
<file path=[Content_Types].xml><?xml version="1.0" encoding="utf-8"?>
<Types xmlns="http://schemas.openxmlformats.org/package/2006/content-types">
  <Default Extension="bin" ContentType="image/unknown"/>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61" r:id="rId5"/>
    <p:sldId id="262" r:id="rId6"/>
    <p:sldId id="263" r:id="rId7"/>
    <p:sldId id="265" r:id="rId8"/>
    <p:sldId id="259" r:id="rId9"/>
    <p:sldId id="266" r:id="rId10"/>
    <p:sldId id="264" r:id="rId11"/>
    <p:sldId id="287" r:id="rId12"/>
    <p:sldId id="267" r:id="rId13"/>
    <p:sldId id="285" r:id="rId14"/>
    <p:sldId id="283" r:id="rId15"/>
    <p:sldId id="284" r:id="rId16"/>
    <p:sldId id="268" r:id="rId17"/>
    <p:sldId id="269" r:id="rId18"/>
    <p:sldId id="286" r:id="rId19"/>
    <p:sldId id="271" r:id="rId20"/>
    <p:sldId id="270" r:id="rId21"/>
    <p:sldId id="272" r:id="rId22"/>
    <p:sldId id="273" r:id="rId23"/>
    <p:sldId id="274" r:id="rId24"/>
    <p:sldId id="280" r:id="rId25"/>
    <p:sldId id="275" r:id="rId26"/>
    <p:sldId id="276" r:id="rId27"/>
    <p:sldId id="277" r:id="rId28"/>
    <p:sldId id="279" r:id="rId29"/>
    <p:sldId id="278" r:id="rId30"/>
    <p:sldId id="281" r:id="rId31"/>
    <p:sldId id="28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bCfeZpwhFSbstnVGmUD2Yw==" hashData="VpifmPdMKk43rJ48QvkAmbEMdEZi5cVelVY0/IuWj1KaI45fRlujvAzDMR5sFde1wXX/QoNC2ihvKMv5AHHsM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1FC"/>
    <a:srgbClr val="565ADD"/>
    <a:srgbClr val="F4A72A"/>
    <a:srgbClr val="EFF0FF"/>
    <a:srgbClr val="2B1C50"/>
    <a:srgbClr val="FFCC00"/>
    <a:srgbClr val="0248C6"/>
    <a:srgbClr val="3072D3"/>
    <a:srgbClr val="77A1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973F1-E0D3-4D3E-9F52-EFD639AD5ACD}" type="datetimeFigureOut">
              <a:rPr lang="en-US" smtClean="0"/>
              <a:t>4/23/2025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6BDD0-E91E-43D1-B472-29758C36D88A}" type="slidenum">
              <a:rPr lang="en-US" smtClean="0"/>
              <a:t>‹#›</a:t>
            </a:fld>
            <a:endParaRPr lang="en-US"/>
          </a:p>
        </p:txBody>
      </p:sp>
    </p:spTree>
    <p:extLst>
      <p:ext uri="{BB962C8B-B14F-4D97-AF65-F5344CB8AC3E}">
        <p14:creationId xmlns:p14="http://schemas.microsoft.com/office/powerpoint/2010/main" val="3347245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 thể thấy, đại dịch </a:t>
            </a:r>
            <a:r>
              <a:rPr lang="en-US" dirty="0" err="1"/>
              <a:t>covid-19</a:t>
            </a:r>
            <a:r>
              <a:rPr lang="en-US" dirty="0"/>
              <a:t> diễn ra và việc thanh toán không tiếp xúc trở nên cần thiết để giãn cách xã hội và thời điểm này chính là bước ngoặc lớn đối với thanh toán không tiếp xúc, cụ thể là thanh toán không dùng tiền </a:t>
            </a:r>
            <a:r>
              <a:rPr lang="en-US"/>
              <a:t>mặt.</a:t>
            </a:r>
          </a:p>
          <a:p>
            <a:r>
              <a:rPr lang="en-US"/>
              <a:t>-&gt; Liệt kê các hình thức thanh toán không bằng tiền mặt: ….</a:t>
            </a:r>
            <a:endParaRPr lang="en-US" dirty="0"/>
          </a:p>
        </p:txBody>
      </p:sp>
      <p:sp>
        <p:nvSpPr>
          <p:cNvPr id="4" name="Slide Number Placeholder 3"/>
          <p:cNvSpPr>
            <a:spLocks noGrp="1"/>
          </p:cNvSpPr>
          <p:nvPr>
            <p:ph type="sldNum" sz="quarter" idx="5"/>
          </p:nvPr>
        </p:nvSpPr>
        <p:spPr/>
        <p:txBody>
          <a:bodyPr/>
          <a:lstStyle/>
          <a:p>
            <a:fld id="{3706BDD0-E91E-43D1-B472-29758C36D88A}" type="slidenum">
              <a:rPr lang="en-US" smtClean="0"/>
              <a:t>5</a:t>
            </a:fld>
            <a:endParaRPr lang="en-US"/>
          </a:p>
        </p:txBody>
      </p:sp>
    </p:spTree>
    <p:extLst>
      <p:ext uri="{BB962C8B-B14F-4D97-AF65-F5344CB8AC3E}">
        <p14:creationId xmlns:p14="http://schemas.microsoft.com/office/powerpoint/2010/main" val="2035835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Sau </a:t>
            </a:r>
            <a:r>
              <a:rPr lang="en-US" dirty="0"/>
              <a:t>những năm diễn ra đại dịch Covid-19 thì mã QR với hình thức thanh toán trở nên gần gũi và phổ biến trong đời sống sinh hoạt một cách đáng kể.</a:t>
            </a:r>
          </a:p>
          <a:p>
            <a:r>
              <a:rPr lang="en-US" b="0" i="0" dirty="0">
                <a:solidFill>
                  <a:srgbClr val="404040"/>
                </a:solidFill>
                <a:effectLst/>
                <a:latin typeface="Poppins" panose="00000500000000000000" pitchFamily="2" charset="0"/>
              </a:rPr>
              <a:t>- Trong những năm 2020 và 2021, tính linh hoạt của mã QR đã tăng gần 50% khi khách hàng sử dụng nó để thanh toán hàng hóa và dịch vụ mà không cần phải chạm vào tiền mặt hoặc đầu đọc thẻ. Điều này cung cấp tùy chọn thanh toán an toàn và hiệu quả trong thời gian đó.</a:t>
            </a:r>
          </a:p>
          <a:p>
            <a:pPr marL="171450" indent="-171450">
              <a:buFontTx/>
              <a:buChar char="-"/>
            </a:pPr>
            <a:r>
              <a:rPr lang="vi-VN" b="0" i="0" dirty="0">
                <a:solidFill>
                  <a:srgbClr val="404040"/>
                </a:solidFill>
                <a:effectLst/>
                <a:latin typeface="Poppins" panose="00000500000000000000" pitchFamily="2" charset="0"/>
              </a:rPr>
              <a:t>Năm 2022 chứng kiến sự tăng trưởng và phát triển nhanh chóng của mã QR.</a:t>
            </a:r>
            <a:endParaRPr lang="en-US" dirty="0"/>
          </a:p>
          <a:p>
            <a:pPr algn="just" fontAlgn="base"/>
            <a:r>
              <a:rPr lang="en-US" b="0" i="0" dirty="0">
                <a:solidFill>
                  <a:srgbClr val="333333"/>
                </a:solidFill>
                <a:effectLst/>
                <a:latin typeface="Arial" panose="020B0604020202020204" pitchFamily="34" charset="0"/>
              </a:rPr>
              <a:t>- </a:t>
            </a:r>
            <a:r>
              <a:rPr lang="vi-VN" b="0" i="0" dirty="0">
                <a:solidFill>
                  <a:srgbClr val="333333"/>
                </a:solidFill>
                <a:effectLst/>
                <a:latin typeface="Arial" panose="020B0604020202020204" pitchFamily="34" charset="0"/>
              </a:rPr>
              <a:t>Trong năm 2023, thanh toán trên thiết bị di động tăng 59,86% về số lượng và 12,73% về giá trị; thanh toán qua QR code tăng tương ứng 242,46% về số lượng và 157,2% về giá trị so với cùng kỳ năm 2022.</a:t>
            </a:r>
          </a:p>
          <a:p>
            <a:pPr algn="just" fontAlgn="base"/>
            <a:r>
              <a:rPr lang="en-US" b="0" i="0" dirty="0">
                <a:solidFill>
                  <a:srgbClr val="333333"/>
                </a:solidFill>
                <a:effectLst/>
                <a:latin typeface="Arial" panose="020B0604020202020204" pitchFamily="34" charset="0"/>
              </a:rPr>
              <a:t>- </a:t>
            </a:r>
            <a:r>
              <a:rPr lang="vi-VN" b="0" i="0" dirty="0">
                <a:solidFill>
                  <a:srgbClr val="333333"/>
                </a:solidFill>
                <a:effectLst/>
                <a:latin typeface="Arial" panose="020B0604020202020204" pitchFamily="34" charset="0"/>
              </a:rPr>
              <a:t>Hoạt động thanh toán không dùng tiền mặt (TTKDTM) và hoạt động ngân hàng số trong 02 tháng đầu năm 2024 so với cùng kỳ năm 2023 tiếp tục đạt tỷ lệ tăng trưởng khá: Giao dịch TTKDTM tăng 59,6% về số lượng và 32,73% về giá trị; qua kênh Internet tăng tương ứng 51,60% và 23,88%; qua kênh điện thoại di động tăng tăng 63,24% và 33,43%; qua phương thức QR code tăng 846,41% và 1.146,14%; qua POS tăng 2,53% và 3,56%.</a:t>
            </a:r>
          </a:p>
          <a:p>
            <a:endParaRPr lang="en-US" dirty="0"/>
          </a:p>
        </p:txBody>
      </p:sp>
      <p:sp>
        <p:nvSpPr>
          <p:cNvPr id="4" name="Slide Number Placeholder 3"/>
          <p:cNvSpPr>
            <a:spLocks noGrp="1"/>
          </p:cNvSpPr>
          <p:nvPr>
            <p:ph type="sldNum" sz="quarter" idx="5"/>
          </p:nvPr>
        </p:nvSpPr>
        <p:spPr/>
        <p:txBody>
          <a:bodyPr/>
          <a:lstStyle/>
          <a:p>
            <a:fld id="{3706BDD0-E91E-43D1-B472-29758C36D88A}" type="slidenum">
              <a:rPr lang="en-US" smtClean="0"/>
              <a:t>6</a:t>
            </a:fld>
            <a:endParaRPr lang="en-US"/>
          </a:p>
        </p:txBody>
      </p:sp>
    </p:spTree>
    <p:extLst>
      <p:ext uri="{BB962C8B-B14F-4D97-AF65-F5344CB8AC3E}">
        <p14:creationId xmlns:p14="http://schemas.microsoft.com/office/powerpoint/2010/main" val="411787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Mã QR đã có từ rất lâu (từ năm 1994) và với sự cải tiến và phát triển theo nhu cầu của xã hội, mã QR được thấy với nhiều hình thức khác nhau: Mã vạch trên vé xem phim, vé tàu, vé máy bay, hay mã vạch thiết bị, chứa thông tin sản phẩm,…</a:t>
            </a:r>
          </a:p>
          <a:p>
            <a:endParaRPr lang="en-US"/>
          </a:p>
        </p:txBody>
      </p:sp>
      <p:sp>
        <p:nvSpPr>
          <p:cNvPr id="4" name="Slide Number Placeholder 3"/>
          <p:cNvSpPr>
            <a:spLocks noGrp="1"/>
          </p:cNvSpPr>
          <p:nvPr>
            <p:ph type="sldNum" sz="quarter" idx="5"/>
          </p:nvPr>
        </p:nvSpPr>
        <p:spPr/>
        <p:txBody>
          <a:bodyPr/>
          <a:lstStyle/>
          <a:p>
            <a:fld id="{3706BDD0-E91E-43D1-B472-29758C36D88A}" type="slidenum">
              <a:rPr lang="en-US" smtClean="0"/>
              <a:t>10</a:t>
            </a:fld>
            <a:endParaRPr lang="en-US"/>
          </a:p>
        </p:txBody>
      </p:sp>
    </p:spTree>
    <p:extLst>
      <p:ext uri="{BB962C8B-B14F-4D97-AF65-F5344CB8AC3E}">
        <p14:creationId xmlns:p14="http://schemas.microsoft.com/office/powerpoint/2010/main" val="19519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6B50D-4F0B-250A-DC3E-D341A619D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03182-C686-0F1D-E3C1-E265DD963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A23BA-B126-9BF3-42ED-F9A85C4651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3DCD35-EEEF-5EEE-AFBF-FA2C9B6385FA}"/>
              </a:ext>
            </a:extLst>
          </p:cNvPr>
          <p:cNvSpPr>
            <a:spLocks noGrp="1"/>
          </p:cNvSpPr>
          <p:nvPr>
            <p:ph type="sldNum" sz="quarter" idx="5"/>
          </p:nvPr>
        </p:nvSpPr>
        <p:spPr/>
        <p:txBody>
          <a:bodyPr/>
          <a:lstStyle/>
          <a:p>
            <a:fld id="{3706BDD0-E91E-43D1-B472-29758C36D88A}" type="slidenum">
              <a:rPr lang="en-US" smtClean="0"/>
              <a:t>11</a:t>
            </a:fld>
            <a:endParaRPr lang="en-US"/>
          </a:p>
        </p:txBody>
      </p:sp>
    </p:spTree>
    <p:extLst>
      <p:ext uri="{BB962C8B-B14F-4D97-AF65-F5344CB8AC3E}">
        <p14:creationId xmlns:p14="http://schemas.microsoft.com/office/powerpoint/2010/main" val="283800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Thực hiện trên thiết bị có dán QR tĩnh:</a:t>
            </a:r>
          </a:p>
          <a:p>
            <a:r>
              <a:rPr lang="en-US" dirty="0"/>
              <a:t>Khách hàng đến quầy thu ngân thanh toán bằng hình thức quét mã QR, đồng thời truy cập vào cổng thanh toán (bank, </a:t>
            </a:r>
            <a:r>
              <a:rPr lang="en-US" dirty="0" err="1"/>
              <a:t>momo</a:t>
            </a:r>
            <a:r>
              <a:rPr lang="en-US" dirty="0"/>
              <a:t>, …) =&gt; Thu ngân tính tiền và thông báo số tiền tới KH =&gt; KH quét mã QR code có trên thiết bị và nhập số tiền thu ngân thông báo =&gt; KH thực hiện quy trình xác thực theo yêu cầu từ cổng thanh toán (bank, </a:t>
            </a:r>
            <a:r>
              <a:rPr lang="en-US" dirty="0" err="1"/>
              <a:t>momo</a:t>
            </a:r>
            <a:r>
              <a:rPr lang="en-US" dirty="0"/>
              <a:t>, …) =&gt; Cổng thanh toán (bank, </a:t>
            </a:r>
            <a:r>
              <a:rPr lang="en-US" dirty="0" err="1"/>
              <a:t>momo</a:t>
            </a:r>
            <a:r>
              <a:rPr lang="en-US" dirty="0"/>
              <a:t>, …) đẩy kết quả giao dịch về cho thiết bị loa thông báo =&gt; Loa phát thông báo đến thu ngân về “Giao dịch thanh toán thành công” =&gt; Thu ngân xuất hóa đơn và kết thúc giao dịch với KH.</a:t>
            </a:r>
          </a:p>
          <a:p>
            <a:r>
              <a:rPr lang="en-US" b="1" dirty="0"/>
              <a:t>Cổng thanh toán: App ngân hàng, ví thanh toán điện tử Momo, …</a:t>
            </a:r>
          </a:p>
        </p:txBody>
      </p:sp>
      <p:sp>
        <p:nvSpPr>
          <p:cNvPr id="4" name="Slide Number Placeholder 3"/>
          <p:cNvSpPr>
            <a:spLocks noGrp="1"/>
          </p:cNvSpPr>
          <p:nvPr>
            <p:ph type="sldNum" sz="quarter" idx="5"/>
          </p:nvPr>
        </p:nvSpPr>
        <p:spPr/>
        <p:txBody>
          <a:bodyPr/>
          <a:lstStyle/>
          <a:p>
            <a:fld id="{3706BDD0-E91E-43D1-B472-29758C36D88A}" type="slidenum">
              <a:rPr lang="en-US" smtClean="0"/>
              <a:t>12</a:t>
            </a:fld>
            <a:endParaRPr lang="en-US"/>
          </a:p>
        </p:txBody>
      </p:sp>
    </p:spTree>
    <p:extLst>
      <p:ext uri="{BB962C8B-B14F-4D97-AF65-F5344CB8AC3E}">
        <p14:creationId xmlns:p14="http://schemas.microsoft.com/office/powerpoint/2010/main" val="2283185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Thực hiện quét thiết bị </a:t>
            </a:r>
            <a:r>
              <a:rPr lang="en-US" dirty="0" err="1"/>
              <a:t>Qrcode</a:t>
            </a:r>
            <a:r>
              <a:rPr lang="en-US" dirty="0"/>
              <a:t> động: </a:t>
            </a:r>
          </a:p>
        </p:txBody>
      </p:sp>
      <p:sp>
        <p:nvSpPr>
          <p:cNvPr id="4" name="Slide Number Placeholder 3"/>
          <p:cNvSpPr>
            <a:spLocks noGrp="1"/>
          </p:cNvSpPr>
          <p:nvPr>
            <p:ph type="sldNum" sz="quarter" idx="5"/>
          </p:nvPr>
        </p:nvSpPr>
        <p:spPr/>
        <p:txBody>
          <a:bodyPr/>
          <a:lstStyle/>
          <a:p>
            <a:fld id="{3706BDD0-E91E-43D1-B472-29758C36D88A}" type="slidenum">
              <a:rPr lang="en-US" smtClean="0"/>
              <a:t>14</a:t>
            </a:fld>
            <a:endParaRPr lang="en-US"/>
          </a:p>
        </p:txBody>
      </p:sp>
    </p:spTree>
    <p:extLst>
      <p:ext uri="{BB962C8B-B14F-4D97-AF65-F5344CB8AC3E}">
        <p14:creationId xmlns:p14="http://schemas.microsoft.com/office/powerpoint/2010/main" val="3389029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28696-302D-B3AE-1914-A41394352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620F5-29A4-A495-3459-9371E8A398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F47E8-78F4-0976-77E0-F6230E3D9B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621376-DAF0-27B6-AA20-917C4494BE97}"/>
              </a:ext>
            </a:extLst>
          </p:cNvPr>
          <p:cNvSpPr>
            <a:spLocks noGrp="1"/>
          </p:cNvSpPr>
          <p:nvPr>
            <p:ph type="sldNum" sz="quarter" idx="5"/>
          </p:nvPr>
        </p:nvSpPr>
        <p:spPr/>
        <p:txBody>
          <a:bodyPr/>
          <a:lstStyle/>
          <a:p>
            <a:fld id="{3706BDD0-E91E-43D1-B472-29758C36D88A}" type="slidenum">
              <a:rPr lang="en-US" smtClean="0"/>
              <a:t>18</a:t>
            </a:fld>
            <a:endParaRPr lang="en-US"/>
          </a:p>
        </p:txBody>
      </p:sp>
    </p:spTree>
    <p:extLst>
      <p:ext uri="{BB962C8B-B14F-4D97-AF65-F5344CB8AC3E}">
        <p14:creationId xmlns:p14="http://schemas.microsoft.com/office/powerpoint/2010/main" val="1273292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06BDD0-E91E-43D1-B472-29758C36D88A}" type="slidenum">
              <a:rPr lang="en-US" smtClean="0"/>
              <a:t>19</a:t>
            </a:fld>
            <a:endParaRPr lang="en-US"/>
          </a:p>
        </p:txBody>
      </p:sp>
    </p:spTree>
    <p:extLst>
      <p:ext uri="{BB962C8B-B14F-4D97-AF65-F5344CB8AC3E}">
        <p14:creationId xmlns:p14="http://schemas.microsoft.com/office/powerpoint/2010/main" val="1247085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06BDD0-E91E-43D1-B472-29758C36D88A}" type="slidenum">
              <a:rPr lang="en-US" smtClean="0"/>
              <a:t>21</a:t>
            </a:fld>
            <a:endParaRPr lang="en-US"/>
          </a:p>
        </p:txBody>
      </p:sp>
    </p:spTree>
    <p:extLst>
      <p:ext uri="{BB962C8B-B14F-4D97-AF65-F5344CB8AC3E}">
        <p14:creationId xmlns:p14="http://schemas.microsoft.com/office/powerpoint/2010/main" val="201760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32B4-EC47-550D-41BD-41B28C34D8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99F19E-9D81-82D4-51C4-33097AA326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008984-395D-CC9D-A611-B187D6971E58}"/>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5" name="Footer Placeholder 4">
            <a:extLst>
              <a:ext uri="{FF2B5EF4-FFF2-40B4-BE49-F238E27FC236}">
                <a16:creationId xmlns:a16="http://schemas.microsoft.com/office/drawing/2014/main" id="{784C8F29-ED5A-5D24-15F3-E8E6ABDE89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4A7B03-065E-7083-4E61-2CEA6659AFA2}"/>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96714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53374-BCAB-8DAB-B506-4AB70587BE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D44354-087A-9A08-8BAD-A45BFD314E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FE8236-D27A-94E6-3E4C-E2D18A2A725C}"/>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5" name="Footer Placeholder 4">
            <a:extLst>
              <a:ext uri="{FF2B5EF4-FFF2-40B4-BE49-F238E27FC236}">
                <a16:creationId xmlns:a16="http://schemas.microsoft.com/office/drawing/2014/main" id="{6B65398A-1529-72CD-DC2F-31451731C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0A54B-9F62-22DE-EF14-C897D50C5A36}"/>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1340104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1619-D069-FE3C-BE74-56995F2CCB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44FF0C-32C9-BC7A-5617-44356E599D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C46278-C656-DD4C-432E-868E6D94B3C6}"/>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5" name="Footer Placeholder 4">
            <a:extLst>
              <a:ext uri="{FF2B5EF4-FFF2-40B4-BE49-F238E27FC236}">
                <a16:creationId xmlns:a16="http://schemas.microsoft.com/office/drawing/2014/main" id="{AEA3660B-DFC7-BC4B-F471-B35D05E0C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8D06C4-21F7-5084-8CBF-FE0D4DA279D3}"/>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241356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B353-1B5B-A8D9-8B73-38737CFAC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B44878-E91F-F74D-25F3-CF04DD684E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60B419-CA07-B2B5-CE23-9DE0C06C2A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B04D74-5742-B2AF-BCBF-784C2007F7BF}"/>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6" name="Footer Placeholder 5">
            <a:extLst>
              <a:ext uri="{FF2B5EF4-FFF2-40B4-BE49-F238E27FC236}">
                <a16:creationId xmlns:a16="http://schemas.microsoft.com/office/drawing/2014/main" id="{A5B01139-178F-C8ED-45CA-6CFE7B38FB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ED1297-211D-0A04-9ED0-B17B9F466279}"/>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346694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33DF-45AE-1DCB-34B1-1B5D179C61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725919-EC0A-00D3-7F74-B62AFF4BA7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D32EB2-957B-58AB-FFB5-FFEF374973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76360F-55BE-EAD6-6603-2556DEB566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C43264-7965-DE73-14D3-E68CD9D4A1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1ED7F0-2EAA-0C5D-C758-D1B798BE3A6A}"/>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8" name="Footer Placeholder 7">
            <a:extLst>
              <a:ext uri="{FF2B5EF4-FFF2-40B4-BE49-F238E27FC236}">
                <a16:creationId xmlns:a16="http://schemas.microsoft.com/office/drawing/2014/main" id="{19A0FA75-1FF5-43A1-8A26-1A2D201386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EB38E9-F593-DCB4-84B4-C99FC967F51C}"/>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210214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AFF50-8BB2-54BC-C847-64A665AA66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2869A7-F1D1-A26D-5415-19C0835DE21A}"/>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4" name="Footer Placeholder 3">
            <a:extLst>
              <a:ext uri="{FF2B5EF4-FFF2-40B4-BE49-F238E27FC236}">
                <a16:creationId xmlns:a16="http://schemas.microsoft.com/office/drawing/2014/main" id="{7CA28F89-1EF5-5910-81F0-49174CCEBA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6E5123-C7D7-355D-12EE-97C1AA1CDC4A}"/>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34398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C46F4-A872-47D2-19AE-0A9FFE9B579A}"/>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3" name="Footer Placeholder 2">
            <a:extLst>
              <a:ext uri="{FF2B5EF4-FFF2-40B4-BE49-F238E27FC236}">
                <a16:creationId xmlns:a16="http://schemas.microsoft.com/office/drawing/2014/main" id="{752AB0D7-18FC-013E-37B6-89B4C199DE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40C0B4-E405-FC02-422D-8711F5BD4D4D}"/>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03105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1AEF-340B-F99A-F7C1-57331E8825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2AC9CB-8625-A365-D149-1D3A370740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1CC274-73D7-D378-385C-077973A1C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ECFB4F-BCF4-ED99-16AD-9830F95BEE7B}"/>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6" name="Footer Placeholder 5">
            <a:extLst>
              <a:ext uri="{FF2B5EF4-FFF2-40B4-BE49-F238E27FC236}">
                <a16:creationId xmlns:a16="http://schemas.microsoft.com/office/drawing/2014/main" id="{812CF5B7-9D46-6B1D-C09C-58DB7C07F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964002-E487-324D-D378-BA7AD966DD29}"/>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2522533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44F99-F08A-E8BB-FCD9-09B4CBFEC1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580525-21CD-E469-6649-F4D78FEA9E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DFC59B-D564-9436-D51C-4D3AC8CE80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434F71-63A4-453B-95FD-CAD9B615861F}"/>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6" name="Footer Placeholder 5">
            <a:extLst>
              <a:ext uri="{FF2B5EF4-FFF2-40B4-BE49-F238E27FC236}">
                <a16:creationId xmlns:a16="http://schemas.microsoft.com/office/drawing/2014/main" id="{A2033690-BD5C-0303-42E4-20BDD2FB8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3A54-6D17-80B3-839F-0A4585F0EB2E}"/>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061271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4618E-DE6A-3B69-32F1-4661B7C3D2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78CBE2-72B5-9B47-C270-58CCF7060D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18119-2728-E374-14D0-43E57AA9B6BF}"/>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5" name="Footer Placeholder 4">
            <a:extLst>
              <a:ext uri="{FF2B5EF4-FFF2-40B4-BE49-F238E27FC236}">
                <a16:creationId xmlns:a16="http://schemas.microsoft.com/office/drawing/2014/main" id="{9704A081-5126-7ACB-942C-46CC726F5A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C7B250-5D30-C2A6-B172-6A0DE42AFF9D}"/>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1455796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DA969-5085-A494-85DE-33C6405D86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9BECD2-12D4-0B1D-6582-FB2C34B496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C5BCE6-FF9E-05D0-1B72-973A667EEFDC}"/>
              </a:ext>
            </a:extLst>
          </p:cNvPr>
          <p:cNvSpPr>
            <a:spLocks noGrp="1"/>
          </p:cNvSpPr>
          <p:nvPr>
            <p:ph type="dt" sz="half" idx="10"/>
          </p:nvPr>
        </p:nvSpPr>
        <p:spPr/>
        <p:txBody>
          <a:bodyPr/>
          <a:lstStyle/>
          <a:p>
            <a:fld id="{19DF3DB2-2251-41E3-83F5-1898EA4C2D94}" type="datetimeFigureOut">
              <a:rPr lang="en-US" smtClean="0"/>
              <a:t>4/23/2025</a:t>
            </a:fld>
            <a:endParaRPr lang="en-US"/>
          </a:p>
        </p:txBody>
      </p:sp>
      <p:sp>
        <p:nvSpPr>
          <p:cNvPr id="5" name="Footer Placeholder 4">
            <a:extLst>
              <a:ext uri="{FF2B5EF4-FFF2-40B4-BE49-F238E27FC236}">
                <a16:creationId xmlns:a16="http://schemas.microsoft.com/office/drawing/2014/main" id="{BDA54E3D-D0B0-E250-5B26-86FE63512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E8FCE-3159-4E75-A40C-251DD7F13327}"/>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1450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EC6469-49E4-A25A-04A0-8804D1850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E21407-CC7B-AA6F-20A1-87F811747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7AFA1-5616-FB79-2A4F-DAC120F5F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DF3DB2-2251-41E3-83F5-1898EA4C2D94}" type="datetimeFigureOut">
              <a:rPr lang="en-US" smtClean="0"/>
              <a:t>4/23/2025</a:t>
            </a:fld>
            <a:endParaRPr lang="en-US"/>
          </a:p>
        </p:txBody>
      </p:sp>
      <p:sp>
        <p:nvSpPr>
          <p:cNvPr id="5" name="Footer Placeholder 4">
            <a:extLst>
              <a:ext uri="{FF2B5EF4-FFF2-40B4-BE49-F238E27FC236}">
                <a16:creationId xmlns:a16="http://schemas.microsoft.com/office/drawing/2014/main" id="{67DC823C-FE50-150D-3C06-F58346FD4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216F0A-2ADE-A142-A386-7B5ECF385D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CF6553-A2E5-4E63-BEEC-C468161ED68E}" type="slidenum">
              <a:rPr lang="en-US" smtClean="0"/>
              <a:t>‹#›</a:t>
            </a:fld>
            <a:endParaRPr lang="en-US"/>
          </a:p>
        </p:txBody>
      </p:sp>
    </p:spTree>
    <p:extLst>
      <p:ext uri="{BB962C8B-B14F-4D97-AF65-F5344CB8AC3E}">
        <p14:creationId xmlns:p14="http://schemas.microsoft.com/office/powerpoint/2010/main" val="2892561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jp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image" Target="../media/image6.jpg"/><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jpg"/><Relationship Id="rId15" Type="http://schemas.openxmlformats.org/officeDocument/2006/relationships/image" Target="../media/image19.svg"/><Relationship Id="rId10" Type="http://schemas.openxmlformats.org/officeDocument/2006/relationships/image" Target="../media/image14.png"/><Relationship Id="rId19" Type="http://schemas.openxmlformats.org/officeDocument/2006/relationships/image" Target="../media/image23.svg"/><Relationship Id="rId4" Type="http://schemas.openxmlformats.org/officeDocument/2006/relationships/image" Target="../media/image8.jpg"/><Relationship Id="rId9" Type="http://schemas.openxmlformats.org/officeDocument/2006/relationships/image" Target="../media/image13.sv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24.png"/><Relationship Id="rId21" Type="http://schemas.openxmlformats.org/officeDocument/2006/relationships/image" Target="../media/image34.jpg"/><Relationship Id="rId7" Type="http://schemas.openxmlformats.org/officeDocument/2006/relationships/image" Target="../media/image28.jp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notesSlide" Target="../notesSlides/notesSlide1.xml"/><Relationship Id="rId16" Type="http://schemas.openxmlformats.org/officeDocument/2006/relationships/image" Target="../media/image20.png"/><Relationship Id="rId20"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27.jpg"/><Relationship Id="rId11" Type="http://schemas.openxmlformats.org/officeDocument/2006/relationships/image" Target="../media/image32.jpg"/><Relationship Id="rId5" Type="http://schemas.openxmlformats.org/officeDocument/2006/relationships/image" Target="../media/image26.jpg"/><Relationship Id="rId15" Type="http://schemas.openxmlformats.org/officeDocument/2006/relationships/image" Target="../media/image19.svg"/><Relationship Id="rId10" Type="http://schemas.openxmlformats.org/officeDocument/2006/relationships/image" Target="../media/image31.jpg"/><Relationship Id="rId19" Type="http://schemas.openxmlformats.org/officeDocument/2006/relationships/image" Target="../media/image23.svg"/><Relationship Id="rId4" Type="http://schemas.openxmlformats.org/officeDocument/2006/relationships/image" Target="../media/image25.svg"/><Relationship Id="rId9" Type="http://schemas.openxmlformats.org/officeDocument/2006/relationships/image" Target="../media/image30.jpg"/><Relationship Id="rId14" Type="http://schemas.openxmlformats.org/officeDocument/2006/relationships/image" Target="../media/image18.png"/><Relationship Id="rId22"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37.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36.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39.bin"/><Relationship Id="rId7" Type="http://schemas.openxmlformats.org/officeDocument/2006/relationships/image" Target="../media/image14.pn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2.bin"/><Relationship Id="rId5" Type="http://schemas.openxmlformats.org/officeDocument/2006/relationships/image" Target="../media/image41.sv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8.png"/><Relationship Id="rId3" Type="http://schemas.microsoft.com/office/2007/relationships/hdphoto" Target="../media/hdphoto2.wdp"/><Relationship Id="rId7" Type="http://schemas.openxmlformats.org/officeDocument/2006/relationships/image" Target="../media/image47.sv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9" Type="http://schemas.openxmlformats.org/officeDocument/2006/relationships/image" Target="../media/image49.sv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51.jpg"/><Relationship Id="rId3" Type="http://schemas.openxmlformats.org/officeDocument/2006/relationships/image" Target="../media/image40.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3.xml"/><Relationship Id="rId16"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53.jpg"/><Relationship Id="rId10" Type="http://schemas.openxmlformats.org/officeDocument/2006/relationships/image" Target="../media/image21.svg"/><Relationship Id="rId4" Type="http://schemas.openxmlformats.org/officeDocument/2006/relationships/image" Target="../media/image41.svg"/><Relationship Id="rId9" Type="http://schemas.openxmlformats.org/officeDocument/2006/relationships/image" Target="../media/image20.png"/><Relationship Id="rId14" Type="http://schemas.openxmlformats.org/officeDocument/2006/relationships/image" Target="../media/image52.jpg"/></Relationships>
</file>

<file path=ppt/slides/_rels/slide1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57.jp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5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55.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tm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62.tmp"/><Relationship Id="rId3" Type="http://schemas.openxmlformats.org/officeDocument/2006/relationships/image" Target="../media/image65.png"/><Relationship Id="rId7" Type="http://schemas.openxmlformats.org/officeDocument/2006/relationships/image" Target="../media/image61.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66.png"/><Relationship Id="rId4" Type="http://schemas.openxmlformats.org/officeDocument/2006/relationships/image" Target="../media/image59.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73.svg"/><Relationship Id="rId3" Type="http://schemas.openxmlformats.org/officeDocument/2006/relationships/image" Target="../media/image41.svg"/><Relationship Id="rId7" Type="http://schemas.openxmlformats.org/officeDocument/2006/relationships/image" Target="../media/image69.svg"/><Relationship Id="rId12" Type="http://schemas.openxmlformats.org/officeDocument/2006/relationships/image" Target="../media/image72.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1.svg"/><Relationship Id="rId5" Type="http://schemas.openxmlformats.org/officeDocument/2006/relationships/image" Target="../media/image17.svg"/><Relationship Id="rId1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16.png"/><Relationship Id="rId9" Type="http://schemas.openxmlformats.org/officeDocument/2006/relationships/image" Target="../media/image23.svg"/><Relationship Id="rId1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83.svg"/><Relationship Id="rId3" Type="http://schemas.openxmlformats.org/officeDocument/2006/relationships/image" Target="../media/image75.svg"/><Relationship Id="rId7" Type="http://schemas.openxmlformats.org/officeDocument/2006/relationships/image" Target="../media/image79.svg"/><Relationship Id="rId12" Type="http://schemas.openxmlformats.org/officeDocument/2006/relationships/image" Target="../media/image82.png"/><Relationship Id="rId17" Type="http://schemas.openxmlformats.org/officeDocument/2006/relationships/image" Target="../media/image65.png"/><Relationship Id="rId2" Type="http://schemas.openxmlformats.org/officeDocument/2006/relationships/image" Target="../media/image74.png"/><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81.svg"/><Relationship Id="rId5" Type="http://schemas.openxmlformats.org/officeDocument/2006/relationships/image" Target="../media/image77.svg"/><Relationship Id="rId15" Type="http://schemas.openxmlformats.org/officeDocument/2006/relationships/image" Target="../media/image85.svg"/><Relationship Id="rId10" Type="http://schemas.openxmlformats.org/officeDocument/2006/relationships/image" Target="../media/image80.png"/><Relationship Id="rId4" Type="http://schemas.openxmlformats.org/officeDocument/2006/relationships/image" Target="../media/image76.png"/><Relationship Id="rId9" Type="http://schemas.openxmlformats.org/officeDocument/2006/relationships/image" Target="../media/image56.svg"/><Relationship Id="rId14" Type="http://schemas.openxmlformats.org/officeDocument/2006/relationships/image" Target="../media/image84.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3.sv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3.sv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8.jpg"/></Relationships>
</file>

<file path=ppt/slides/_rels/slide21.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40.png"/><Relationship Id="rId7" Type="http://schemas.openxmlformats.org/officeDocument/2006/relationships/image" Target="../media/image9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2.png"/><Relationship Id="rId10" Type="http://schemas.openxmlformats.org/officeDocument/2006/relationships/image" Target="../media/image93.svg"/><Relationship Id="rId4" Type="http://schemas.openxmlformats.org/officeDocument/2006/relationships/image" Target="../media/image41.svg"/><Relationship Id="rId9" Type="http://schemas.openxmlformats.org/officeDocument/2006/relationships/image" Target="../media/image92.png"/></Relationships>
</file>

<file path=ppt/slides/_rels/slide22.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image" Target="../media/image95.pn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85.svg"/><Relationship Id="rId15" Type="http://schemas.openxmlformats.org/officeDocument/2006/relationships/image" Target="../media/image105.png"/><Relationship Id="rId10" Type="http://schemas.openxmlformats.org/officeDocument/2006/relationships/image" Target="../media/image100.png"/><Relationship Id="rId4" Type="http://schemas.openxmlformats.org/officeDocument/2006/relationships/image" Target="../media/image84.png"/><Relationship Id="rId9" Type="http://schemas.openxmlformats.org/officeDocument/2006/relationships/image" Target="../media/image99.png"/><Relationship Id="rId14" Type="http://schemas.openxmlformats.org/officeDocument/2006/relationships/image" Target="../media/image104.png"/></Relationships>
</file>

<file path=ppt/slides/_rels/slide24.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image" Target="../media/image95.pn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85.svg"/><Relationship Id="rId15" Type="http://schemas.openxmlformats.org/officeDocument/2006/relationships/image" Target="../media/image105.png"/><Relationship Id="rId10" Type="http://schemas.openxmlformats.org/officeDocument/2006/relationships/image" Target="../media/image100.png"/><Relationship Id="rId4" Type="http://schemas.openxmlformats.org/officeDocument/2006/relationships/image" Target="../media/image84.png"/><Relationship Id="rId9" Type="http://schemas.openxmlformats.org/officeDocument/2006/relationships/image" Target="../media/image99.png"/><Relationship Id="rId14" Type="http://schemas.openxmlformats.org/officeDocument/2006/relationships/image" Target="../media/image104.png"/></Relationships>
</file>

<file path=ppt/slides/_rels/slide25.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jpg"/><Relationship Id="rId4" Type="http://schemas.openxmlformats.org/officeDocument/2006/relationships/image" Target="../media/image106.jfif"/></Relationships>
</file>

<file path=ppt/slides/_rels/slide26.xml.rels><?xml version="1.0" encoding="UTF-8" standalone="yes"?>
<Relationships xmlns="http://schemas.openxmlformats.org/package/2006/relationships"><Relationship Id="rId8" Type="http://schemas.openxmlformats.org/officeDocument/2006/relationships/image" Target="../media/image113.jpg"/><Relationship Id="rId13" Type="http://schemas.openxmlformats.org/officeDocument/2006/relationships/image" Target="../media/image41.svg"/><Relationship Id="rId3" Type="http://schemas.openxmlformats.org/officeDocument/2006/relationships/image" Target="../media/image85.svg"/><Relationship Id="rId7" Type="http://schemas.openxmlformats.org/officeDocument/2006/relationships/image" Target="../media/image112.jpg"/><Relationship Id="rId12" Type="http://schemas.openxmlformats.org/officeDocument/2006/relationships/image" Target="../media/image40.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116.jpg"/><Relationship Id="rId5" Type="http://schemas.openxmlformats.org/officeDocument/2006/relationships/image" Target="../media/image110.jpg"/><Relationship Id="rId10" Type="http://schemas.openxmlformats.org/officeDocument/2006/relationships/image" Target="../media/image115.png"/><Relationship Id="rId4" Type="http://schemas.openxmlformats.org/officeDocument/2006/relationships/image" Target="../media/image109.jpg"/><Relationship Id="rId9" Type="http://schemas.openxmlformats.org/officeDocument/2006/relationships/image" Target="../media/image114.png"/><Relationship Id="rId14" Type="http://schemas.openxmlformats.org/officeDocument/2006/relationships/hyperlink" Target="https://www.qrcode-tiger.com/vi/qr-code-statistics-2022-q1"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41.svg"/><Relationship Id="rId7" Type="http://schemas.openxmlformats.org/officeDocument/2006/relationships/image" Target="../media/image120.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jpeg"/><Relationship Id="rId9" Type="http://schemas.openxmlformats.org/officeDocument/2006/relationships/image" Target="../media/image122.png"/></Relationships>
</file>

<file path=ppt/slides/_rels/slide2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5.jpeg"/><Relationship Id="rId7" Type="http://schemas.openxmlformats.org/officeDocument/2006/relationships/image" Target="../media/image127.svg"/><Relationship Id="rId2" Type="http://schemas.openxmlformats.org/officeDocument/2006/relationships/image" Target="../media/image124.jpg"/><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2.png"/><Relationship Id="rId4" Type="http://schemas.openxmlformats.org/officeDocument/2006/relationships/image" Target="../media/image57.jpg"/></Relationships>
</file>

<file path=ppt/slides/_rels/slide30.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129.svg"/><Relationship Id="rId7" Type="http://schemas.openxmlformats.org/officeDocument/2006/relationships/image" Target="../media/image133.sv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svg"/><Relationship Id="rId4"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8953511-7F62-E2A2-59A3-11019F27DACA}"/>
              </a:ext>
            </a:extLst>
          </p:cNvPr>
          <p:cNvSpPr/>
          <p:nvPr/>
        </p:nvSpPr>
        <p:spPr>
          <a:xfrm>
            <a:off x="1" y="942647"/>
            <a:ext cx="12192000" cy="4327718"/>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AB5BB510-8BBC-C49B-58F5-1911933F9C0D}"/>
              </a:ext>
            </a:extLst>
          </p:cNvPr>
          <p:cNvGrpSpPr/>
          <p:nvPr/>
        </p:nvGrpSpPr>
        <p:grpSpPr>
          <a:xfrm>
            <a:off x="4695270" y="2421552"/>
            <a:ext cx="7496729" cy="1958329"/>
            <a:chOff x="4695270" y="2221223"/>
            <a:chExt cx="7496729" cy="1958329"/>
          </a:xfrm>
        </p:grpSpPr>
        <p:sp>
          <p:nvSpPr>
            <p:cNvPr id="29" name="Rectangle: Rounded Corners 28">
              <a:extLst>
                <a:ext uri="{FF2B5EF4-FFF2-40B4-BE49-F238E27FC236}">
                  <a16:creationId xmlns:a16="http://schemas.microsoft.com/office/drawing/2014/main" id="{4AF53B17-09AE-F576-F222-E458711EA91A}"/>
                </a:ext>
              </a:extLst>
            </p:cNvPr>
            <p:cNvSpPr/>
            <p:nvPr/>
          </p:nvSpPr>
          <p:spPr>
            <a:xfrm>
              <a:off x="4695270" y="2221223"/>
              <a:ext cx="7496729" cy="1958329"/>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27ABDA5-C0B7-DCE8-445C-5E319EDE41A2}"/>
                </a:ext>
              </a:extLst>
            </p:cNvPr>
            <p:cNvSpPr txBox="1"/>
            <p:nvPr/>
          </p:nvSpPr>
          <p:spPr>
            <a:xfrm>
              <a:off x="5923960" y="2470487"/>
              <a:ext cx="6055396" cy="1477328"/>
            </a:xfrm>
            <a:prstGeom prst="rect">
              <a:avLst/>
            </a:prstGeom>
            <a:noFill/>
          </p:spPr>
          <p:txBody>
            <a:bodyPr wrap="square" rtlCol="0">
              <a:spAutoFit/>
            </a:bodyPr>
            <a:lstStyle/>
            <a:p>
              <a:r>
                <a:rPr lang="en-US" sz="4500" b="1" dirty="0">
                  <a:solidFill>
                    <a:srgbClr val="565ADD"/>
                  </a:solidFill>
                  <a:effectLst>
                    <a:outerShdw blurRad="63500" sx="102000" sy="102000" algn="ctr" rotWithShape="0">
                      <a:prstClr val="black">
                        <a:alpha val="40000"/>
                      </a:prstClr>
                    </a:outerShdw>
                  </a:effectLst>
                  <a:latin typeface="Roboto" pitchFamily="2" charset="0"/>
                  <a:ea typeface="Roboto" pitchFamily="2" charset="0"/>
                </a:rPr>
                <a:t>GIẢI PHÁP </a:t>
              </a:r>
            </a:p>
            <a:p>
              <a:r>
                <a:rPr lang="en-US" sz="4500" b="1" dirty="0">
                  <a:solidFill>
                    <a:srgbClr val="565ADD"/>
                  </a:solidFill>
                  <a:effectLst>
                    <a:outerShdw blurRad="63500" sx="102000" sy="102000" algn="ctr" rotWithShape="0">
                      <a:prstClr val="black">
                        <a:alpha val="40000"/>
                      </a:prstClr>
                    </a:outerShdw>
                  </a:effectLst>
                  <a:latin typeface="Roboto" pitchFamily="2" charset="0"/>
                  <a:ea typeface="Roboto" pitchFamily="2" charset="0"/>
                </a:rPr>
                <a:t>THANH TOÁN IOT QR</a:t>
              </a:r>
            </a:p>
          </p:txBody>
        </p:sp>
      </p:grpSp>
      <p:sp>
        <p:nvSpPr>
          <p:cNvPr id="4" name="Rectangle: Rounded Corners 3">
            <a:extLst>
              <a:ext uri="{FF2B5EF4-FFF2-40B4-BE49-F238E27FC236}">
                <a16:creationId xmlns:a16="http://schemas.microsoft.com/office/drawing/2014/main" id="{DB815B89-125F-3B9F-6CCC-859B2FFEB4B6}"/>
              </a:ext>
            </a:extLst>
          </p:cNvPr>
          <p:cNvSpPr/>
          <p:nvPr/>
        </p:nvSpPr>
        <p:spPr>
          <a:xfrm rot="19041258">
            <a:off x="-1069893" y="606412"/>
            <a:ext cx="5985904" cy="5544469"/>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D226ACF-3266-A19D-32E9-B945456BEF26}"/>
              </a:ext>
            </a:extLst>
          </p:cNvPr>
          <p:cNvGrpSpPr/>
          <p:nvPr/>
        </p:nvGrpSpPr>
        <p:grpSpPr>
          <a:xfrm>
            <a:off x="3295482" y="321886"/>
            <a:ext cx="2799579" cy="2799579"/>
            <a:chOff x="3964233" y="736723"/>
            <a:chExt cx="3108371" cy="3108371"/>
          </a:xfrm>
        </p:grpSpPr>
        <p:sp>
          <p:nvSpPr>
            <p:cNvPr id="10" name="Oval 9">
              <a:extLst>
                <a:ext uri="{FF2B5EF4-FFF2-40B4-BE49-F238E27FC236}">
                  <a16:creationId xmlns:a16="http://schemas.microsoft.com/office/drawing/2014/main" id="{F38B4F4A-E765-DB60-0422-A98FF00F61D2}"/>
                </a:ext>
              </a:extLst>
            </p:cNvPr>
            <p:cNvSpPr/>
            <p:nvPr/>
          </p:nvSpPr>
          <p:spPr>
            <a:xfrm>
              <a:off x="3964233" y="736723"/>
              <a:ext cx="3108371" cy="3108371"/>
            </a:xfrm>
            <a:prstGeom prst="ellipse">
              <a:avLst/>
            </a:prstGeom>
            <a:solidFill>
              <a:srgbClr val="FFCC00"/>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651C082-0692-CBD0-08C0-85974F732992}"/>
                </a:ext>
              </a:extLst>
            </p:cNvPr>
            <p:cNvSpPr/>
            <p:nvPr/>
          </p:nvSpPr>
          <p:spPr>
            <a:xfrm>
              <a:off x="4055378" y="827868"/>
              <a:ext cx="2926080" cy="2926080"/>
            </a:xfrm>
            <a:prstGeom prst="ellipse">
              <a:avLst/>
            </a:prstGeom>
            <a:noFill/>
            <a:ln>
              <a:solidFill>
                <a:srgbClr val="565AD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A person pointing at something&#10;&#10;Description automatically generated">
            <a:extLst>
              <a:ext uri="{FF2B5EF4-FFF2-40B4-BE49-F238E27FC236}">
                <a16:creationId xmlns:a16="http://schemas.microsoft.com/office/drawing/2014/main" id="{1DB3D03B-A762-836E-66BF-2193DA1632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243" y="1025190"/>
            <a:ext cx="4160860" cy="5081483"/>
          </a:xfrm>
          <a:prstGeom prst="rect">
            <a:avLst/>
          </a:prstGeom>
          <a:effectLst>
            <a:outerShdw blurRad="50800" dist="38100" dir="18900000" algn="bl" rotWithShape="0">
              <a:prstClr val="black">
                <a:alpha val="40000"/>
              </a:prstClr>
            </a:outerShdw>
          </a:effectLst>
        </p:spPr>
      </p:pic>
      <p:pic>
        <p:nvPicPr>
          <p:cNvPr id="20" name="Picture 19" descr="A black background with purple text&#10;&#10;Description automatically generated">
            <a:extLst>
              <a:ext uri="{FF2B5EF4-FFF2-40B4-BE49-F238E27FC236}">
                <a16:creationId xmlns:a16="http://schemas.microsoft.com/office/drawing/2014/main" id="{FD8A05E9-B19D-4F6C-A653-1AB8F0370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4726" y="1284309"/>
            <a:ext cx="2670053" cy="841250"/>
          </a:xfrm>
          <a:prstGeom prst="rect">
            <a:avLst/>
          </a:prstGeom>
          <a:effectLst>
            <a:outerShdw blurRad="50800" dist="38100" dir="10800000" algn="r" rotWithShape="0">
              <a:prstClr val="black">
                <a:alpha val="40000"/>
              </a:prstClr>
            </a:outerShdw>
          </a:effectLst>
        </p:spPr>
      </p:pic>
      <p:grpSp>
        <p:nvGrpSpPr>
          <p:cNvPr id="30" name="Group 29">
            <a:extLst>
              <a:ext uri="{FF2B5EF4-FFF2-40B4-BE49-F238E27FC236}">
                <a16:creationId xmlns:a16="http://schemas.microsoft.com/office/drawing/2014/main" id="{3750ED88-AB94-2E9F-7139-CD36FBD89836}"/>
              </a:ext>
            </a:extLst>
          </p:cNvPr>
          <p:cNvGrpSpPr/>
          <p:nvPr/>
        </p:nvGrpSpPr>
        <p:grpSpPr>
          <a:xfrm>
            <a:off x="4444866" y="4943304"/>
            <a:ext cx="7023413" cy="1490430"/>
            <a:chOff x="6005028" y="4425654"/>
            <a:chExt cx="7023413" cy="1490430"/>
          </a:xfrm>
        </p:grpSpPr>
        <p:sp>
          <p:nvSpPr>
            <p:cNvPr id="27" name="Oval 26">
              <a:extLst>
                <a:ext uri="{FF2B5EF4-FFF2-40B4-BE49-F238E27FC236}">
                  <a16:creationId xmlns:a16="http://schemas.microsoft.com/office/drawing/2014/main" id="{A30F25CF-2849-AC51-3959-5981BEBFCE0C}"/>
                </a:ext>
              </a:extLst>
            </p:cNvPr>
            <p:cNvSpPr/>
            <p:nvPr/>
          </p:nvSpPr>
          <p:spPr>
            <a:xfrm>
              <a:off x="6005028" y="4438756"/>
              <a:ext cx="1477328" cy="1477328"/>
            </a:xfrm>
            <a:prstGeom prst="ellipse">
              <a:avLst/>
            </a:prstGeom>
            <a:solidFill>
              <a:srgbClr val="565ADD"/>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B1B340D-878B-A953-145F-2A3924A50C0E}"/>
                </a:ext>
              </a:extLst>
            </p:cNvPr>
            <p:cNvSpPr/>
            <p:nvPr/>
          </p:nvSpPr>
          <p:spPr>
            <a:xfrm>
              <a:off x="11551113" y="4425654"/>
              <a:ext cx="1477328" cy="1477328"/>
            </a:xfrm>
            <a:prstGeom prst="ellipse">
              <a:avLst/>
            </a:prstGeom>
            <a:solidFill>
              <a:srgbClr val="565ADD"/>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6CD748DB-B266-BA74-6EA6-C38A50768C11}"/>
                </a:ext>
              </a:extLst>
            </p:cNvPr>
            <p:cNvSpPr/>
            <p:nvPr/>
          </p:nvSpPr>
          <p:spPr>
            <a:xfrm>
              <a:off x="6247099" y="4592935"/>
              <a:ext cx="6621146" cy="1227503"/>
            </a:xfrm>
            <a:prstGeom prst="roundRect">
              <a:avLst>
                <a:gd name="adj" fmla="val 50000"/>
              </a:avLst>
            </a:prstGeom>
            <a:solidFill>
              <a:srgbClr val="FFCC00"/>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A8D5A802-A60F-FC78-3104-2DC9F3A95CD7}"/>
                </a:ext>
              </a:extLst>
            </p:cNvPr>
            <p:cNvSpPr txBox="1"/>
            <p:nvPr/>
          </p:nvSpPr>
          <p:spPr>
            <a:xfrm>
              <a:off x="6865457" y="4863238"/>
              <a:ext cx="5448308" cy="769441"/>
            </a:xfrm>
            <a:prstGeom prst="rect">
              <a:avLst/>
            </a:prstGeom>
            <a:noFill/>
          </p:spPr>
          <p:txBody>
            <a:bodyPr wrap="square" rtlCol="0">
              <a:spAutoFit/>
            </a:bodyPr>
            <a:lstStyle/>
            <a:p>
              <a:pPr algn="ctr"/>
              <a:r>
                <a:rPr lang="en-US" sz="2200" dirty="0">
                  <a:solidFill>
                    <a:srgbClr val="565ADD"/>
                  </a:solidFill>
                  <a:latin typeface="Roboto" pitchFamily="2" charset="0"/>
                  <a:ea typeface="Roboto" pitchFamily="2" charset="0"/>
                </a:rPr>
                <a:t>VẬN HÀNH KINH DOANH HIỆU QUẢ</a:t>
              </a:r>
            </a:p>
            <a:p>
              <a:pPr algn="ctr"/>
              <a:r>
                <a:rPr lang="en-US" sz="2200" dirty="0">
                  <a:solidFill>
                    <a:srgbClr val="565ADD"/>
                  </a:solidFill>
                  <a:latin typeface="Roboto" pitchFamily="2" charset="0"/>
                  <a:ea typeface="Roboto" pitchFamily="2" charset="0"/>
                </a:rPr>
                <a:t>CHO DOANH NGHIỆP BÁN LẺ</a:t>
              </a:r>
            </a:p>
          </p:txBody>
        </p:sp>
      </p:grpSp>
      <p:pic>
        <p:nvPicPr>
          <p:cNvPr id="6" name="Picture 5">
            <a:extLst>
              <a:ext uri="{FF2B5EF4-FFF2-40B4-BE49-F238E27FC236}">
                <a16:creationId xmlns:a16="http://schemas.microsoft.com/office/drawing/2014/main" id="{1FFEDE72-2190-995E-5EC8-A26B73729AA9}"/>
              </a:ext>
            </a:extLst>
          </p:cNvPr>
          <p:cNvPicPr>
            <a:picLocks noChangeAspect="1"/>
          </p:cNvPicPr>
          <p:nvPr/>
        </p:nvPicPr>
        <p:blipFill>
          <a:blip r:embed="rId4">
            <a:extLst>
              <a:ext uri="{28A0092B-C50C-407E-A947-70E740481C1C}">
                <a14:useLocalDpi xmlns:a14="http://schemas.microsoft.com/office/drawing/2010/main" val="0"/>
              </a:ext>
            </a:extLst>
          </a:blip>
          <a:srcRect l="22960" t="12043" r="22667" b="15804"/>
          <a:stretch/>
        </p:blipFill>
        <p:spPr>
          <a:xfrm>
            <a:off x="3923587" y="503900"/>
            <a:ext cx="1820708" cy="2416077"/>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3378450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1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53" presetClass="entr" presetSubtype="16" fill="hold" nodeType="withEffect">
                                  <p:stCondLst>
                                    <p:cond delay="700"/>
                                  </p:stCondLst>
                                  <p:childTnLst>
                                    <p:set>
                                      <p:cBhvr>
                                        <p:cTn id="17" dur="1" fill="hold">
                                          <p:stCondLst>
                                            <p:cond delay="0"/>
                                          </p:stCondLst>
                                        </p:cTn>
                                        <p:tgtEl>
                                          <p:spTgt spid="18"/>
                                        </p:tgtEl>
                                        <p:attrNameLst>
                                          <p:attrName>style.visibility</p:attrName>
                                        </p:attrNameLst>
                                      </p:cBhvr>
                                      <p:to>
                                        <p:strVal val="visible"/>
                                      </p:to>
                                    </p:set>
                                    <p:anim calcmode="lin" valueType="num">
                                      <p:cBhvr>
                                        <p:cTn id="18" dur="800" fill="hold"/>
                                        <p:tgtEl>
                                          <p:spTgt spid="18"/>
                                        </p:tgtEl>
                                        <p:attrNameLst>
                                          <p:attrName>ppt_w</p:attrName>
                                        </p:attrNameLst>
                                      </p:cBhvr>
                                      <p:tavLst>
                                        <p:tav tm="0">
                                          <p:val>
                                            <p:fltVal val="0"/>
                                          </p:val>
                                        </p:tav>
                                        <p:tav tm="100000">
                                          <p:val>
                                            <p:strVal val="#ppt_w"/>
                                          </p:val>
                                        </p:tav>
                                      </p:tavLst>
                                    </p:anim>
                                    <p:anim calcmode="lin" valueType="num">
                                      <p:cBhvr>
                                        <p:cTn id="19" dur="800" fill="hold"/>
                                        <p:tgtEl>
                                          <p:spTgt spid="18"/>
                                        </p:tgtEl>
                                        <p:attrNameLst>
                                          <p:attrName>ppt_h</p:attrName>
                                        </p:attrNameLst>
                                      </p:cBhvr>
                                      <p:tavLst>
                                        <p:tav tm="0">
                                          <p:val>
                                            <p:fltVal val="0"/>
                                          </p:val>
                                        </p:tav>
                                        <p:tav tm="100000">
                                          <p:val>
                                            <p:strVal val="#ppt_h"/>
                                          </p:val>
                                        </p:tav>
                                      </p:tavLst>
                                    </p:anim>
                                    <p:animEffect transition="in" filter="fade">
                                      <p:cBhvr>
                                        <p:cTn id="20" dur="800"/>
                                        <p:tgtEl>
                                          <p:spTgt spid="18"/>
                                        </p:tgtEl>
                                      </p:cBhvr>
                                    </p:animEffect>
                                  </p:childTnLst>
                                </p:cTn>
                              </p:par>
                              <p:par>
                                <p:cTn id="21" presetID="2" presetClass="entr" presetSubtype="2" fill="hold" nodeType="withEffect">
                                  <p:stCondLst>
                                    <p:cond delay="60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900" fill="hold"/>
                                        <p:tgtEl>
                                          <p:spTgt spid="31"/>
                                        </p:tgtEl>
                                        <p:attrNameLst>
                                          <p:attrName>ppt_x</p:attrName>
                                        </p:attrNameLst>
                                      </p:cBhvr>
                                      <p:tavLst>
                                        <p:tav tm="0">
                                          <p:val>
                                            <p:strVal val="1+#ppt_w/2"/>
                                          </p:val>
                                        </p:tav>
                                        <p:tav tm="100000">
                                          <p:val>
                                            <p:strVal val="#ppt_x"/>
                                          </p:val>
                                        </p:tav>
                                      </p:tavLst>
                                    </p:anim>
                                    <p:anim calcmode="lin" valueType="num">
                                      <p:cBhvr additive="base">
                                        <p:cTn id="24" dur="900" fill="hold"/>
                                        <p:tgtEl>
                                          <p:spTgt spid="31"/>
                                        </p:tgtEl>
                                        <p:attrNameLst>
                                          <p:attrName>ppt_y</p:attrName>
                                        </p:attrNameLst>
                                      </p:cBhvr>
                                      <p:tavLst>
                                        <p:tav tm="0">
                                          <p:val>
                                            <p:strVal val="#ppt_y"/>
                                          </p:val>
                                        </p:tav>
                                        <p:tav tm="100000">
                                          <p:val>
                                            <p:strVal val="#ppt_y"/>
                                          </p:val>
                                        </p:tav>
                                      </p:tavLst>
                                    </p:anim>
                                  </p:childTnLst>
                                </p:cTn>
                              </p:par>
                              <p:par>
                                <p:cTn id="25" presetID="53" presetClass="entr" presetSubtype="16" fill="hold" nodeType="withEffect">
                                  <p:stCondLst>
                                    <p:cond delay="11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1000" fill="hold"/>
                                        <p:tgtEl>
                                          <p:spTgt spid="30"/>
                                        </p:tgtEl>
                                        <p:attrNameLst>
                                          <p:attrName>ppt_w</p:attrName>
                                        </p:attrNameLst>
                                      </p:cBhvr>
                                      <p:tavLst>
                                        <p:tav tm="0">
                                          <p:val>
                                            <p:fltVal val="0"/>
                                          </p:val>
                                        </p:tav>
                                        <p:tav tm="100000">
                                          <p:val>
                                            <p:strVal val="#ppt_w"/>
                                          </p:val>
                                        </p:tav>
                                      </p:tavLst>
                                    </p:anim>
                                    <p:anim calcmode="lin" valueType="num">
                                      <p:cBhvr>
                                        <p:cTn id="28" dur="1000" fill="hold"/>
                                        <p:tgtEl>
                                          <p:spTgt spid="30"/>
                                        </p:tgtEl>
                                        <p:attrNameLst>
                                          <p:attrName>ppt_h</p:attrName>
                                        </p:attrNameLst>
                                      </p:cBhvr>
                                      <p:tavLst>
                                        <p:tav tm="0">
                                          <p:val>
                                            <p:fltVal val="0"/>
                                          </p:val>
                                        </p:tav>
                                        <p:tav tm="100000">
                                          <p:val>
                                            <p:strVal val="#ppt_h"/>
                                          </p:val>
                                        </p:tav>
                                      </p:tavLst>
                                    </p:anim>
                                    <p:animEffect transition="in" filter="fade">
                                      <p:cBhvr>
                                        <p:cTn id="29"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9AB7E8E-216A-B7CC-D122-CC8EE9BE6A72}"/>
              </a:ext>
            </a:extLst>
          </p:cNvPr>
          <p:cNvGrpSpPr/>
          <p:nvPr/>
        </p:nvGrpSpPr>
        <p:grpSpPr>
          <a:xfrm>
            <a:off x="840509" y="461819"/>
            <a:ext cx="5726545" cy="5726545"/>
            <a:chOff x="369455" y="471055"/>
            <a:chExt cx="5726545" cy="5726545"/>
          </a:xfrm>
        </p:grpSpPr>
        <p:sp>
          <p:nvSpPr>
            <p:cNvPr id="2" name="Oval 1">
              <a:extLst>
                <a:ext uri="{FF2B5EF4-FFF2-40B4-BE49-F238E27FC236}">
                  <a16:creationId xmlns:a16="http://schemas.microsoft.com/office/drawing/2014/main" id="{6717DE19-63B1-26B9-A1BB-27223F6CF6F1}"/>
                </a:ext>
              </a:extLst>
            </p:cNvPr>
            <p:cNvSpPr/>
            <p:nvPr/>
          </p:nvSpPr>
          <p:spPr>
            <a:xfrm>
              <a:off x="369455" y="471055"/>
              <a:ext cx="5726545" cy="5726545"/>
            </a:xfrm>
            <a:prstGeom prst="ellipse">
              <a:avLst/>
            </a:prstGeom>
            <a:blipFill>
              <a:blip r:embed="rId2"/>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A04BD22-C45B-8364-C226-9A172EC6A3A4}"/>
                </a:ext>
              </a:extLst>
            </p:cNvPr>
            <p:cNvSpPr/>
            <p:nvPr/>
          </p:nvSpPr>
          <p:spPr>
            <a:xfrm>
              <a:off x="1027545" y="1223818"/>
              <a:ext cx="4410364" cy="4410364"/>
            </a:xfrm>
            <a:prstGeom prst="ellipse">
              <a:avLst/>
            </a:prstGeom>
            <a:solidFill>
              <a:srgbClr val="565ADD">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974F8EB5-C51F-B6AC-A4A1-B4465073A3A0}"/>
              </a:ext>
            </a:extLst>
          </p:cNvPr>
          <p:cNvGrpSpPr/>
          <p:nvPr/>
        </p:nvGrpSpPr>
        <p:grpSpPr>
          <a:xfrm>
            <a:off x="-378690" y="785091"/>
            <a:ext cx="3943927" cy="1173018"/>
            <a:chOff x="-378690" y="785091"/>
            <a:chExt cx="3943927" cy="1173018"/>
          </a:xfrm>
        </p:grpSpPr>
        <p:sp>
          <p:nvSpPr>
            <p:cNvPr id="6" name="Rectangle: Rounded Corners 5">
              <a:extLst>
                <a:ext uri="{FF2B5EF4-FFF2-40B4-BE49-F238E27FC236}">
                  <a16:creationId xmlns:a16="http://schemas.microsoft.com/office/drawing/2014/main" id="{3736081B-7BA8-D647-9715-DCED4409B782}"/>
                </a:ext>
              </a:extLst>
            </p:cNvPr>
            <p:cNvSpPr/>
            <p:nvPr/>
          </p:nvSpPr>
          <p:spPr>
            <a:xfrm>
              <a:off x="-378690" y="785091"/>
              <a:ext cx="3943927" cy="1173018"/>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6938CF-76DB-5131-5737-7642A6B1692A}"/>
                </a:ext>
              </a:extLst>
            </p:cNvPr>
            <p:cNvSpPr txBox="1"/>
            <p:nvPr/>
          </p:nvSpPr>
          <p:spPr>
            <a:xfrm>
              <a:off x="121789" y="1056129"/>
              <a:ext cx="2942967"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NỘI DUNG</a:t>
              </a:r>
            </a:p>
          </p:txBody>
        </p:sp>
      </p:grpSp>
      <p:grpSp>
        <p:nvGrpSpPr>
          <p:cNvPr id="30" name="Group 29">
            <a:extLst>
              <a:ext uri="{FF2B5EF4-FFF2-40B4-BE49-F238E27FC236}">
                <a16:creationId xmlns:a16="http://schemas.microsoft.com/office/drawing/2014/main" id="{31CAF246-8B30-537D-9FAF-B552051899BB}"/>
              </a:ext>
            </a:extLst>
          </p:cNvPr>
          <p:cNvGrpSpPr/>
          <p:nvPr/>
        </p:nvGrpSpPr>
        <p:grpSpPr>
          <a:xfrm>
            <a:off x="6669889" y="1362269"/>
            <a:ext cx="5400321" cy="1107033"/>
            <a:chOff x="6669889" y="1362269"/>
            <a:chExt cx="5400321" cy="1107033"/>
          </a:xfrm>
        </p:grpSpPr>
        <p:sp>
          <p:nvSpPr>
            <p:cNvPr id="22" name="Rectangle: Rounded Corners 21">
              <a:extLst>
                <a:ext uri="{FF2B5EF4-FFF2-40B4-BE49-F238E27FC236}">
                  <a16:creationId xmlns:a16="http://schemas.microsoft.com/office/drawing/2014/main" id="{7A0F1B46-CA65-FB1F-B0BE-C304D167BD76}"/>
                </a:ext>
              </a:extLst>
            </p:cNvPr>
            <p:cNvSpPr/>
            <p:nvPr/>
          </p:nvSpPr>
          <p:spPr>
            <a:xfrm>
              <a:off x="7082453" y="1547870"/>
              <a:ext cx="4987757" cy="881447"/>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9AD3EBB-953B-4B40-5F85-E1FA06ECDD33}"/>
                </a:ext>
              </a:extLst>
            </p:cNvPr>
            <p:cNvGrpSpPr/>
            <p:nvPr/>
          </p:nvGrpSpPr>
          <p:grpSpPr>
            <a:xfrm>
              <a:off x="6669889" y="1362269"/>
              <a:ext cx="1107033" cy="1107033"/>
              <a:chOff x="6669889" y="1362269"/>
              <a:chExt cx="1107033" cy="1107033"/>
            </a:xfrm>
          </p:grpSpPr>
          <p:sp>
            <p:nvSpPr>
              <p:cNvPr id="11" name="Oval 10">
                <a:extLst>
                  <a:ext uri="{FF2B5EF4-FFF2-40B4-BE49-F238E27FC236}">
                    <a16:creationId xmlns:a16="http://schemas.microsoft.com/office/drawing/2014/main" id="{076ED0CA-0EDC-59F6-645D-362B5E44C1BC}"/>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0086EF2-E351-C920-AAFA-5AB99E75E105}"/>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9CF4B0E-A257-CCFE-26D0-1376DF3AE487}"/>
                  </a:ext>
                </a:extLst>
              </p:cNvPr>
              <p:cNvSpPr txBox="1"/>
              <p:nvPr/>
            </p:nvSpPr>
            <p:spPr>
              <a:xfrm>
                <a:off x="6913984" y="1567543"/>
                <a:ext cx="569167"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1</a:t>
                </a:r>
              </a:p>
            </p:txBody>
          </p:sp>
        </p:grpSp>
        <p:sp>
          <p:nvSpPr>
            <p:cNvPr id="25" name="TextBox 24">
              <a:extLst>
                <a:ext uri="{FF2B5EF4-FFF2-40B4-BE49-F238E27FC236}">
                  <a16:creationId xmlns:a16="http://schemas.microsoft.com/office/drawing/2014/main" id="{71EB413A-9F3F-AF1C-A441-BA7F55A8ED26}"/>
                </a:ext>
              </a:extLst>
            </p:cNvPr>
            <p:cNvSpPr txBox="1"/>
            <p:nvPr/>
          </p:nvSpPr>
          <p:spPr>
            <a:xfrm>
              <a:off x="7732048" y="1819316"/>
              <a:ext cx="4267119" cy="338554"/>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TỔNG QUAN THỊ TRƯỜNG THANH TOÁN QR</a:t>
              </a:r>
            </a:p>
          </p:txBody>
        </p:sp>
      </p:grpSp>
      <p:grpSp>
        <p:nvGrpSpPr>
          <p:cNvPr id="29" name="Group 28">
            <a:extLst>
              <a:ext uri="{FF2B5EF4-FFF2-40B4-BE49-F238E27FC236}">
                <a16:creationId xmlns:a16="http://schemas.microsoft.com/office/drawing/2014/main" id="{C3C2BECA-1C67-E518-0FFA-82AB5E3AB6D7}"/>
              </a:ext>
            </a:extLst>
          </p:cNvPr>
          <p:cNvGrpSpPr/>
          <p:nvPr/>
        </p:nvGrpSpPr>
        <p:grpSpPr>
          <a:xfrm>
            <a:off x="6669889" y="2875483"/>
            <a:ext cx="5390989" cy="1107033"/>
            <a:chOff x="6679220" y="2875483"/>
            <a:chExt cx="5390989" cy="1107033"/>
          </a:xfrm>
        </p:grpSpPr>
        <p:sp>
          <p:nvSpPr>
            <p:cNvPr id="23" name="Rectangle: Rounded Corners 22">
              <a:extLst>
                <a:ext uri="{FF2B5EF4-FFF2-40B4-BE49-F238E27FC236}">
                  <a16:creationId xmlns:a16="http://schemas.microsoft.com/office/drawing/2014/main" id="{23C4A98F-F524-0DE7-0EDA-023C1DAFF941}"/>
                </a:ext>
              </a:extLst>
            </p:cNvPr>
            <p:cNvSpPr/>
            <p:nvPr/>
          </p:nvSpPr>
          <p:spPr>
            <a:xfrm>
              <a:off x="7082452" y="3030599"/>
              <a:ext cx="4987757" cy="881447"/>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F9C8F19-DE33-CC07-AC11-FCA546AA0D31}"/>
                </a:ext>
              </a:extLst>
            </p:cNvPr>
            <p:cNvGrpSpPr/>
            <p:nvPr/>
          </p:nvGrpSpPr>
          <p:grpSpPr>
            <a:xfrm>
              <a:off x="6679220" y="2875483"/>
              <a:ext cx="1107033" cy="1107033"/>
              <a:chOff x="6669889" y="1362269"/>
              <a:chExt cx="1107033" cy="1107033"/>
            </a:xfrm>
          </p:grpSpPr>
          <p:sp>
            <p:nvSpPr>
              <p:cNvPr id="15" name="Oval 14">
                <a:extLst>
                  <a:ext uri="{FF2B5EF4-FFF2-40B4-BE49-F238E27FC236}">
                    <a16:creationId xmlns:a16="http://schemas.microsoft.com/office/drawing/2014/main" id="{361682B1-4352-0580-E4EF-AF63516E3EF3}"/>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05F3B63-FEB6-777C-D4D0-1D3C9D236E6D}"/>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602146A-B795-E007-35E4-A951E2F4A301}"/>
                  </a:ext>
                </a:extLst>
              </p:cNvPr>
              <p:cNvSpPr txBox="1"/>
              <p:nvPr/>
            </p:nvSpPr>
            <p:spPr>
              <a:xfrm>
                <a:off x="6913984" y="1567543"/>
                <a:ext cx="569167"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2</a:t>
                </a:r>
              </a:p>
            </p:txBody>
          </p:sp>
        </p:grpSp>
        <p:sp>
          <p:nvSpPr>
            <p:cNvPr id="26" name="TextBox 25">
              <a:extLst>
                <a:ext uri="{FF2B5EF4-FFF2-40B4-BE49-F238E27FC236}">
                  <a16:creationId xmlns:a16="http://schemas.microsoft.com/office/drawing/2014/main" id="{594620EE-7A31-F9F2-D258-0BCF71DCCF3E}"/>
                </a:ext>
              </a:extLst>
            </p:cNvPr>
            <p:cNvSpPr txBox="1"/>
            <p:nvPr/>
          </p:nvSpPr>
          <p:spPr>
            <a:xfrm>
              <a:off x="7713386" y="3302045"/>
              <a:ext cx="4267119" cy="338554"/>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GIỚI THIỆU GIẢI PHÁP THANH TOÁN QR</a:t>
              </a:r>
            </a:p>
          </p:txBody>
        </p:sp>
      </p:grpSp>
      <p:grpSp>
        <p:nvGrpSpPr>
          <p:cNvPr id="28" name="Group 27">
            <a:extLst>
              <a:ext uri="{FF2B5EF4-FFF2-40B4-BE49-F238E27FC236}">
                <a16:creationId xmlns:a16="http://schemas.microsoft.com/office/drawing/2014/main" id="{A2AE95D6-443C-5463-0A24-73D9BC89E4E4}"/>
              </a:ext>
            </a:extLst>
          </p:cNvPr>
          <p:cNvGrpSpPr/>
          <p:nvPr/>
        </p:nvGrpSpPr>
        <p:grpSpPr>
          <a:xfrm>
            <a:off x="6669889" y="4388697"/>
            <a:ext cx="5381658" cy="1107033"/>
            <a:chOff x="6688551" y="4388697"/>
            <a:chExt cx="5381658" cy="1107033"/>
          </a:xfrm>
        </p:grpSpPr>
        <p:sp>
          <p:nvSpPr>
            <p:cNvPr id="24" name="Rectangle: Rounded Corners 23">
              <a:extLst>
                <a:ext uri="{FF2B5EF4-FFF2-40B4-BE49-F238E27FC236}">
                  <a16:creationId xmlns:a16="http://schemas.microsoft.com/office/drawing/2014/main" id="{BF107A87-BB94-55D1-57E6-63867FB7A70C}"/>
                </a:ext>
              </a:extLst>
            </p:cNvPr>
            <p:cNvSpPr/>
            <p:nvPr/>
          </p:nvSpPr>
          <p:spPr>
            <a:xfrm>
              <a:off x="7082452" y="4564251"/>
              <a:ext cx="4987757" cy="881447"/>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D780178-EABE-E697-07AE-B45EEB1EE076}"/>
                </a:ext>
              </a:extLst>
            </p:cNvPr>
            <p:cNvGrpSpPr/>
            <p:nvPr/>
          </p:nvGrpSpPr>
          <p:grpSpPr>
            <a:xfrm>
              <a:off x="6688551" y="4388697"/>
              <a:ext cx="1107033" cy="1107033"/>
              <a:chOff x="6669889" y="1362269"/>
              <a:chExt cx="1107033" cy="1107033"/>
            </a:xfrm>
          </p:grpSpPr>
          <p:sp>
            <p:nvSpPr>
              <p:cNvPr id="19" name="Oval 18">
                <a:extLst>
                  <a:ext uri="{FF2B5EF4-FFF2-40B4-BE49-F238E27FC236}">
                    <a16:creationId xmlns:a16="http://schemas.microsoft.com/office/drawing/2014/main" id="{60302F97-002C-F9EE-22F0-7D6277027442}"/>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25E9624-7E2F-BE5A-B577-7045FC1543D8}"/>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B32A524-1EAE-50E1-0842-D48B451F8B8E}"/>
                  </a:ext>
                </a:extLst>
              </p:cNvPr>
              <p:cNvSpPr txBox="1"/>
              <p:nvPr/>
            </p:nvSpPr>
            <p:spPr>
              <a:xfrm>
                <a:off x="6913984" y="1567543"/>
                <a:ext cx="569167"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3</a:t>
                </a:r>
              </a:p>
            </p:txBody>
          </p:sp>
        </p:grpSp>
        <p:sp>
          <p:nvSpPr>
            <p:cNvPr id="27" name="TextBox 26">
              <a:extLst>
                <a:ext uri="{FF2B5EF4-FFF2-40B4-BE49-F238E27FC236}">
                  <a16:creationId xmlns:a16="http://schemas.microsoft.com/office/drawing/2014/main" id="{80D02529-86A1-5CEF-9F08-949FD9D38139}"/>
                </a:ext>
              </a:extLst>
            </p:cNvPr>
            <p:cNvSpPr txBox="1"/>
            <p:nvPr/>
          </p:nvSpPr>
          <p:spPr>
            <a:xfrm>
              <a:off x="7722717" y="4835697"/>
              <a:ext cx="4267119" cy="338554"/>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PHƯƠNG ÁN KINH DOANH DỰ KIẾN</a:t>
              </a:r>
            </a:p>
          </p:txBody>
        </p:sp>
      </p:grpSp>
    </p:spTree>
    <p:extLst>
      <p:ext uri="{BB962C8B-B14F-4D97-AF65-F5344CB8AC3E}">
        <p14:creationId xmlns:p14="http://schemas.microsoft.com/office/powerpoint/2010/main" val="35780237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32" presetClass="emph" presetSubtype="0" fill="hold" nodeType="withEffect">
                                  <p:stCondLst>
                                    <p:cond delay="0"/>
                                  </p:stCondLst>
                                  <p:childTnLst>
                                    <p:animRot by="120000">
                                      <p:cBhvr>
                                        <p:cTn id="22" dur="100" fill="hold">
                                          <p:stCondLst>
                                            <p:cond delay="0"/>
                                          </p:stCondLst>
                                        </p:cTn>
                                        <p:tgtEl>
                                          <p:spTgt spid="5"/>
                                        </p:tgtEl>
                                        <p:attrNameLst>
                                          <p:attrName>r</p:attrName>
                                        </p:attrNameLst>
                                      </p:cBhvr>
                                    </p:animRot>
                                    <p:animRot by="-240000">
                                      <p:cBhvr>
                                        <p:cTn id="23" dur="200" fill="hold">
                                          <p:stCondLst>
                                            <p:cond delay="200"/>
                                          </p:stCondLst>
                                        </p:cTn>
                                        <p:tgtEl>
                                          <p:spTgt spid="5"/>
                                        </p:tgtEl>
                                        <p:attrNameLst>
                                          <p:attrName>r</p:attrName>
                                        </p:attrNameLst>
                                      </p:cBhvr>
                                    </p:animRot>
                                    <p:animRot by="240000">
                                      <p:cBhvr>
                                        <p:cTn id="24" dur="200" fill="hold">
                                          <p:stCondLst>
                                            <p:cond delay="400"/>
                                          </p:stCondLst>
                                        </p:cTn>
                                        <p:tgtEl>
                                          <p:spTgt spid="5"/>
                                        </p:tgtEl>
                                        <p:attrNameLst>
                                          <p:attrName>r</p:attrName>
                                        </p:attrNameLst>
                                      </p:cBhvr>
                                    </p:animRot>
                                    <p:animRot by="-240000">
                                      <p:cBhvr>
                                        <p:cTn id="25" dur="200" fill="hold">
                                          <p:stCondLst>
                                            <p:cond delay="600"/>
                                          </p:stCondLst>
                                        </p:cTn>
                                        <p:tgtEl>
                                          <p:spTgt spid="5"/>
                                        </p:tgtEl>
                                        <p:attrNameLst>
                                          <p:attrName>r</p:attrName>
                                        </p:attrNameLst>
                                      </p:cBhvr>
                                    </p:animRot>
                                    <p:animRot by="120000">
                                      <p:cBhvr>
                                        <p:cTn id="26"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25E4B34-1767-5CDE-28FF-67308D85608F}"/>
              </a:ext>
            </a:extLst>
          </p:cNvPr>
          <p:cNvSpPr/>
          <p:nvPr/>
        </p:nvSpPr>
        <p:spPr>
          <a:xfrm>
            <a:off x="0" y="654967"/>
            <a:ext cx="7871035" cy="554806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erson holding a tablet with a qr code&#10;&#10;Description automatically generated">
            <a:extLst>
              <a:ext uri="{FF2B5EF4-FFF2-40B4-BE49-F238E27FC236}">
                <a16:creationId xmlns:a16="http://schemas.microsoft.com/office/drawing/2014/main" id="{B86C75CE-7267-0CBE-0156-9D4B549F6DD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262572" y="951097"/>
            <a:ext cx="7341877" cy="4955806"/>
          </a:xfrm>
          <a:prstGeom prst="roundRect">
            <a:avLst>
              <a:gd name="adj" fmla="val 13655"/>
            </a:avLst>
          </a:prstGeom>
        </p:spPr>
      </p:pic>
      <p:grpSp>
        <p:nvGrpSpPr>
          <p:cNvPr id="12" name="Group 11">
            <a:extLst>
              <a:ext uri="{FF2B5EF4-FFF2-40B4-BE49-F238E27FC236}">
                <a16:creationId xmlns:a16="http://schemas.microsoft.com/office/drawing/2014/main" id="{FA389C06-9F4F-6B1A-6861-6F1DE5106946}"/>
              </a:ext>
            </a:extLst>
          </p:cNvPr>
          <p:cNvGrpSpPr/>
          <p:nvPr/>
        </p:nvGrpSpPr>
        <p:grpSpPr>
          <a:xfrm>
            <a:off x="6050518" y="354633"/>
            <a:ext cx="5972216" cy="5972216"/>
            <a:chOff x="31963" y="290716"/>
            <a:chExt cx="5972216" cy="5972216"/>
          </a:xfrm>
        </p:grpSpPr>
        <p:grpSp>
          <p:nvGrpSpPr>
            <p:cNvPr id="5" name="Group 4">
              <a:extLst>
                <a:ext uri="{FF2B5EF4-FFF2-40B4-BE49-F238E27FC236}">
                  <a16:creationId xmlns:a16="http://schemas.microsoft.com/office/drawing/2014/main" id="{EE46C1BC-415E-4B09-A5A3-A82FD8331EE1}"/>
                </a:ext>
              </a:extLst>
            </p:cNvPr>
            <p:cNvGrpSpPr/>
            <p:nvPr/>
          </p:nvGrpSpPr>
          <p:grpSpPr>
            <a:xfrm>
              <a:off x="31963" y="290716"/>
              <a:ext cx="5972216" cy="5972216"/>
              <a:chOff x="6669889" y="1362269"/>
              <a:chExt cx="1107033" cy="1107033"/>
            </a:xfrm>
          </p:grpSpPr>
          <p:sp>
            <p:nvSpPr>
              <p:cNvPr id="2" name="Oval 1">
                <a:extLst>
                  <a:ext uri="{FF2B5EF4-FFF2-40B4-BE49-F238E27FC236}">
                    <a16:creationId xmlns:a16="http://schemas.microsoft.com/office/drawing/2014/main" id="{DEB75BD7-7471-E7BD-B2FF-F869CC9C6544}"/>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0EC997B-BE3C-432E-540D-B8F4256DD599}"/>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764676-BD3A-00E2-69E2-9ACD2095ABD1}"/>
                  </a:ext>
                </a:extLst>
              </p:cNvPr>
              <p:cNvSpPr txBox="1"/>
              <p:nvPr/>
            </p:nvSpPr>
            <p:spPr>
              <a:xfrm>
                <a:off x="6930998" y="1736781"/>
                <a:ext cx="569167" cy="390729"/>
              </a:xfrm>
              <a:prstGeom prst="rect">
                <a:avLst/>
              </a:prstGeom>
              <a:noFill/>
            </p:spPr>
            <p:txBody>
              <a:bodyPr wrap="square" rtlCol="0">
                <a:spAutoFit/>
              </a:bodyPr>
              <a:lstStyle/>
              <a:p>
                <a:pPr algn="ctr"/>
                <a:r>
                  <a:rPr lang="en-US" sz="15000" b="1" dirty="0">
                    <a:solidFill>
                      <a:srgbClr val="FFCC00"/>
                    </a:solidFill>
                    <a:latin typeface="Roboto" pitchFamily="2" charset="0"/>
                    <a:ea typeface="Roboto" pitchFamily="2" charset="0"/>
                  </a:rPr>
                  <a:t>01</a:t>
                </a:r>
              </a:p>
            </p:txBody>
          </p:sp>
        </p:grpSp>
        <p:sp>
          <p:nvSpPr>
            <p:cNvPr id="6" name="TextBox 5">
              <a:extLst>
                <a:ext uri="{FF2B5EF4-FFF2-40B4-BE49-F238E27FC236}">
                  <a16:creationId xmlns:a16="http://schemas.microsoft.com/office/drawing/2014/main" id="{7A21B28C-1CF6-0E7B-3989-4B4F173A39D6}"/>
                </a:ext>
              </a:extLst>
            </p:cNvPr>
            <p:cNvSpPr txBox="1"/>
            <p:nvPr/>
          </p:nvSpPr>
          <p:spPr>
            <a:xfrm>
              <a:off x="842302" y="4671497"/>
              <a:ext cx="4267119" cy="707886"/>
            </a:xfrm>
            <a:prstGeom prst="rect">
              <a:avLst/>
            </a:prstGeom>
            <a:noFill/>
          </p:spPr>
          <p:txBody>
            <a:bodyPr wrap="square" rtlCol="0">
              <a:spAutoFit/>
            </a:bodyPr>
            <a:lstStyle/>
            <a:p>
              <a:pPr algn="ctr"/>
              <a:r>
                <a:rPr lang="en-US" sz="2000" b="1" dirty="0">
                  <a:solidFill>
                    <a:srgbClr val="EFF0FF"/>
                  </a:solidFill>
                  <a:latin typeface="Roboto" pitchFamily="2" charset="0"/>
                  <a:ea typeface="Roboto" pitchFamily="2" charset="0"/>
                </a:rPr>
                <a:t>TỔNG QUAN </a:t>
              </a:r>
            </a:p>
            <a:p>
              <a:pPr algn="ctr"/>
              <a:r>
                <a:rPr lang="en-US" sz="2000" b="1" dirty="0">
                  <a:solidFill>
                    <a:srgbClr val="EFF0FF"/>
                  </a:solidFill>
                  <a:latin typeface="Roboto" pitchFamily="2" charset="0"/>
                  <a:ea typeface="Roboto" pitchFamily="2" charset="0"/>
                </a:rPr>
                <a:t>THỊ TRƯỜNG THANH TOÁN QR</a:t>
              </a:r>
            </a:p>
          </p:txBody>
        </p:sp>
        <p:sp>
          <p:nvSpPr>
            <p:cNvPr id="7" name="TextBox 6">
              <a:extLst>
                <a:ext uri="{FF2B5EF4-FFF2-40B4-BE49-F238E27FC236}">
                  <a16:creationId xmlns:a16="http://schemas.microsoft.com/office/drawing/2014/main" id="{1CDDFADB-FB76-AC2F-8EDA-16DCC4D93572}"/>
                </a:ext>
              </a:extLst>
            </p:cNvPr>
            <p:cNvSpPr txBox="1"/>
            <p:nvPr/>
          </p:nvSpPr>
          <p:spPr>
            <a:xfrm>
              <a:off x="1107337" y="1581425"/>
              <a:ext cx="3840223"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NỘI DUNG</a:t>
              </a:r>
            </a:p>
          </p:txBody>
        </p:sp>
      </p:grpSp>
      <p:sp>
        <p:nvSpPr>
          <p:cNvPr id="15" name="Rectangle 14">
            <a:extLst>
              <a:ext uri="{FF2B5EF4-FFF2-40B4-BE49-F238E27FC236}">
                <a16:creationId xmlns:a16="http://schemas.microsoft.com/office/drawing/2014/main" id="{187E8090-81E4-B86C-0BCE-677033F1FE7D}"/>
              </a:ext>
            </a:extLst>
          </p:cNvPr>
          <p:cNvSpPr/>
          <p:nvPr/>
        </p:nvSpPr>
        <p:spPr>
          <a:xfrm>
            <a:off x="1" y="0"/>
            <a:ext cx="6096000"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F2D3680-0518-0DA1-C674-59D2B2FBE6FC}"/>
              </a:ext>
            </a:extLst>
          </p:cNvPr>
          <p:cNvSpPr/>
          <p:nvPr/>
        </p:nvSpPr>
        <p:spPr>
          <a:xfrm>
            <a:off x="6050518" y="6627183"/>
            <a:ext cx="6141482"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12537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6" presetClass="emph" presetSubtype="0" fill="hold" nodeType="withEffect">
                                  <p:stCondLst>
                                    <p:cond delay="0"/>
                                  </p:stCondLst>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CB155E-1B0E-DB28-FDF1-8255A5173011}"/>
              </a:ext>
            </a:extLst>
          </p:cNvPr>
          <p:cNvSpPr txBox="1"/>
          <p:nvPr/>
        </p:nvSpPr>
        <p:spPr>
          <a:xfrm>
            <a:off x="3382344" y="442582"/>
            <a:ext cx="7792016"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THANH TOÁN BẰNG TIỀN MẶT</a:t>
            </a:r>
          </a:p>
        </p:txBody>
      </p:sp>
      <p:pic>
        <p:nvPicPr>
          <p:cNvPr id="11" name="Picture 10" descr="A person holding money in their hands&#10;&#10;Description automatically generated">
            <a:extLst>
              <a:ext uri="{FF2B5EF4-FFF2-40B4-BE49-F238E27FC236}">
                <a16:creationId xmlns:a16="http://schemas.microsoft.com/office/drawing/2014/main" id="{63940E3E-D972-BB92-2431-B9A56E30E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863" y="4444154"/>
            <a:ext cx="2360713" cy="1756342"/>
          </a:xfrm>
          <a:prstGeom prst="roundRect">
            <a:avLst/>
          </a:prstGeom>
          <a:ln w="38100">
            <a:solidFill>
              <a:srgbClr val="565ADD"/>
            </a:solidFill>
          </a:ln>
        </p:spPr>
      </p:pic>
      <p:pic>
        <p:nvPicPr>
          <p:cNvPr id="29" name="Picture 28" descr="A person counting money on a table&#10;&#10;Description automatically generated">
            <a:extLst>
              <a:ext uri="{FF2B5EF4-FFF2-40B4-BE49-F238E27FC236}">
                <a16:creationId xmlns:a16="http://schemas.microsoft.com/office/drawing/2014/main" id="{210FA028-E448-9B7E-61B2-DE49DC29C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3141" y="2588111"/>
            <a:ext cx="2203332" cy="1694709"/>
          </a:xfrm>
          <a:prstGeom prst="roundRect">
            <a:avLst/>
          </a:prstGeom>
          <a:ln w="38100">
            <a:solidFill>
              <a:srgbClr val="565ADD"/>
            </a:solidFill>
          </a:ln>
        </p:spPr>
      </p:pic>
      <p:pic>
        <p:nvPicPr>
          <p:cNvPr id="30" name="Picture 29" descr="A person handing money to a customer&#10;&#10;Description automatically generated">
            <a:extLst>
              <a:ext uri="{FF2B5EF4-FFF2-40B4-BE49-F238E27FC236}">
                <a16:creationId xmlns:a16="http://schemas.microsoft.com/office/drawing/2014/main" id="{F2DCE21B-7860-EEFA-7240-A986E9A92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1321" y="2806469"/>
            <a:ext cx="1573808" cy="1401532"/>
          </a:xfrm>
          <a:prstGeom prst="roundRect">
            <a:avLst/>
          </a:prstGeom>
          <a:ln w="38100">
            <a:solidFill>
              <a:srgbClr val="565ADD"/>
            </a:solidFill>
          </a:ln>
        </p:spPr>
      </p:pic>
      <p:pic>
        <p:nvPicPr>
          <p:cNvPr id="31" name="Picture 30" descr="A person paying for a cashier&#10;&#10;Description automatically generated">
            <a:extLst>
              <a:ext uri="{FF2B5EF4-FFF2-40B4-BE49-F238E27FC236}">
                <a16:creationId xmlns:a16="http://schemas.microsoft.com/office/drawing/2014/main" id="{E81D965F-B157-10EE-902B-7DFBD99441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31177" y="4557071"/>
            <a:ext cx="1967260" cy="1408781"/>
          </a:xfrm>
          <a:prstGeom prst="roundRect">
            <a:avLst/>
          </a:prstGeom>
          <a:ln w="38100">
            <a:solidFill>
              <a:srgbClr val="565ADD"/>
            </a:solidFill>
          </a:ln>
        </p:spPr>
      </p:pic>
      <p:grpSp>
        <p:nvGrpSpPr>
          <p:cNvPr id="53" name="Group 52">
            <a:extLst>
              <a:ext uri="{FF2B5EF4-FFF2-40B4-BE49-F238E27FC236}">
                <a16:creationId xmlns:a16="http://schemas.microsoft.com/office/drawing/2014/main" id="{3FC05569-136A-AF7E-7200-BADFF4415CBD}"/>
              </a:ext>
            </a:extLst>
          </p:cNvPr>
          <p:cNvGrpSpPr/>
          <p:nvPr/>
        </p:nvGrpSpPr>
        <p:grpSpPr>
          <a:xfrm>
            <a:off x="2918718" y="1392878"/>
            <a:ext cx="8101264" cy="584775"/>
            <a:chOff x="3498814" y="1599832"/>
            <a:chExt cx="8101264" cy="584775"/>
          </a:xfrm>
        </p:grpSpPr>
        <p:sp>
          <p:nvSpPr>
            <p:cNvPr id="33" name="TextBox 32">
              <a:extLst>
                <a:ext uri="{FF2B5EF4-FFF2-40B4-BE49-F238E27FC236}">
                  <a16:creationId xmlns:a16="http://schemas.microsoft.com/office/drawing/2014/main" id="{7EF20CB4-AFD4-E4AB-6EA4-84C054F77E60}"/>
                </a:ext>
              </a:extLst>
            </p:cNvPr>
            <p:cNvSpPr txBox="1"/>
            <p:nvPr/>
          </p:nvSpPr>
          <p:spPr>
            <a:xfrm>
              <a:off x="3962440" y="1599832"/>
              <a:ext cx="7637638" cy="584775"/>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Trước nhiều hình thức, phương tiện thanh toán thì thanh toán bằng tiền mặt vẫn là một phương tiện thanh toán phổ biến từ xưa đến nay.</a:t>
              </a:r>
            </a:p>
          </p:txBody>
        </p:sp>
        <p:pic>
          <p:nvPicPr>
            <p:cNvPr id="35" name="Graphic 34" descr="Badge New with solid fill">
              <a:extLst>
                <a:ext uri="{FF2B5EF4-FFF2-40B4-BE49-F238E27FC236}">
                  <a16:creationId xmlns:a16="http://schemas.microsoft.com/office/drawing/2014/main" id="{D6B6B2FF-CA0B-BE51-FBA3-EA3289E695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98814" y="1615712"/>
              <a:ext cx="526115" cy="526115"/>
            </a:xfrm>
            <a:prstGeom prst="rect">
              <a:avLst/>
            </a:prstGeom>
          </p:spPr>
        </p:pic>
      </p:grpSp>
      <p:grpSp>
        <p:nvGrpSpPr>
          <p:cNvPr id="58" name="Group 57">
            <a:extLst>
              <a:ext uri="{FF2B5EF4-FFF2-40B4-BE49-F238E27FC236}">
                <a16:creationId xmlns:a16="http://schemas.microsoft.com/office/drawing/2014/main" id="{15A47109-3A4A-8226-E753-620AC9F10F2E}"/>
              </a:ext>
            </a:extLst>
          </p:cNvPr>
          <p:cNvGrpSpPr/>
          <p:nvPr/>
        </p:nvGrpSpPr>
        <p:grpSpPr>
          <a:xfrm>
            <a:off x="3996174" y="2434688"/>
            <a:ext cx="2605721" cy="383766"/>
            <a:chOff x="4259521" y="2657484"/>
            <a:chExt cx="2605721" cy="383766"/>
          </a:xfrm>
        </p:grpSpPr>
        <p:grpSp>
          <p:nvGrpSpPr>
            <p:cNvPr id="41" name="Group 40">
              <a:extLst>
                <a:ext uri="{FF2B5EF4-FFF2-40B4-BE49-F238E27FC236}">
                  <a16:creationId xmlns:a16="http://schemas.microsoft.com/office/drawing/2014/main" id="{04139CBE-C04A-1970-7C7F-A6D4EA81935A}"/>
                </a:ext>
              </a:extLst>
            </p:cNvPr>
            <p:cNvGrpSpPr/>
            <p:nvPr/>
          </p:nvGrpSpPr>
          <p:grpSpPr>
            <a:xfrm>
              <a:off x="4389755" y="2657484"/>
              <a:ext cx="2475487" cy="383766"/>
              <a:chOff x="4396093" y="2473857"/>
              <a:chExt cx="2475487" cy="383766"/>
            </a:xfrm>
          </p:grpSpPr>
          <p:sp>
            <p:nvSpPr>
              <p:cNvPr id="40" name="Rectangle: Rounded Corners 39">
                <a:extLst>
                  <a:ext uri="{FF2B5EF4-FFF2-40B4-BE49-F238E27FC236}">
                    <a16:creationId xmlns:a16="http://schemas.microsoft.com/office/drawing/2014/main" id="{257D80CB-7A4C-BDEE-CDA4-DBC35C1C0A8F}"/>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5516287-AC6F-E79E-6725-A2493C489433}"/>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Tiện lợi, dễ sử dụng</a:t>
                </a:r>
              </a:p>
            </p:txBody>
          </p:sp>
        </p:grpSp>
        <p:pic>
          <p:nvPicPr>
            <p:cNvPr id="55" name="Graphic 54" descr="Badge Follow with solid fill">
              <a:extLst>
                <a:ext uri="{FF2B5EF4-FFF2-40B4-BE49-F238E27FC236}">
                  <a16:creationId xmlns:a16="http://schemas.microsoft.com/office/drawing/2014/main" id="{519C13AA-A62F-54E3-EBEB-08C9A0FA70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9521" y="2714283"/>
              <a:ext cx="260467" cy="260467"/>
            </a:xfrm>
            <a:prstGeom prst="rect">
              <a:avLst/>
            </a:prstGeom>
          </p:spPr>
        </p:pic>
      </p:grpSp>
      <p:grpSp>
        <p:nvGrpSpPr>
          <p:cNvPr id="59" name="Group 58">
            <a:extLst>
              <a:ext uri="{FF2B5EF4-FFF2-40B4-BE49-F238E27FC236}">
                <a16:creationId xmlns:a16="http://schemas.microsoft.com/office/drawing/2014/main" id="{E32893FB-BACB-7922-66FB-E66D336E4F8C}"/>
              </a:ext>
            </a:extLst>
          </p:cNvPr>
          <p:cNvGrpSpPr/>
          <p:nvPr/>
        </p:nvGrpSpPr>
        <p:grpSpPr>
          <a:xfrm>
            <a:off x="3996173" y="3031895"/>
            <a:ext cx="2605722" cy="383766"/>
            <a:chOff x="4259520" y="3316487"/>
            <a:chExt cx="2605722" cy="383766"/>
          </a:xfrm>
        </p:grpSpPr>
        <p:grpSp>
          <p:nvGrpSpPr>
            <p:cNvPr id="45" name="Group 44">
              <a:extLst>
                <a:ext uri="{FF2B5EF4-FFF2-40B4-BE49-F238E27FC236}">
                  <a16:creationId xmlns:a16="http://schemas.microsoft.com/office/drawing/2014/main" id="{E1C097BF-132A-A396-ABEB-D907F00B4C11}"/>
                </a:ext>
              </a:extLst>
            </p:cNvPr>
            <p:cNvGrpSpPr/>
            <p:nvPr/>
          </p:nvGrpSpPr>
          <p:grpSpPr>
            <a:xfrm>
              <a:off x="4389755" y="3316487"/>
              <a:ext cx="2475487" cy="383766"/>
              <a:chOff x="4396093" y="2473857"/>
              <a:chExt cx="2475487" cy="383766"/>
            </a:xfrm>
          </p:grpSpPr>
          <p:sp>
            <p:nvSpPr>
              <p:cNvPr id="46" name="Rectangle: Rounded Corners 45">
                <a:extLst>
                  <a:ext uri="{FF2B5EF4-FFF2-40B4-BE49-F238E27FC236}">
                    <a16:creationId xmlns:a16="http://schemas.microsoft.com/office/drawing/2014/main" id="{A38AA2CD-6E73-522E-E523-A2706B11870A}"/>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561145D9-766E-4F87-9DD4-C2A33B91B521}"/>
                  </a:ext>
                </a:extLst>
              </p:cNvPr>
              <p:cNvSpPr txBox="1"/>
              <p:nvPr/>
            </p:nvSpPr>
            <p:spPr>
              <a:xfrm>
                <a:off x="4626402" y="2511851"/>
                <a:ext cx="2175647"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Không tốn phí giao dịch</a:t>
                </a:r>
              </a:p>
            </p:txBody>
          </p:sp>
        </p:grpSp>
        <p:pic>
          <p:nvPicPr>
            <p:cNvPr id="56" name="Graphic 55" descr="Badge Follow with solid fill">
              <a:extLst>
                <a:ext uri="{FF2B5EF4-FFF2-40B4-BE49-F238E27FC236}">
                  <a16:creationId xmlns:a16="http://schemas.microsoft.com/office/drawing/2014/main" id="{086A918E-0842-4681-9C81-D38F0C8EDE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9520" y="3374675"/>
              <a:ext cx="260467" cy="260467"/>
            </a:xfrm>
            <a:prstGeom prst="rect">
              <a:avLst/>
            </a:prstGeom>
          </p:spPr>
        </p:pic>
      </p:grpSp>
      <p:grpSp>
        <p:nvGrpSpPr>
          <p:cNvPr id="60" name="Group 59">
            <a:extLst>
              <a:ext uri="{FF2B5EF4-FFF2-40B4-BE49-F238E27FC236}">
                <a16:creationId xmlns:a16="http://schemas.microsoft.com/office/drawing/2014/main" id="{4A053F83-4908-27C1-EC43-64AF4E371392}"/>
              </a:ext>
            </a:extLst>
          </p:cNvPr>
          <p:cNvGrpSpPr/>
          <p:nvPr/>
        </p:nvGrpSpPr>
        <p:grpSpPr>
          <a:xfrm>
            <a:off x="3996172" y="3629102"/>
            <a:ext cx="2605723" cy="383766"/>
            <a:chOff x="4259519" y="3975489"/>
            <a:chExt cx="2605723" cy="383766"/>
          </a:xfrm>
        </p:grpSpPr>
        <p:grpSp>
          <p:nvGrpSpPr>
            <p:cNvPr id="50" name="Group 49">
              <a:extLst>
                <a:ext uri="{FF2B5EF4-FFF2-40B4-BE49-F238E27FC236}">
                  <a16:creationId xmlns:a16="http://schemas.microsoft.com/office/drawing/2014/main" id="{2CB60643-F35C-7229-9F10-6AA2D5DB23E8}"/>
                </a:ext>
              </a:extLst>
            </p:cNvPr>
            <p:cNvGrpSpPr/>
            <p:nvPr/>
          </p:nvGrpSpPr>
          <p:grpSpPr>
            <a:xfrm>
              <a:off x="4389755" y="3975489"/>
              <a:ext cx="2475487" cy="383766"/>
              <a:chOff x="4396093" y="2473857"/>
              <a:chExt cx="2475487" cy="383766"/>
            </a:xfrm>
          </p:grpSpPr>
          <p:sp>
            <p:nvSpPr>
              <p:cNvPr id="51" name="Rectangle: Rounded Corners 50">
                <a:extLst>
                  <a:ext uri="{FF2B5EF4-FFF2-40B4-BE49-F238E27FC236}">
                    <a16:creationId xmlns:a16="http://schemas.microsoft.com/office/drawing/2014/main" id="{98769E4A-2B6A-07AC-1C5F-68A96410C257}"/>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111D5801-6EF8-FA11-3BEC-E63A39748FA8}"/>
                  </a:ext>
                </a:extLst>
              </p:cNvPr>
              <p:cNvSpPr txBox="1"/>
              <p:nvPr/>
            </p:nvSpPr>
            <p:spPr>
              <a:xfrm>
                <a:off x="4526324" y="2511851"/>
                <a:ext cx="2282358"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Bảo mật và giữ sự riêng tư</a:t>
                </a:r>
              </a:p>
            </p:txBody>
          </p:sp>
        </p:grpSp>
        <p:pic>
          <p:nvPicPr>
            <p:cNvPr id="57" name="Graphic 56" descr="Badge Follow with solid fill">
              <a:extLst>
                <a:ext uri="{FF2B5EF4-FFF2-40B4-BE49-F238E27FC236}">
                  <a16:creationId xmlns:a16="http://schemas.microsoft.com/office/drawing/2014/main" id="{DEAE2D34-A725-5E07-5735-4F87598FD53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9519" y="4035067"/>
              <a:ext cx="260467" cy="260467"/>
            </a:xfrm>
            <a:prstGeom prst="rect">
              <a:avLst/>
            </a:prstGeom>
          </p:spPr>
        </p:pic>
      </p:grpSp>
      <p:grpSp>
        <p:nvGrpSpPr>
          <p:cNvPr id="68" name="Group 67">
            <a:extLst>
              <a:ext uri="{FF2B5EF4-FFF2-40B4-BE49-F238E27FC236}">
                <a16:creationId xmlns:a16="http://schemas.microsoft.com/office/drawing/2014/main" id="{C2C31327-AFBC-815B-6D03-62CA93ABD4E9}"/>
              </a:ext>
            </a:extLst>
          </p:cNvPr>
          <p:cNvGrpSpPr/>
          <p:nvPr/>
        </p:nvGrpSpPr>
        <p:grpSpPr>
          <a:xfrm>
            <a:off x="4028528" y="4469903"/>
            <a:ext cx="2608075" cy="383766"/>
            <a:chOff x="4275069" y="4691345"/>
            <a:chExt cx="2608075" cy="383766"/>
          </a:xfrm>
        </p:grpSpPr>
        <p:grpSp>
          <p:nvGrpSpPr>
            <p:cNvPr id="62" name="Group 61">
              <a:extLst>
                <a:ext uri="{FF2B5EF4-FFF2-40B4-BE49-F238E27FC236}">
                  <a16:creationId xmlns:a16="http://schemas.microsoft.com/office/drawing/2014/main" id="{C8441CED-2F11-302D-37A2-F09D06E82BD4}"/>
                </a:ext>
              </a:extLst>
            </p:cNvPr>
            <p:cNvGrpSpPr/>
            <p:nvPr/>
          </p:nvGrpSpPr>
          <p:grpSpPr>
            <a:xfrm>
              <a:off x="4407657" y="4691345"/>
              <a:ext cx="2475487" cy="383766"/>
              <a:chOff x="4396093" y="2473857"/>
              <a:chExt cx="2475487" cy="383766"/>
            </a:xfrm>
          </p:grpSpPr>
          <p:sp>
            <p:nvSpPr>
              <p:cNvPr id="64" name="Rectangle: Rounded Corners 63">
                <a:extLst>
                  <a:ext uri="{FF2B5EF4-FFF2-40B4-BE49-F238E27FC236}">
                    <a16:creationId xmlns:a16="http://schemas.microsoft.com/office/drawing/2014/main" id="{C158E96A-5B79-8388-870B-017B1D596929}"/>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B6D88F66-61DB-5267-4A6D-892AD8BEE199}"/>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Nguy cơ mất cắp</a:t>
                </a:r>
              </a:p>
            </p:txBody>
          </p:sp>
        </p:grpSp>
        <p:pic>
          <p:nvPicPr>
            <p:cNvPr id="67" name="Graphic 66" descr="Badge Unfollow with solid fill">
              <a:extLst>
                <a:ext uri="{FF2B5EF4-FFF2-40B4-BE49-F238E27FC236}">
                  <a16:creationId xmlns:a16="http://schemas.microsoft.com/office/drawing/2014/main" id="{D5C1222A-4E20-065E-0140-5A17E1E148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71" name="Group 70">
            <a:extLst>
              <a:ext uri="{FF2B5EF4-FFF2-40B4-BE49-F238E27FC236}">
                <a16:creationId xmlns:a16="http://schemas.microsoft.com/office/drawing/2014/main" id="{3EA0C9BE-73FB-7CFA-AD52-FDA04A3F7B5D}"/>
              </a:ext>
            </a:extLst>
          </p:cNvPr>
          <p:cNvGrpSpPr/>
          <p:nvPr/>
        </p:nvGrpSpPr>
        <p:grpSpPr>
          <a:xfrm rot="16200000">
            <a:off x="2499325" y="3028548"/>
            <a:ext cx="1804415" cy="400164"/>
            <a:chOff x="3877933" y="5534455"/>
            <a:chExt cx="1804415" cy="400164"/>
          </a:xfrm>
        </p:grpSpPr>
        <p:sp>
          <p:nvSpPr>
            <p:cNvPr id="69" name="Rectangle: Rounded Corners 68">
              <a:extLst>
                <a:ext uri="{FF2B5EF4-FFF2-40B4-BE49-F238E27FC236}">
                  <a16:creationId xmlns:a16="http://schemas.microsoft.com/office/drawing/2014/main" id="{07DFFE6A-C928-D8FC-BB71-11A4532FBF81}"/>
                </a:ext>
              </a:extLst>
            </p:cNvPr>
            <p:cNvSpPr/>
            <p:nvPr/>
          </p:nvSpPr>
          <p:spPr>
            <a:xfrm rot="5400000">
              <a:off x="4580059" y="4832329"/>
              <a:ext cx="400164" cy="180441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B5D22697-0ED1-F136-0ED8-8554DEE9FCDD}"/>
                </a:ext>
              </a:extLst>
            </p:cNvPr>
            <p:cNvSpPr txBox="1"/>
            <p:nvPr/>
          </p:nvSpPr>
          <p:spPr>
            <a:xfrm>
              <a:off x="3916011" y="5587178"/>
              <a:ext cx="1745153" cy="307777"/>
            </a:xfrm>
            <a:prstGeom prst="rect">
              <a:avLst/>
            </a:prstGeom>
            <a:noFill/>
            <a:ln>
              <a:noFill/>
            </a:ln>
          </p:spPr>
          <p:txBody>
            <a:bodyPr wrap="square" rtlCol="0">
              <a:spAutoFit/>
            </a:bodyPr>
            <a:lstStyle/>
            <a:p>
              <a:pPr algn="ctr"/>
              <a:r>
                <a:rPr lang="en-US" sz="1400" b="1" dirty="0">
                  <a:solidFill>
                    <a:schemeClr val="bg1"/>
                  </a:solidFill>
                  <a:latin typeface="Roboto" pitchFamily="2" charset="0"/>
                  <a:ea typeface="Roboto" pitchFamily="2" charset="0"/>
                </a:rPr>
                <a:t>ƯU ĐIỂM</a:t>
              </a:r>
            </a:p>
          </p:txBody>
        </p:sp>
      </p:grpSp>
      <p:grpSp>
        <p:nvGrpSpPr>
          <p:cNvPr id="72" name="Group 71">
            <a:extLst>
              <a:ext uri="{FF2B5EF4-FFF2-40B4-BE49-F238E27FC236}">
                <a16:creationId xmlns:a16="http://schemas.microsoft.com/office/drawing/2014/main" id="{0722AF93-54ED-86C6-9009-7F9331DC646D}"/>
              </a:ext>
            </a:extLst>
          </p:cNvPr>
          <p:cNvGrpSpPr/>
          <p:nvPr/>
        </p:nvGrpSpPr>
        <p:grpSpPr>
          <a:xfrm>
            <a:off x="4028528" y="5043309"/>
            <a:ext cx="2608075" cy="383766"/>
            <a:chOff x="4275069" y="4691345"/>
            <a:chExt cx="2608075" cy="383766"/>
          </a:xfrm>
        </p:grpSpPr>
        <p:grpSp>
          <p:nvGrpSpPr>
            <p:cNvPr id="73" name="Group 72">
              <a:extLst>
                <a:ext uri="{FF2B5EF4-FFF2-40B4-BE49-F238E27FC236}">
                  <a16:creationId xmlns:a16="http://schemas.microsoft.com/office/drawing/2014/main" id="{5FDE7779-3161-E3B6-761B-872C64FB297D}"/>
                </a:ext>
              </a:extLst>
            </p:cNvPr>
            <p:cNvGrpSpPr/>
            <p:nvPr/>
          </p:nvGrpSpPr>
          <p:grpSpPr>
            <a:xfrm>
              <a:off x="4407657" y="4691345"/>
              <a:ext cx="2475487" cy="383766"/>
              <a:chOff x="4396093" y="2473857"/>
              <a:chExt cx="2475487" cy="383766"/>
            </a:xfrm>
          </p:grpSpPr>
          <p:sp>
            <p:nvSpPr>
              <p:cNvPr id="75" name="Rectangle: Rounded Corners 74">
                <a:extLst>
                  <a:ext uri="{FF2B5EF4-FFF2-40B4-BE49-F238E27FC236}">
                    <a16:creationId xmlns:a16="http://schemas.microsoft.com/office/drawing/2014/main" id="{9BD650A5-7F5F-4705-AC9F-AF5330FADEA1}"/>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3B01024-0D6F-2F5A-42AA-BD095B5E4F72}"/>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Nguy cơ tiền giả</a:t>
                </a:r>
              </a:p>
            </p:txBody>
          </p:sp>
        </p:grpSp>
        <p:pic>
          <p:nvPicPr>
            <p:cNvPr id="74" name="Graphic 73" descr="Badge Unfollow with solid fill">
              <a:extLst>
                <a:ext uri="{FF2B5EF4-FFF2-40B4-BE49-F238E27FC236}">
                  <a16:creationId xmlns:a16="http://schemas.microsoft.com/office/drawing/2014/main" id="{EF714CF3-D98D-6A0D-2052-93786EFDB1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77" name="Group 76">
            <a:extLst>
              <a:ext uri="{FF2B5EF4-FFF2-40B4-BE49-F238E27FC236}">
                <a16:creationId xmlns:a16="http://schemas.microsoft.com/office/drawing/2014/main" id="{066B70A3-2466-288B-3630-DD8081B87BCE}"/>
              </a:ext>
            </a:extLst>
          </p:cNvPr>
          <p:cNvGrpSpPr/>
          <p:nvPr/>
        </p:nvGrpSpPr>
        <p:grpSpPr>
          <a:xfrm>
            <a:off x="4028528" y="5616715"/>
            <a:ext cx="2608075" cy="383766"/>
            <a:chOff x="4275069" y="4691345"/>
            <a:chExt cx="2608075" cy="383766"/>
          </a:xfrm>
        </p:grpSpPr>
        <p:grpSp>
          <p:nvGrpSpPr>
            <p:cNvPr id="78" name="Group 77">
              <a:extLst>
                <a:ext uri="{FF2B5EF4-FFF2-40B4-BE49-F238E27FC236}">
                  <a16:creationId xmlns:a16="http://schemas.microsoft.com/office/drawing/2014/main" id="{E7300D26-CF52-882E-6112-CB1156C9DB47}"/>
                </a:ext>
              </a:extLst>
            </p:cNvPr>
            <p:cNvGrpSpPr/>
            <p:nvPr/>
          </p:nvGrpSpPr>
          <p:grpSpPr>
            <a:xfrm>
              <a:off x="4407657" y="4691345"/>
              <a:ext cx="2475487" cy="383766"/>
              <a:chOff x="4396093" y="2473857"/>
              <a:chExt cx="2475487" cy="383766"/>
            </a:xfrm>
          </p:grpSpPr>
          <p:sp>
            <p:nvSpPr>
              <p:cNvPr id="80" name="Rectangle: Rounded Corners 79">
                <a:extLst>
                  <a:ext uri="{FF2B5EF4-FFF2-40B4-BE49-F238E27FC236}">
                    <a16:creationId xmlns:a16="http://schemas.microsoft.com/office/drawing/2014/main" id="{8D46F80C-59E5-7319-8AFA-7DA42863D79D}"/>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6710ED84-FC65-D06B-7431-6B6E0C529D96}"/>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Khó kiểm soát, theo dõi</a:t>
                </a:r>
              </a:p>
            </p:txBody>
          </p:sp>
        </p:grpSp>
        <p:pic>
          <p:nvPicPr>
            <p:cNvPr id="79" name="Graphic 78" descr="Badge Unfollow with solid fill">
              <a:extLst>
                <a:ext uri="{FF2B5EF4-FFF2-40B4-BE49-F238E27FC236}">
                  <a16:creationId xmlns:a16="http://schemas.microsoft.com/office/drawing/2014/main" id="{1B99F573-D841-8303-0899-77ECB519A3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82" name="Group 81">
            <a:extLst>
              <a:ext uri="{FF2B5EF4-FFF2-40B4-BE49-F238E27FC236}">
                <a16:creationId xmlns:a16="http://schemas.microsoft.com/office/drawing/2014/main" id="{8145183F-A34E-8438-11B2-4F5691F8CF6A}"/>
              </a:ext>
            </a:extLst>
          </p:cNvPr>
          <p:cNvGrpSpPr/>
          <p:nvPr/>
        </p:nvGrpSpPr>
        <p:grpSpPr>
          <a:xfrm>
            <a:off x="4024297" y="6190122"/>
            <a:ext cx="2608075" cy="383766"/>
            <a:chOff x="4275069" y="4691345"/>
            <a:chExt cx="2608075" cy="383766"/>
          </a:xfrm>
        </p:grpSpPr>
        <p:grpSp>
          <p:nvGrpSpPr>
            <p:cNvPr id="83" name="Group 82">
              <a:extLst>
                <a:ext uri="{FF2B5EF4-FFF2-40B4-BE49-F238E27FC236}">
                  <a16:creationId xmlns:a16="http://schemas.microsoft.com/office/drawing/2014/main" id="{36E76A4A-B191-95A9-8DB7-5B5EC9DB823E}"/>
                </a:ext>
              </a:extLst>
            </p:cNvPr>
            <p:cNvGrpSpPr/>
            <p:nvPr/>
          </p:nvGrpSpPr>
          <p:grpSpPr>
            <a:xfrm>
              <a:off x="4407657" y="4691345"/>
              <a:ext cx="2475487" cy="383766"/>
              <a:chOff x="4396093" y="2473857"/>
              <a:chExt cx="2475487" cy="383766"/>
            </a:xfrm>
          </p:grpSpPr>
          <p:sp>
            <p:nvSpPr>
              <p:cNvPr id="85" name="Rectangle: Rounded Corners 84">
                <a:extLst>
                  <a:ext uri="{FF2B5EF4-FFF2-40B4-BE49-F238E27FC236}">
                    <a16:creationId xmlns:a16="http://schemas.microsoft.com/office/drawing/2014/main" id="{D9150104-5EDF-9899-B253-70025D8DC376}"/>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54E10BF-037C-9E2A-B75C-A07A3D5787A9}"/>
                  </a:ext>
                </a:extLst>
              </p:cNvPr>
              <p:cNvSpPr txBox="1"/>
              <p:nvPr/>
            </p:nvSpPr>
            <p:spPr>
              <a:xfrm>
                <a:off x="4526394" y="2522074"/>
                <a:ext cx="2245178"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Các giao dịch bị hạn chế</a:t>
                </a:r>
              </a:p>
            </p:txBody>
          </p:sp>
        </p:grpSp>
        <p:pic>
          <p:nvPicPr>
            <p:cNvPr id="84" name="Graphic 83" descr="Badge Unfollow with solid fill">
              <a:extLst>
                <a:ext uri="{FF2B5EF4-FFF2-40B4-BE49-F238E27FC236}">
                  <a16:creationId xmlns:a16="http://schemas.microsoft.com/office/drawing/2014/main" id="{26479F13-D5B4-B403-31A3-7A3FA601634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87" name="Group 86">
            <a:extLst>
              <a:ext uri="{FF2B5EF4-FFF2-40B4-BE49-F238E27FC236}">
                <a16:creationId xmlns:a16="http://schemas.microsoft.com/office/drawing/2014/main" id="{0B1F72C1-0301-58C0-1D7F-C65E0F089F64}"/>
              </a:ext>
            </a:extLst>
          </p:cNvPr>
          <p:cNvGrpSpPr/>
          <p:nvPr/>
        </p:nvGrpSpPr>
        <p:grpSpPr>
          <a:xfrm rot="16200000">
            <a:off x="2368189" y="5361177"/>
            <a:ext cx="2066687" cy="400164"/>
            <a:chOff x="3877933" y="5534455"/>
            <a:chExt cx="1804415" cy="400164"/>
          </a:xfrm>
        </p:grpSpPr>
        <p:sp>
          <p:nvSpPr>
            <p:cNvPr id="88" name="Rectangle: Rounded Corners 87">
              <a:extLst>
                <a:ext uri="{FF2B5EF4-FFF2-40B4-BE49-F238E27FC236}">
                  <a16:creationId xmlns:a16="http://schemas.microsoft.com/office/drawing/2014/main" id="{85A51633-ED9B-B95E-4A7C-D88F5FD7E2DE}"/>
                </a:ext>
              </a:extLst>
            </p:cNvPr>
            <p:cNvSpPr/>
            <p:nvPr/>
          </p:nvSpPr>
          <p:spPr>
            <a:xfrm rot="5400000">
              <a:off x="4580059" y="4832329"/>
              <a:ext cx="400164" cy="1804415"/>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7F3CB29E-74D7-956B-BD0A-C9621FF98FAB}"/>
                </a:ext>
              </a:extLst>
            </p:cNvPr>
            <p:cNvSpPr txBox="1"/>
            <p:nvPr/>
          </p:nvSpPr>
          <p:spPr>
            <a:xfrm>
              <a:off x="3916011" y="5587178"/>
              <a:ext cx="1745153" cy="307777"/>
            </a:xfrm>
            <a:prstGeom prst="rect">
              <a:avLst/>
            </a:prstGeom>
            <a:noFill/>
            <a:ln>
              <a:noFill/>
            </a:ln>
          </p:spPr>
          <p:txBody>
            <a:bodyPr wrap="square" rtlCol="0">
              <a:spAutoFit/>
            </a:bodyPr>
            <a:lstStyle/>
            <a:p>
              <a:pPr algn="ctr"/>
              <a:r>
                <a:rPr lang="en-US" sz="1400" b="1" dirty="0">
                  <a:solidFill>
                    <a:schemeClr val="bg1"/>
                  </a:solidFill>
                  <a:latin typeface="Roboto" pitchFamily="2" charset="0"/>
                  <a:ea typeface="Roboto" pitchFamily="2" charset="0"/>
                </a:rPr>
                <a:t>HẠN CHẾ</a:t>
              </a:r>
            </a:p>
          </p:txBody>
        </p:sp>
      </p:grpSp>
      <p:sp>
        <p:nvSpPr>
          <p:cNvPr id="90" name="Rectangle 89">
            <a:extLst>
              <a:ext uri="{FF2B5EF4-FFF2-40B4-BE49-F238E27FC236}">
                <a16:creationId xmlns:a16="http://schemas.microsoft.com/office/drawing/2014/main" id="{220EDF5C-1D3D-208B-276C-CCB5A3E2ED6B}"/>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0C19DE35-7803-D18F-B9CD-8D0BD6ABA6D8}"/>
              </a:ext>
            </a:extLst>
          </p:cNvPr>
          <p:cNvGrpSpPr/>
          <p:nvPr/>
        </p:nvGrpSpPr>
        <p:grpSpPr>
          <a:xfrm>
            <a:off x="591128" y="1152856"/>
            <a:ext cx="1064817" cy="1064817"/>
            <a:chOff x="570369" y="924568"/>
            <a:chExt cx="1279539" cy="1279539"/>
          </a:xfrm>
        </p:grpSpPr>
        <p:sp>
          <p:nvSpPr>
            <p:cNvPr id="91" name="Oval 90">
              <a:extLst>
                <a:ext uri="{FF2B5EF4-FFF2-40B4-BE49-F238E27FC236}">
                  <a16:creationId xmlns:a16="http://schemas.microsoft.com/office/drawing/2014/main" id="{BE998818-84A3-4505-52D1-97AF42BF2074}"/>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3" name="Graphic 92" descr="Money with solid fill">
              <a:extLst>
                <a:ext uri="{FF2B5EF4-FFF2-40B4-BE49-F238E27FC236}">
                  <a16:creationId xmlns:a16="http://schemas.microsoft.com/office/drawing/2014/main" id="{D78CF698-9B03-796E-3573-621B9C4A5E4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97" name="Graphic 96" descr="Magnifying glass outline">
            <a:extLst>
              <a:ext uri="{FF2B5EF4-FFF2-40B4-BE49-F238E27FC236}">
                <a16:creationId xmlns:a16="http://schemas.microsoft.com/office/drawing/2014/main" id="{B3A83902-6F79-ECCB-ED68-3FD42E6FBC7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24163" y="875821"/>
            <a:ext cx="2044215" cy="2044215"/>
          </a:xfrm>
          <a:prstGeom prst="rect">
            <a:avLst/>
          </a:prstGeom>
        </p:spPr>
      </p:pic>
      <p:grpSp>
        <p:nvGrpSpPr>
          <p:cNvPr id="118" name="Group 117">
            <a:extLst>
              <a:ext uri="{FF2B5EF4-FFF2-40B4-BE49-F238E27FC236}">
                <a16:creationId xmlns:a16="http://schemas.microsoft.com/office/drawing/2014/main" id="{77FA2F34-3C59-7ACE-D95B-ABAFB6250D63}"/>
              </a:ext>
            </a:extLst>
          </p:cNvPr>
          <p:cNvGrpSpPr/>
          <p:nvPr/>
        </p:nvGrpSpPr>
        <p:grpSpPr>
          <a:xfrm>
            <a:off x="535549" y="3096693"/>
            <a:ext cx="1064817" cy="1064817"/>
            <a:chOff x="535549" y="3096693"/>
            <a:chExt cx="1064817" cy="1064817"/>
          </a:xfrm>
        </p:grpSpPr>
        <p:sp>
          <p:nvSpPr>
            <p:cNvPr id="100" name="Oval 99">
              <a:extLst>
                <a:ext uri="{FF2B5EF4-FFF2-40B4-BE49-F238E27FC236}">
                  <a16:creationId xmlns:a16="http://schemas.microsoft.com/office/drawing/2014/main" id="{99CA9D35-9EEC-42D0-9D0D-8400FD2969C6}"/>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5" name="Graphic 114" descr="Internet Banking with solid fill">
              <a:extLst>
                <a:ext uri="{FF2B5EF4-FFF2-40B4-BE49-F238E27FC236}">
                  <a16:creationId xmlns:a16="http://schemas.microsoft.com/office/drawing/2014/main" id="{8B96EE4D-E242-E466-4DF1-6A5E60908C9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4267" y="3261226"/>
              <a:ext cx="735751" cy="735751"/>
            </a:xfrm>
            <a:prstGeom prst="rect">
              <a:avLst/>
            </a:prstGeom>
          </p:spPr>
        </p:pic>
      </p:grpSp>
      <p:grpSp>
        <p:nvGrpSpPr>
          <p:cNvPr id="119" name="Group 118">
            <a:extLst>
              <a:ext uri="{FF2B5EF4-FFF2-40B4-BE49-F238E27FC236}">
                <a16:creationId xmlns:a16="http://schemas.microsoft.com/office/drawing/2014/main" id="{44DA6F73-DE51-CFEE-6A5D-8BD9FCFC9332}"/>
              </a:ext>
            </a:extLst>
          </p:cNvPr>
          <p:cNvGrpSpPr/>
          <p:nvPr/>
        </p:nvGrpSpPr>
        <p:grpSpPr>
          <a:xfrm>
            <a:off x="517103" y="4836178"/>
            <a:ext cx="1064817" cy="1064817"/>
            <a:chOff x="517103" y="4836178"/>
            <a:chExt cx="1064817" cy="1064817"/>
          </a:xfrm>
        </p:grpSpPr>
        <p:sp>
          <p:nvSpPr>
            <p:cNvPr id="106" name="Oval 105">
              <a:extLst>
                <a:ext uri="{FF2B5EF4-FFF2-40B4-BE49-F238E27FC236}">
                  <a16:creationId xmlns:a16="http://schemas.microsoft.com/office/drawing/2014/main" id="{BFE88D0C-7A15-02F7-60E9-3997BE10EFF1}"/>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7" name="Graphic 116" descr="Qr Code with solid fill">
              <a:extLst>
                <a:ext uri="{FF2B5EF4-FFF2-40B4-BE49-F238E27FC236}">
                  <a16:creationId xmlns:a16="http://schemas.microsoft.com/office/drawing/2014/main" id="{B59343E3-5EAB-12FC-3B64-059F2BF9AD2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39030" y="5058105"/>
              <a:ext cx="620961" cy="620961"/>
            </a:xfrm>
            <a:prstGeom prst="rect">
              <a:avLst/>
            </a:prstGeom>
          </p:spPr>
        </p:pic>
      </p:grpSp>
    </p:spTree>
    <p:extLst>
      <p:ext uri="{BB962C8B-B14F-4D97-AF65-F5344CB8AC3E}">
        <p14:creationId xmlns:p14="http://schemas.microsoft.com/office/powerpoint/2010/main" val="7525632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30"/>
                                        </p:tgtEl>
                                      </p:cBhvr>
                                    </p:animEffect>
                                    <p:animScale>
                                      <p:cBhvr>
                                        <p:cTn id="7" dur="250" autoRev="1" fill="hold"/>
                                        <p:tgtEl>
                                          <p:spTgt spid="30"/>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9"/>
                                        </p:tgtEl>
                                      </p:cBhvr>
                                    </p:animEffect>
                                    <p:animScale>
                                      <p:cBhvr>
                                        <p:cTn id="10" dur="250" autoRev="1" fill="hold"/>
                                        <p:tgtEl>
                                          <p:spTgt spid="29"/>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31"/>
                                        </p:tgtEl>
                                      </p:cBhvr>
                                    </p:animEffect>
                                    <p:animScale>
                                      <p:cBhvr>
                                        <p:cTn id="13" dur="250" autoRev="1" fill="hold"/>
                                        <p:tgtEl>
                                          <p:spTgt spid="31"/>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11"/>
                                        </p:tgtEl>
                                      </p:cBhvr>
                                    </p:animEffect>
                                    <p:animScale>
                                      <p:cBhvr>
                                        <p:cTn id="16"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CB155E-1B0E-DB28-FDF1-8255A5173011}"/>
              </a:ext>
            </a:extLst>
          </p:cNvPr>
          <p:cNvSpPr txBox="1"/>
          <p:nvPr/>
        </p:nvSpPr>
        <p:spPr>
          <a:xfrm>
            <a:off x="3349782" y="336493"/>
            <a:ext cx="8317411"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THANH TOÁN KHÔNG BẰNG TIỀN MẶT</a:t>
            </a:r>
          </a:p>
        </p:txBody>
      </p:sp>
      <p:grpSp>
        <p:nvGrpSpPr>
          <p:cNvPr id="36" name="Group 35">
            <a:extLst>
              <a:ext uri="{FF2B5EF4-FFF2-40B4-BE49-F238E27FC236}">
                <a16:creationId xmlns:a16="http://schemas.microsoft.com/office/drawing/2014/main" id="{4676DE58-356B-F97B-0413-6CC0F17F7099}"/>
              </a:ext>
            </a:extLst>
          </p:cNvPr>
          <p:cNvGrpSpPr/>
          <p:nvPr/>
        </p:nvGrpSpPr>
        <p:grpSpPr>
          <a:xfrm>
            <a:off x="7508487" y="1526163"/>
            <a:ext cx="3650914" cy="467457"/>
            <a:chOff x="2872994" y="1161197"/>
            <a:chExt cx="3650914" cy="467457"/>
          </a:xfrm>
        </p:grpSpPr>
        <p:sp>
          <p:nvSpPr>
            <p:cNvPr id="31" name="Rectangle: Rounded Corners 30">
              <a:extLst>
                <a:ext uri="{FF2B5EF4-FFF2-40B4-BE49-F238E27FC236}">
                  <a16:creationId xmlns:a16="http://schemas.microsoft.com/office/drawing/2014/main" id="{A5FE175B-601E-98FC-90D3-DF3551C205C2}"/>
                </a:ext>
              </a:extLst>
            </p:cNvPr>
            <p:cNvSpPr/>
            <p:nvPr/>
          </p:nvSpPr>
          <p:spPr>
            <a:xfrm>
              <a:off x="3200399" y="1203649"/>
              <a:ext cx="3323509"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2BAB899-2CCA-5DE4-610D-CD0618A2457B}"/>
                </a:ext>
              </a:extLst>
            </p:cNvPr>
            <p:cNvSpPr txBox="1"/>
            <p:nvPr/>
          </p:nvSpPr>
          <p:spPr>
            <a:xfrm>
              <a:off x="3349782" y="1225649"/>
              <a:ext cx="2597045"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BẰNG THẺ </a:t>
              </a:r>
            </a:p>
          </p:txBody>
        </p:sp>
        <p:grpSp>
          <p:nvGrpSpPr>
            <p:cNvPr id="35" name="Group 34">
              <a:extLst>
                <a:ext uri="{FF2B5EF4-FFF2-40B4-BE49-F238E27FC236}">
                  <a16:creationId xmlns:a16="http://schemas.microsoft.com/office/drawing/2014/main" id="{01D1C120-D952-9D03-E504-A4D399F7069B}"/>
                </a:ext>
              </a:extLst>
            </p:cNvPr>
            <p:cNvGrpSpPr/>
            <p:nvPr/>
          </p:nvGrpSpPr>
          <p:grpSpPr>
            <a:xfrm>
              <a:off x="2872994" y="1161197"/>
              <a:ext cx="467147" cy="467457"/>
              <a:chOff x="6512767" y="3110832"/>
              <a:chExt cx="467147" cy="467457"/>
            </a:xfrm>
          </p:grpSpPr>
          <p:sp>
            <p:nvSpPr>
              <p:cNvPr id="34" name="Oval 33">
                <a:extLst>
                  <a:ext uri="{FF2B5EF4-FFF2-40B4-BE49-F238E27FC236}">
                    <a16:creationId xmlns:a16="http://schemas.microsoft.com/office/drawing/2014/main" id="{80B1E5D3-5733-E00F-AF2C-70DC743051E8}"/>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Badge Tick with solid fill">
                <a:extLst>
                  <a:ext uri="{FF2B5EF4-FFF2-40B4-BE49-F238E27FC236}">
                    <a16:creationId xmlns:a16="http://schemas.microsoft.com/office/drawing/2014/main" id="{D91CE50E-7AEB-8F81-D53F-D50695389B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grpSp>
        <p:nvGrpSpPr>
          <p:cNvPr id="53" name="Group 52">
            <a:extLst>
              <a:ext uri="{FF2B5EF4-FFF2-40B4-BE49-F238E27FC236}">
                <a16:creationId xmlns:a16="http://schemas.microsoft.com/office/drawing/2014/main" id="{FAEB08E1-66B4-83C9-467B-3AABBB60D9B1}"/>
              </a:ext>
            </a:extLst>
          </p:cNvPr>
          <p:cNvGrpSpPr/>
          <p:nvPr/>
        </p:nvGrpSpPr>
        <p:grpSpPr>
          <a:xfrm>
            <a:off x="7508487" y="2240341"/>
            <a:ext cx="3650914" cy="467457"/>
            <a:chOff x="2872994" y="1161197"/>
            <a:chExt cx="3650914" cy="467457"/>
          </a:xfrm>
        </p:grpSpPr>
        <p:sp>
          <p:nvSpPr>
            <p:cNvPr id="54" name="Rectangle: Rounded Corners 53">
              <a:extLst>
                <a:ext uri="{FF2B5EF4-FFF2-40B4-BE49-F238E27FC236}">
                  <a16:creationId xmlns:a16="http://schemas.microsoft.com/office/drawing/2014/main" id="{720388C2-DB99-FA73-D667-FB48F0A89533}"/>
                </a:ext>
              </a:extLst>
            </p:cNvPr>
            <p:cNvSpPr/>
            <p:nvPr/>
          </p:nvSpPr>
          <p:spPr>
            <a:xfrm>
              <a:off x="3200400" y="1203649"/>
              <a:ext cx="3323508"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9F9933F5-79EE-6088-9423-192338CF37C6}"/>
                </a:ext>
              </a:extLst>
            </p:cNvPr>
            <p:cNvSpPr txBox="1"/>
            <p:nvPr/>
          </p:nvSpPr>
          <p:spPr>
            <a:xfrm>
              <a:off x="3349782" y="1225649"/>
              <a:ext cx="2597045"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VÍ ĐIỆN TỬ </a:t>
              </a:r>
            </a:p>
          </p:txBody>
        </p:sp>
        <p:grpSp>
          <p:nvGrpSpPr>
            <p:cNvPr id="56" name="Group 55">
              <a:extLst>
                <a:ext uri="{FF2B5EF4-FFF2-40B4-BE49-F238E27FC236}">
                  <a16:creationId xmlns:a16="http://schemas.microsoft.com/office/drawing/2014/main" id="{D8A47CA2-6939-089E-B70C-EEC3BD2A951C}"/>
                </a:ext>
              </a:extLst>
            </p:cNvPr>
            <p:cNvGrpSpPr/>
            <p:nvPr/>
          </p:nvGrpSpPr>
          <p:grpSpPr>
            <a:xfrm>
              <a:off x="2872994" y="1161197"/>
              <a:ext cx="467147" cy="467457"/>
              <a:chOff x="6512767" y="3110832"/>
              <a:chExt cx="467147" cy="467457"/>
            </a:xfrm>
          </p:grpSpPr>
          <p:sp>
            <p:nvSpPr>
              <p:cNvPr id="57" name="Oval 56">
                <a:extLst>
                  <a:ext uri="{FF2B5EF4-FFF2-40B4-BE49-F238E27FC236}">
                    <a16:creationId xmlns:a16="http://schemas.microsoft.com/office/drawing/2014/main" id="{41B8EE3D-12AB-6B9B-424B-A637C03DF5C9}"/>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Badge Tick with solid fill">
                <a:extLst>
                  <a:ext uri="{FF2B5EF4-FFF2-40B4-BE49-F238E27FC236}">
                    <a16:creationId xmlns:a16="http://schemas.microsoft.com/office/drawing/2014/main" id="{760FD70C-5EA1-D4FF-6ECF-84459E05E3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grpSp>
        <p:nvGrpSpPr>
          <p:cNvPr id="59" name="Group 58">
            <a:extLst>
              <a:ext uri="{FF2B5EF4-FFF2-40B4-BE49-F238E27FC236}">
                <a16:creationId xmlns:a16="http://schemas.microsoft.com/office/drawing/2014/main" id="{5B33616A-FF1B-D4B0-8ABF-E65567F1FAE7}"/>
              </a:ext>
            </a:extLst>
          </p:cNvPr>
          <p:cNvGrpSpPr/>
          <p:nvPr/>
        </p:nvGrpSpPr>
        <p:grpSpPr>
          <a:xfrm>
            <a:off x="7508487" y="2954519"/>
            <a:ext cx="3650912" cy="467457"/>
            <a:chOff x="2872994" y="1161197"/>
            <a:chExt cx="3650912" cy="467457"/>
          </a:xfrm>
        </p:grpSpPr>
        <p:sp>
          <p:nvSpPr>
            <p:cNvPr id="60" name="Rectangle: Rounded Corners 59">
              <a:extLst>
                <a:ext uri="{FF2B5EF4-FFF2-40B4-BE49-F238E27FC236}">
                  <a16:creationId xmlns:a16="http://schemas.microsoft.com/office/drawing/2014/main" id="{1FE87D58-2B4A-AC1D-C759-240E211209C1}"/>
                </a:ext>
              </a:extLst>
            </p:cNvPr>
            <p:cNvSpPr/>
            <p:nvPr/>
          </p:nvSpPr>
          <p:spPr>
            <a:xfrm>
              <a:off x="3200399" y="1203649"/>
              <a:ext cx="3323507"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08C1CE42-86A4-5AD7-7893-8C65D03127A5}"/>
                </a:ext>
              </a:extLst>
            </p:cNvPr>
            <p:cNvSpPr txBox="1"/>
            <p:nvPr/>
          </p:nvSpPr>
          <p:spPr>
            <a:xfrm>
              <a:off x="3349782" y="1225649"/>
              <a:ext cx="3174124"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CHUYỂN KHOẢN</a:t>
              </a:r>
            </a:p>
          </p:txBody>
        </p:sp>
        <p:grpSp>
          <p:nvGrpSpPr>
            <p:cNvPr id="62" name="Group 61">
              <a:extLst>
                <a:ext uri="{FF2B5EF4-FFF2-40B4-BE49-F238E27FC236}">
                  <a16:creationId xmlns:a16="http://schemas.microsoft.com/office/drawing/2014/main" id="{54548D05-83F4-06F1-AE9B-BC1F1923FF2C}"/>
                </a:ext>
              </a:extLst>
            </p:cNvPr>
            <p:cNvGrpSpPr/>
            <p:nvPr/>
          </p:nvGrpSpPr>
          <p:grpSpPr>
            <a:xfrm>
              <a:off x="2872994" y="1161197"/>
              <a:ext cx="467147" cy="467457"/>
              <a:chOff x="6512767" y="3110832"/>
              <a:chExt cx="467147" cy="467457"/>
            </a:xfrm>
          </p:grpSpPr>
          <p:sp>
            <p:nvSpPr>
              <p:cNvPr id="63" name="Oval 62">
                <a:extLst>
                  <a:ext uri="{FF2B5EF4-FFF2-40B4-BE49-F238E27FC236}">
                    <a16:creationId xmlns:a16="http://schemas.microsoft.com/office/drawing/2014/main" id="{C7DB2DF2-774A-C4EA-2B01-DD54CE4666A8}"/>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Badge Tick with solid fill">
                <a:extLst>
                  <a:ext uri="{FF2B5EF4-FFF2-40B4-BE49-F238E27FC236}">
                    <a16:creationId xmlns:a16="http://schemas.microsoft.com/office/drawing/2014/main" id="{80E264B9-C9D5-C1F3-946B-AEE4FAB198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grpSp>
        <p:nvGrpSpPr>
          <p:cNvPr id="65" name="Group 64">
            <a:extLst>
              <a:ext uri="{FF2B5EF4-FFF2-40B4-BE49-F238E27FC236}">
                <a16:creationId xmlns:a16="http://schemas.microsoft.com/office/drawing/2014/main" id="{6CB9FF26-6F55-6A81-5DD4-F957E8D3DE55}"/>
              </a:ext>
            </a:extLst>
          </p:cNvPr>
          <p:cNvGrpSpPr/>
          <p:nvPr/>
        </p:nvGrpSpPr>
        <p:grpSpPr>
          <a:xfrm>
            <a:off x="7508487" y="3668698"/>
            <a:ext cx="3650912" cy="467457"/>
            <a:chOff x="2872994" y="1161197"/>
            <a:chExt cx="3650912" cy="467457"/>
          </a:xfrm>
        </p:grpSpPr>
        <p:sp>
          <p:nvSpPr>
            <p:cNvPr id="66" name="Rectangle: Rounded Corners 65">
              <a:extLst>
                <a:ext uri="{FF2B5EF4-FFF2-40B4-BE49-F238E27FC236}">
                  <a16:creationId xmlns:a16="http://schemas.microsoft.com/office/drawing/2014/main" id="{0FEB81E6-ED8A-EE12-ABB2-EA3929BF6BFD}"/>
                </a:ext>
              </a:extLst>
            </p:cNvPr>
            <p:cNvSpPr/>
            <p:nvPr/>
          </p:nvSpPr>
          <p:spPr>
            <a:xfrm>
              <a:off x="3200399" y="1203649"/>
              <a:ext cx="3323507"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A205130-D37E-2C27-AFD3-A5DF47B49F81}"/>
                </a:ext>
              </a:extLst>
            </p:cNvPr>
            <p:cNvSpPr txBox="1"/>
            <p:nvPr/>
          </p:nvSpPr>
          <p:spPr>
            <a:xfrm>
              <a:off x="3349782" y="1225649"/>
              <a:ext cx="3174124"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BẰNG QR CODE</a:t>
              </a:r>
            </a:p>
          </p:txBody>
        </p:sp>
        <p:grpSp>
          <p:nvGrpSpPr>
            <p:cNvPr id="68" name="Group 67">
              <a:extLst>
                <a:ext uri="{FF2B5EF4-FFF2-40B4-BE49-F238E27FC236}">
                  <a16:creationId xmlns:a16="http://schemas.microsoft.com/office/drawing/2014/main" id="{50DACE43-BCDA-6784-DA1F-7E5015B029B3}"/>
                </a:ext>
              </a:extLst>
            </p:cNvPr>
            <p:cNvGrpSpPr/>
            <p:nvPr/>
          </p:nvGrpSpPr>
          <p:grpSpPr>
            <a:xfrm>
              <a:off x="2872994" y="1161197"/>
              <a:ext cx="467147" cy="467457"/>
              <a:chOff x="6512767" y="3110832"/>
              <a:chExt cx="467147" cy="467457"/>
            </a:xfrm>
          </p:grpSpPr>
          <p:sp>
            <p:nvSpPr>
              <p:cNvPr id="69" name="Oval 68">
                <a:extLst>
                  <a:ext uri="{FF2B5EF4-FFF2-40B4-BE49-F238E27FC236}">
                    <a16:creationId xmlns:a16="http://schemas.microsoft.com/office/drawing/2014/main" id="{4BDDA5E0-7527-A6F1-05FC-95F19E6A5D3D}"/>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Badge Tick with solid fill">
                <a:extLst>
                  <a:ext uri="{FF2B5EF4-FFF2-40B4-BE49-F238E27FC236}">
                    <a16:creationId xmlns:a16="http://schemas.microsoft.com/office/drawing/2014/main" id="{12B372F4-D647-F4C1-F58F-4AB9F7C7D3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pic>
        <p:nvPicPr>
          <p:cNvPr id="71" name="Picture 70" descr="A person holding a phone and a terminal&#10;&#10;Description automatically generated">
            <a:extLst>
              <a:ext uri="{FF2B5EF4-FFF2-40B4-BE49-F238E27FC236}">
                <a16:creationId xmlns:a16="http://schemas.microsoft.com/office/drawing/2014/main" id="{EAC521FC-D4B8-F7C2-0F76-D20E7DE71F47}"/>
              </a:ext>
            </a:extLst>
          </p:cNvPr>
          <p:cNvPicPr>
            <a:picLocks noChangeAspect="1"/>
          </p:cNvPicPr>
          <p:nvPr/>
        </p:nvPicPr>
        <p:blipFill>
          <a:blip r:embed="rId5">
            <a:extLst>
              <a:ext uri="{28A0092B-C50C-407E-A947-70E740481C1C}">
                <a14:useLocalDpi xmlns:a14="http://schemas.microsoft.com/office/drawing/2010/main" val="0"/>
              </a:ext>
            </a:extLst>
          </a:blip>
          <a:srcRect l="17574"/>
          <a:stretch/>
        </p:blipFill>
        <p:spPr>
          <a:xfrm>
            <a:off x="3079837" y="2019078"/>
            <a:ext cx="3599647" cy="2405941"/>
          </a:xfrm>
          <a:prstGeom prst="roundRect">
            <a:avLst/>
          </a:prstGeom>
          <a:ln w="38100">
            <a:solidFill>
              <a:srgbClr val="565ADD"/>
            </a:solidFill>
          </a:ln>
        </p:spPr>
      </p:pic>
      <p:sp>
        <p:nvSpPr>
          <p:cNvPr id="72" name="Hexagon 71">
            <a:extLst>
              <a:ext uri="{FF2B5EF4-FFF2-40B4-BE49-F238E27FC236}">
                <a16:creationId xmlns:a16="http://schemas.microsoft.com/office/drawing/2014/main" id="{4673A19E-16AE-5B8A-70D3-2E56BCF7204F}"/>
              </a:ext>
            </a:extLst>
          </p:cNvPr>
          <p:cNvSpPr/>
          <p:nvPr/>
        </p:nvSpPr>
        <p:spPr>
          <a:xfrm>
            <a:off x="3462570" y="5496752"/>
            <a:ext cx="1188218" cy="1067934"/>
          </a:xfrm>
          <a:prstGeom prst="hexagon">
            <a:avLst/>
          </a:prstGeom>
          <a:blipFill>
            <a:blip r:embed="rId6"/>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Hexagon 73">
            <a:extLst>
              <a:ext uri="{FF2B5EF4-FFF2-40B4-BE49-F238E27FC236}">
                <a16:creationId xmlns:a16="http://schemas.microsoft.com/office/drawing/2014/main" id="{4B83EA14-5752-1BCE-D589-094740A54AEC}"/>
              </a:ext>
            </a:extLst>
          </p:cNvPr>
          <p:cNvSpPr/>
          <p:nvPr/>
        </p:nvSpPr>
        <p:spPr>
          <a:xfrm>
            <a:off x="4749346" y="5496752"/>
            <a:ext cx="1188218" cy="1067934"/>
          </a:xfrm>
          <a:prstGeom prst="hexagon">
            <a:avLst/>
          </a:prstGeom>
          <a:blipFill>
            <a:blip r:embed="rId7"/>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Hexagon 74">
            <a:extLst>
              <a:ext uri="{FF2B5EF4-FFF2-40B4-BE49-F238E27FC236}">
                <a16:creationId xmlns:a16="http://schemas.microsoft.com/office/drawing/2014/main" id="{4DAFD6DB-492E-ABD9-60A8-DADE204C24B5}"/>
              </a:ext>
            </a:extLst>
          </p:cNvPr>
          <p:cNvSpPr/>
          <p:nvPr/>
        </p:nvSpPr>
        <p:spPr>
          <a:xfrm>
            <a:off x="7322898" y="5518816"/>
            <a:ext cx="1188218" cy="1067934"/>
          </a:xfrm>
          <a:prstGeom prst="hexagon">
            <a:avLst/>
          </a:prstGeom>
          <a:blipFill>
            <a:blip r:embed="rId8"/>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Hexagon 75">
            <a:extLst>
              <a:ext uri="{FF2B5EF4-FFF2-40B4-BE49-F238E27FC236}">
                <a16:creationId xmlns:a16="http://schemas.microsoft.com/office/drawing/2014/main" id="{9D80DBB9-051B-B9B9-5851-520EE7CDEADB}"/>
              </a:ext>
            </a:extLst>
          </p:cNvPr>
          <p:cNvSpPr/>
          <p:nvPr/>
        </p:nvSpPr>
        <p:spPr>
          <a:xfrm>
            <a:off x="6036122" y="5496752"/>
            <a:ext cx="1188218" cy="1067934"/>
          </a:xfrm>
          <a:prstGeom prst="hexagon">
            <a:avLst/>
          </a:prstGeom>
          <a:blipFill>
            <a:blip r:embed="rId9"/>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Hexagon 76">
            <a:extLst>
              <a:ext uri="{FF2B5EF4-FFF2-40B4-BE49-F238E27FC236}">
                <a16:creationId xmlns:a16="http://schemas.microsoft.com/office/drawing/2014/main" id="{3A640E81-16F6-E7C4-26D8-3C10C9518C11}"/>
              </a:ext>
            </a:extLst>
          </p:cNvPr>
          <p:cNvSpPr/>
          <p:nvPr/>
        </p:nvSpPr>
        <p:spPr>
          <a:xfrm>
            <a:off x="8609674" y="5518816"/>
            <a:ext cx="1188218" cy="1067934"/>
          </a:xfrm>
          <a:prstGeom prst="hexagon">
            <a:avLst/>
          </a:prstGeom>
          <a:blipFill>
            <a:blip r:embed="rId10"/>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Hexagon 77">
            <a:extLst>
              <a:ext uri="{FF2B5EF4-FFF2-40B4-BE49-F238E27FC236}">
                <a16:creationId xmlns:a16="http://schemas.microsoft.com/office/drawing/2014/main" id="{1FA888C9-E9C7-3B93-2799-88E816ADAC92}"/>
              </a:ext>
            </a:extLst>
          </p:cNvPr>
          <p:cNvSpPr/>
          <p:nvPr/>
        </p:nvSpPr>
        <p:spPr>
          <a:xfrm>
            <a:off x="9896452" y="5518816"/>
            <a:ext cx="1188218" cy="1067934"/>
          </a:xfrm>
          <a:prstGeom prst="hexagon">
            <a:avLst/>
          </a:prstGeom>
          <a:blipFill>
            <a:blip r:embed="rId11"/>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0F6C9CFB-2BE6-23C5-8B49-30BA33623DB8}"/>
              </a:ext>
            </a:extLst>
          </p:cNvPr>
          <p:cNvGrpSpPr/>
          <p:nvPr/>
        </p:nvGrpSpPr>
        <p:grpSpPr>
          <a:xfrm>
            <a:off x="7508487" y="4382567"/>
            <a:ext cx="3650912" cy="467457"/>
            <a:chOff x="2872994" y="1161197"/>
            <a:chExt cx="3650912" cy="467457"/>
          </a:xfrm>
        </p:grpSpPr>
        <p:sp>
          <p:nvSpPr>
            <p:cNvPr id="85" name="Rectangle: Rounded Corners 84">
              <a:extLst>
                <a:ext uri="{FF2B5EF4-FFF2-40B4-BE49-F238E27FC236}">
                  <a16:creationId xmlns:a16="http://schemas.microsoft.com/office/drawing/2014/main" id="{1022132E-77D6-C496-B78B-E806FA16E442}"/>
                </a:ext>
              </a:extLst>
            </p:cNvPr>
            <p:cNvSpPr/>
            <p:nvPr/>
          </p:nvSpPr>
          <p:spPr>
            <a:xfrm>
              <a:off x="3200399" y="1203649"/>
              <a:ext cx="3323507"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5CC4C7BC-E628-D1A0-A998-C606E82D0613}"/>
                </a:ext>
              </a:extLst>
            </p:cNvPr>
            <p:cNvSpPr txBox="1"/>
            <p:nvPr/>
          </p:nvSpPr>
          <p:spPr>
            <a:xfrm>
              <a:off x="3349782" y="1225649"/>
              <a:ext cx="3174124"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BẰNG KÝ SÉC</a:t>
              </a:r>
            </a:p>
          </p:txBody>
        </p:sp>
        <p:grpSp>
          <p:nvGrpSpPr>
            <p:cNvPr id="87" name="Group 86">
              <a:extLst>
                <a:ext uri="{FF2B5EF4-FFF2-40B4-BE49-F238E27FC236}">
                  <a16:creationId xmlns:a16="http://schemas.microsoft.com/office/drawing/2014/main" id="{152287B1-1D39-4998-745D-E65EC87A9A7A}"/>
                </a:ext>
              </a:extLst>
            </p:cNvPr>
            <p:cNvGrpSpPr/>
            <p:nvPr/>
          </p:nvGrpSpPr>
          <p:grpSpPr>
            <a:xfrm>
              <a:off x="2872994" y="1161197"/>
              <a:ext cx="467147" cy="467457"/>
              <a:chOff x="6512767" y="3110832"/>
              <a:chExt cx="467147" cy="467457"/>
            </a:xfrm>
          </p:grpSpPr>
          <p:sp>
            <p:nvSpPr>
              <p:cNvPr id="88" name="Oval 87">
                <a:extLst>
                  <a:ext uri="{FF2B5EF4-FFF2-40B4-BE49-F238E27FC236}">
                    <a16:creationId xmlns:a16="http://schemas.microsoft.com/office/drawing/2014/main" id="{ECE6D28A-D17D-8C8A-A7AB-B46C803D7192}"/>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Graphic 88" descr="Badge Tick with solid fill">
                <a:extLst>
                  <a:ext uri="{FF2B5EF4-FFF2-40B4-BE49-F238E27FC236}">
                    <a16:creationId xmlns:a16="http://schemas.microsoft.com/office/drawing/2014/main" id="{C53A440A-1871-7C35-93C7-AE4B8816A6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sp>
        <p:nvSpPr>
          <p:cNvPr id="91" name="Rectangle 90">
            <a:extLst>
              <a:ext uri="{FF2B5EF4-FFF2-40B4-BE49-F238E27FC236}">
                <a16:creationId xmlns:a16="http://schemas.microsoft.com/office/drawing/2014/main" id="{37453199-83AF-3441-7DD8-619795C44356}"/>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853E8F18-3AF1-3DF2-6A8D-B8DE36BCFC11}"/>
              </a:ext>
            </a:extLst>
          </p:cNvPr>
          <p:cNvGrpSpPr/>
          <p:nvPr/>
        </p:nvGrpSpPr>
        <p:grpSpPr>
          <a:xfrm>
            <a:off x="591128" y="1152856"/>
            <a:ext cx="1064817" cy="1064817"/>
            <a:chOff x="570369" y="924568"/>
            <a:chExt cx="1279539" cy="1279539"/>
          </a:xfrm>
        </p:grpSpPr>
        <p:sp>
          <p:nvSpPr>
            <p:cNvPr id="93" name="Oval 92">
              <a:extLst>
                <a:ext uri="{FF2B5EF4-FFF2-40B4-BE49-F238E27FC236}">
                  <a16:creationId xmlns:a16="http://schemas.microsoft.com/office/drawing/2014/main" id="{42D5D31A-943A-63F7-4057-DE2306EC3F5D}"/>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Graphic 93" descr="Money with solid fill">
              <a:extLst>
                <a:ext uri="{FF2B5EF4-FFF2-40B4-BE49-F238E27FC236}">
                  <a16:creationId xmlns:a16="http://schemas.microsoft.com/office/drawing/2014/main" id="{25A41D59-E655-17DA-D168-5EE128BCF0C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95" name="Graphic 94" descr="Magnifying glass outline">
            <a:extLst>
              <a:ext uri="{FF2B5EF4-FFF2-40B4-BE49-F238E27FC236}">
                <a16:creationId xmlns:a16="http://schemas.microsoft.com/office/drawing/2014/main" id="{ECCEEFF7-6B8F-F3A0-9694-81BB1D5EA25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84396" y="2815881"/>
            <a:ext cx="2044215" cy="2044215"/>
          </a:xfrm>
          <a:prstGeom prst="rect">
            <a:avLst/>
          </a:prstGeom>
        </p:spPr>
      </p:pic>
      <p:grpSp>
        <p:nvGrpSpPr>
          <p:cNvPr id="96" name="Group 95">
            <a:extLst>
              <a:ext uri="{FF2B5EF4-FFF2-40B4-BE49-F238E27FC236}">
                <a16:creationId xmlns:a16="http://schemas.microsoft.com/office/drawing/2014/main" id="{CCB56648-5D3B-9F10-25BE-43776FB4C542}"/>
              </a:ext>
            </a:extLst>
          </p:cNvPr>
          <p:cNvGrpSpPr/>
          <p:nvPr/>
        </p:nvGrpSpPr>
        <p:grpSpPr>
          <a:xfrm>
            <a:off x="535549" y="3096693"/>
            <a:ext cx="1064817" cy="1064817"/>
            <a:chOff x="535549" y="3096693"/>
            <a:chExt cx="1064817" cy="1064817"/>
          </a:xfrm>
        </p:grpSpPr>
        <p:sp>
          <p:nvSpPr>
            <p:cNvPr id="97" name="Oval 96">
              <a:extLst>
                <a:ext uri="{FF2B5EF4-FFF2-40B4-BE49-F238E27FC236}">
                  <a16:creationId xmlns:a16="http://schemas.microsoft.com/office/drawing/2014/main" id="{95302EA1-CD0F-CDA0-0361-B810497D6827}"/>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8" name="Graphic 97" descr="Internet Banking with solid fill">
              <a:extLst>
                <a:ext uri="{FF2B5EF4-FFF2-40B4-BE49-F238E27FC236}">
                  <a16:creationId xmlns:a16="http://schemas.microsoft.com/office/drawing/2014/main" id="{9B7089BE-0CCD-862C-F80E-8A50A1CD15E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4267" y="3261226"/>
              <a:ext cx="735751" cy="735751"/>
            </a:xfrm>
            <a:prstGeom prst="rect">
              <a:avLst/>
            </a:prstGeom>
          </p:spPr>
        </p:pic>
      </p:grpSp>
      <p:grpSp>
        <p:nvGrpSpPr>
          <p:cNvPr id="99" name="Group 98">
            <a:extLst>
              <a:ext uri="{FF2B5EF4-FFF2-40B4-BE49-F238E27FC236}">
                <a16:creationId xmlns:a16="http://schemas.microsoft.com/office/drawing/2014/main" id="{3FC8CF63-BE36-C5F2-8430-2F050757F777}"/>
              </a:ext>
            </a:extLst>
          </p:cNvPr>
          <p:cNvGrpSpPr/>
          <p:nvPr/>
        </p:nvGrpSpPr>
        <p:grpSpPr>
          <a:xfrm>
            <a:off x="517103" y="4836178"/>
            <a:ext cx="1064817" cy="1064817"/>
            <a:chOff x="517103" y="4836178"/>
            <a:chExt cx="1064817" cy="1064817"/>
          </a:xfrm>
        </p:grpSpPr>
        <p:sp>
          <p:nvSpPr>
            <p:cNvPr id="100" name="Oval 99">
              <a:extLst>
                <a:ext uri="{FF2B5EF4-FFF2-40B4-BE49-F238E27FC236}">
                  <a16:creationId xmlns:a16="http://schemas.microsoft.com/office/drawing/2014/main" id="{3D26F6FF-091E-40A8-7182-A7E3196943E9}"/>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 name="Graphic 100" descr="Qr Code with solid fill">
              <a:extLst>
                <a:ext uri="{FF2B5EF4-FFF2-40B4-BE49-F238E27FC236}">
                  <a16:creationId xmlns:a16="http://schemas.microsoft.com/office/drawing/2014/main" id="{A30773ED-105B-23A7-E3BA-842DD430002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39030" y="5058105"/>
              <a:ext cx="620961" cy="620961"/>
            </a:xfrm>
            <a:prstGeom prst="rect">
              <a:avLst/>
            </a:prstGeom>
          </p:spPr>
        </p:pic>
      </p:grpSp>
      <p:grpSp>
        <p:nvGrpSpPr>
          <p:cNvPr id="102" name="Group 101">
            <a:extLst>
              <a:ext uri="{FF2B5EF4-FFF2-40B4-BE49-F238E27FC236}">
                <a16:creationId xmlns:a16="http://schemas.microsoft.com/office/drawing/2014/main" id="{431309C5-64FC-FB04-9621-8300BFB7E18F}"/>
              </a:ext>
            </a:extLst>
          </p:cNvPr>
          <p:cNvGrpSpPr/>
          <p:nvPr/>
        </p:nvGrpSpPr>
        <p:grpSpPr>
          <a:xfrm>
            <a:off x="4637027" y="1314948"/>
            <a:ext cx="4779284" cy="4628305"/>
            <a:chOff x="-1" y="363894"/>
            <a:chExt cx="6487557" cy="6282612"/>
          </a:xfrm>
        </p:grpSpPr>
        <p:sp>
          <p:nvSpPr>
            <p:cNvPr id="103" name="Oval 102">
              <a:extLst>
                <a:ext uri="{FF2B5EF4-FFF2-40B4-BE49-F238E27FC236}">
                  <a16:creationId xmlns:a16="http://schemas.microsoft.com/office/drawing/2014/main" id="{B12F89E4-0CDF-480E-9F91-899FF4338911}"/>
                </a:ext>
              </a:extLst>
            </p:cNvPr>
            <p:cNvSpPr/>
            <p:nvPr/>
          </p:nvSpPr>
          <p:spPr>
            <a:xfrm>
              <a:off x="-1" y="435523"/>
              <a:ext cx="6373365" cy="6210983"/>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51C7EC5A-D53A-083A-EABA-5885478574E5}"/>
                </a:ext>
              </a:extLst>
            </p:cNvPr>
            <p:cNvSpPr/>
            <p:nvPr/>
          </p:nvSpPr>
          <p:spPr>
            <a:xfrm>
              <a:off x="1" y="363894"/>
              <a:ext cx="6206836" cy="6058583"/>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 name="Picture 104" descr="A person holding a sign&#10;&#10;Description automatically generated">
              <a:extLst>
                <a:ext uri="{FF2B5EF4-FFF2-40B4-BE49-F238E27FC236}">
                  <a16:creationId xmlns:a16="http://schemas.microsoft.com/office/drawing/2014/main" id="{FEDB76EC-DDB9-E71C-A01D-91508E7ED9D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656222" y="573266"/>
              <a:ext cx="1831334" cy="1814843"/>
            </a:xfrm>
            <a:prstGeom prst="flowChartConnector">
              <a:avLst/>
            </a:prstGeom>
          </p:spPr>
        </p:pic>
        <p:pic>
          <p:nvPicPr>
            <p:cNvPr id="106" name="Picture 105" descr="A group of people wearing masks&#10;&#10;Description automatically generated">
              <a:extLst>
                <a:ext uri="{FF2B5EF4-FFF2-40B4-BE49-F238E27FC236}">
                  <a16:creationId xmlns:a16="http://schemas.microsoft.com/office/drawing/2014/main" id="{C3312920-5006-C41B-F537-0AF9E53A927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9122" y="752353"/>
              <a:ext cx="2984297" cy="1989531"/>
            </a:xfrm>
            <a:prstGeom prst="ellipse">
              <a:avLst/>
            </a:prstGeom>
          </p:spPr>
        </p:pic>
        <p:pic>
          <p:nvPicPr>
            <p:cNvPr id="107" name="Picture 106" descr="A person wearing a white coat and a blue tie&#10;&#10;Description automatically generated">
              <a:extLst>
                <a:ext uri="{FF2B5EF4-FFF2-40B4-BE49-F238E27FC236}">
                  <a16:creationId xmlns:a16="http://schemas.microsoft.com/office/drawing/2014/main" id="{4B0F33B5-23E4-8F94-1C5A-7ECD9C8E6D7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71946" y="1145476"/>
              <a:ext cx="4724400" cy="4791075"/>
            </a:xfrm>
            <a:prstGeom prst="rect">
              <a:avLst/>
            </a:prstGeom>
          </p:spPr>
        </p:pic>
      </p:grpSp>
    </p:spTree>
    <p:extLst>
      <p:ext uri="{BB962C8B-B14F-4D97-AF65-F5344CB8AC3E}">
        <p14:creationId xmlns:p14="http://schemas.microsoft.com/office/powerpoint/2010/main" val="183598016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02"/>
                                        </p:tgtEl>
                                      </p:cBhvr>
                                    </p:animEffect>
                                    <p:set>
                                      <p:cBhvr>
                                        <p:cTn id="7" dur="1" fill="hold">
                                          <p:stCondLst>
                                            <p:cond delay="499"/>
                                          </p:stCondLst>
                                        </p:cTn>
                                        <p:tgtEl>
                                          <p:spTgt spid="102"/>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par>
                                <p:cTn id="11" presetID="2" presetClass="entr" presetSubtype="2"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1+#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1000" fill="hold"/>
                                        <p:tgtEl>
                                          <p:spTgt spid="53"/>
                                        </p:tgtEl>
                                        <p:attrNameLst>
                                          <p:attrName>ppt_x</p:attrName>
                                        </p:attrNameLst>
                                      </p:cBhvr>
                                      <p:tavLst>
                                        <p:tav tm="0">
                                          <p:val>
                                            <p:strVal val="1+#ppt_w/2"/>
                                          </p:val>
                                        </p:tav>
                                        <p:tav tm="100000">
                                          <p:val>
                                            <p:strVal val="#ppt_x"/>
                                          </p:val>
                                        </p:tav>
                                      </p:tavLst>
                                    </p:anim>
                                    <p:anim calcmode="lin" valueType="num">
                                      <p:cBhvr additive="base">
                                        <p:cTn id="18" dur="10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1000" fill="hold"/>
                                        <p:tgtEl>
                                          <p:spTgt spid="59"/>
                                        </p:tgtEl>
                                        <p:attrNameLst>
                                          <p:attrName>ppt_x</p:attrName>
                                        </p:attrNameLst>
                                      </p:cBhvr>
                                      <p:tavLst>
                                        <p:tav tm="0">
                                          <p:val>
                                            <p:strVal val="1+#ppt_w/2"/>
                                          </p:val>
                                        </p:tav>
                                        <p:tav tm="100000">
                                          <p:val>
                                            <p:strVal val="#ppt_x"/>
                                          </p:val>
                                        </p:tav>
                                      </p:tavLst>
                                    </p:anim>
                                    <p:anim calcmode="lin" valueType="num">
                                      <p:cBhvr additive="base">
                                        <p:cTn id="22" dur="1000" fill="hold"/>
                                        <p:tgtEl>
                                          <p:spTgt spid="59"/>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1250" fill="hold"/>
                                        <p:tgtEl>
                                          <p:spTgt spid="65"/>
                                        </p:tgtEl>
                                        <p:attrNameLst>
                                          <p:attrName>ppt_x</p:attrName>
                                        </p:attrNameLst>
                                      </p:cBhvr>
                                      <p:tavLst>
                                        <p:tav tm="0">
                                          <p:val>
                                            <p:strVal val="1+#ppt_w/2"/>
                                          </p:val>
                                        </p:tav>
                                        <p:tav tm="100000">
                                          <p:val>
                                            <p:strVal val="#ppt_x"/>
                                          </p:val>
                                        </p:tav>
                                      </p:tavLst>
                                    </p:anim>
                                    <p:anim calcmode="lin" valueType="num">
                                      <p:cBhvr additive="base">
                                        <p:cTn id="26" dur="125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1500" fill="hold"/>
                                        <p:tgtEl>
                                          <p:spTgt spid="84"/>
                                        </p:tgtEl>
                                        <p:attrNameLst>
                                          <p:attrName>ppt_x</p:attrName>
                                        </p:attrNameLst>
                                      </p:cBhvr>
                                      <p:tavLst>
                                        <p:tav tm="0">
                                          <p:val>
                                            <p:strVal val="1+#ppt_w/2"/>
                                          </p:val>
                                        </p:tav>
                                        <p:tav tm="100000">
                                          <p:val>
                                            <p:strVal val="#ppt_x"/>
                                          </p:val>
                                        </p:tav>
                                      </p:tavLst>
                                    </p:anim>
                                    <p:anim calcmode="lin" valueType="num">
                                      <p:cBhvr additive="base">
                                        <p:cTn id="30" dur="1500" fill="hold"/>
                                        <p:tgtEl>
                                          <p:spTgt spid="84"/>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ppt_x"/>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500" fill="hold"/>
                                        <p:tgtEl>
                                          <p:spTgt spid="74"/>
                                        </p:tgtEl>
                                        <p:attrNameLst>
                                          <p:attrName>ppt_x</p:attrName>
                                        </p:attrNameLst>
                                      </p:cBhvr>
                                      <p:tavLst>
                                        <p:tav tm="0">
                                          <p:val>
                                            <p:strVal val="#ppt_x"/>
                                          </p:val>
                                        </p:tav>
                                        <p:tav tm="100000">
                                          <p:val>
                                            <p:strVal val="#ppt_x"/>
                                          </p:val>
                                        </p:tav>
                                      </p:tavLst>
                                    </p:anim>
                                    <p:anim calcmode="lin" valueType="num">
                                      <p:cBhvr additive="base">
                                        <p:cTn id="38" dur="500" fill="hold"/>
                                        <p:tgtEl>
                                          <p:spTgt spid="7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cBhvr additive="base">
                                        <p:cTn id="41" dur="500" fill="hold"/>
                                        <p:tgtEl>
                                          <p:spTgt spid="76"/>
                                        </p:tgtEl>
                                        <p:attrNameLst>
                                          <p:attrName>ppt_x</p:attrName>
                                        </p:attrNameLst>
                                      </p:cBhvr>
                                      <p:tavLst>
                                        <p:tav tm="0">
                                          <p:val>
                                            <p:strVal val="#ppt_x"/>
                                          </p:val>
                                        </p:tav>
                                        <p:tav tm="100000">
                                          <p:val>
                                            <p:strVal val="#ppt_x"/>
                                          </p:val>
                                        </p:tav>
                                      </p:tavLst>
                                    </p:anim>
                                    <p:anim calcmode="lin" valueType="num">
                                      <p:cBhvr additive="base">
                                        <p:cTn id="42" dur="500" fill="hold"/>
                                        <p:tgtEl>
                                          <p:spTgt spid="7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additive="base">
                                        <p:cTn id="49" dur="500" fill="hold"/>
                                        <p:tgtEl>
                                          <p:spTgt spid="77"/>
                                        </p:tgtEl>
                                        <p:attrNameLst>
                                          <p:attrName>ppt_x</p:attrName>
                                        </p:attrNameLst>
                                      </p:cBhvr>
                                      <p:tavLst>
                                        <p:tav tm="0">
                                          <p:val>
                                            <p:strVal val="#ppt_x"/>
                                          </p:val>
                                        </p:tav>
                                        <p:tav tm="100000">
                                          <p:val>
                                            <p:strVal val="#ppt_x"/>
                                          </p:val>
                                        </p:tav>
                                      </p:tavLst>
                                    </p:anim>
                                    <p:anim calcmode="lin" valueType="num">
                                      <p:cBhvr additive="base">
                                        <p:cTn id="50" dur="500" fill="hold"/>
                                        <p:tgtEl>
                                          <p:spTgt spid="7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additive="base">
                                        <p:cTn id="53" dur="500" fill="hold"/>
                                        <p:tgtEl>
                                          <p:spTgt spid="78"/>
                                        </p:tgtEl>
                                        <p:attrNameLst>
                                          <p:attrName>ppt_x</p:attrName>
                                        </p:attrNameLst>
                                      </p:cBhvr>
                                      <p:tavLst>
                                        <p:tav tm="0">
                                          <p:val>
                                            <p:strVal val="#ppt_x"/>
                                          </p:val>
                                        </p:tav>
                                        <p:tav tm="100000">
                                          <p:val>
                                            <p:strVal val="#ppt_x"/>
                                          </p:val>
                                        </p:tav>
                                      </p:tavLst>
                                    </p:anim>
                                    <p:anim calcmode="lin" valueType="num">
                                      <p:cBhvr additive="base">
                                        <p:cTn id="54"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CB155E-1B0E-DB28-FDF1-8255A5173011}"/>
              </a:ext>
            </a:extLst>
          </p:cNvPr>
          <p:cNvSpPr txBox="1"/>
          <p:nvPr/>
        </p:nvSpPr>
        <p:spPr>
          <a:xfrm>
            <a:off x="2512687" y="163285"/>
            <a:ext cx="9641399" cy="630942"/>
          </a:xfrm>
          <a:prstGeom prst="rect">
            <a:avLst/>
          </a:prstGeom>
          <a:noFill/>
        </p:spPr>
        <p:txBody>
          <a:bodyPr wrap="square" rtlCol="0">
            <a:spAutoFit/>
          </a:bodyPr>
          <a:lstStyle/>
          <a:p>
            <a:pPr algn="ctr"/>
            <a:r>
              <a:rPr lang="en-US" sz="3500" b="1">
                <a:solidFill>
                  <a:srgbClr val="565ADD"/>
                </a:solidFill>
                <a:latin typeface="Roboto" pitchFamily="2" charset="0"/>
                <a:ea typeface="Roboto" pitchFamily="2" charset="0"/>
              </a:rPr>
              <a:t>TỔNG QUAN </a:t>
            </a:r>
            <a:r>
              <a:rPr lang="en-US" sz="3500" b="1" dirty="0">
                <a:solidFill>
                  <a:srgbClr val="565ADD"/>
                </a:solidFill>
                <a:latin typeface="Roboto" pitchFamily="2" charset="0"/>
                <a:ea typeface="Roboto" pitchFamily="2" charset="0"/>
              </a:rPr>
              <a:t>VỀ CÁC LOẠI HÌNH THANH TOÁN</a:t>
            </a:r>
          </a:p>
        </p:txBody>
      </p:sp>
      <p:sp>
        <p:nvSpPr>
          <p:cNvPr id="53" name="Rectangle 52">
            <a:extLst>
              <a:ext uri="{FF2B5EF4-FFF2-40B4-BE49-F238E27FC236}">
                <a16:creationId xmlns:a16="http://schemas.microsoft.com/office/drawing/2014/main" id="{2E7E1214-77F6-8B70-528F-D247C3E11662}"/>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3F5E3F9E-A8D8-1BE6-1468-2A45ED8A50B0}"/>
              </a:ext>
            </a:extLst>
          </p:cNvPr>
          <p:cNvGrpSpPr/>
          <p:nvPr/>
        </p:nvGrpSpPr>
        <p:grpSpPr>
          <a:xfrm>
            <a:off x="591128" y="1152856"/>
            <a:ext cx="1064817" cy="1064817"/>
            <a:chOff x="570369" y="924568"/>
            <a:chExt cx="1279539" cy="1279539"/>
          </a:xfrm>
        </p:grpSpPr>
        <p:sp>
          <p:nvSpPr>
            <p:cNvPr id="55" name="Oval 54">
              <a:extLst>
                <a:ext uri="{FF2B5EF4-FFF2-40B4-BE49-F238E27FC236}">
                  <a16:creationId xmlns:a16="http://schemas.microsoft.com/office/drawing/2014/main" id="{46230D6F-0186-A38E-9C25-25AD0D42ADC0}"/>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Graphic 55" descr="Money with solid fill">
              <a:extLst>
                <a:ext uri="{FF2B5EF4-FFF2-40B4-BE49-F238E27FC236}">
                  <a16:creationId xmlns:a16="http://schemas.microsoft.com/office/drawing/2014/main" id="{F600788E-43B9-5FED-2422-EC1285640E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57" name="Graphic 56" descr="Magnifying glass outline">
            <a:extLst>
              <a:ext uri="{FF2B5EF4-FFF2-40B4-BE49-F238E27FC236}">
                <a16:creationId xmlns:a16="http://schemas.microsoft.com/office/drawing/2014/main" id="{E76077E8-0BD4-4589-202E-3F6653D1F8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313" y="2818648"/>
            <a:ext cx="2044215" cy="2044215"/>
          </a:xfrm>
          <a:prstGeom prst="rect">
            <a:avLst/>
          </a:prstGeom>
        </p:spPr>
      </p:pic>
      <p:grpSp>
        <p:nvGrpSpPr>
          <p:cNvPr id="58" name="Group 57">
            <a:extLst>
              <a:ext uri="{FF2B5EF4-FFF2-40B4-BE49-F238E27FC236}">
                <a16:creationId xmlns:a16="http://schemas.microsoft.com/office/drawing/2014/main" id="{55B6B40A-4FE5-469D-1C9E-18E7A64FB6AE}"/>
              </a:ext>
            </a:extLst>
          </p:cNvPr>
          <p:cNvGrpSpPr/>
          <p:nvPr/>
        </p:nvGrpSpPr>
        <p:grpSpPr>
          <a:xfrm>
            <a:off x="535549" y="3096693"/>
            <a:ext cx="1064817" cy="1064817"/>
            <a:chOff x="535549" y="3096693"/>
            <a:chExt cx="1064817" cy="1064817"/>
          </a:xfrm>
        </p:grpSpPr>
        <p:sp>
          <p:nvSpPr>
            <p:cNvPr id="59" name="Oval 58">
              <a:extLst>
                <a:ext uri="{FF2B5EF4-FFF2-40B4-BE49-F238E27FC236}">
                  <a16:creationId xmlns:a16="http://schemas.microsoft.com/office/drawing/2014/main" id="{EEA50489-DDDA-1E75-699B-AED6DCD4D5B0}"/>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Graphic 59" descr="Internet Banking with solid fill">
              <a:extLst>
                <a:ext uri="{FF2B5EF4-FFF2-40B4-BE49-F238E27FC236}">
                  <a16:creationId xmlns:a16="http://schemas.microsoft.com/office/drawing/2014/main" id="{4E27849A-6252-F925-1E82-A27A22D7E33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4267" y="3261226"/>
              <a:ext cx="735751" cy="735751"/>
            </a:xfrm>
            <a:prstGeom prst="rect">
              <a:avLst/>
            </a:prstGeom>
          </p:spPr>
        </p:pic>
      </p:grpSp>
      <p:grpSp>
        <p:nvGrpSpPr>
          <p:cNvPr id="61" name="Group 60">
            <a:extLst>
              <a:ext uri="{FF2B5EF4-FFF2-40B4-BE49-F238E27FC236}">
                <a16:creationId xmlns:a16="http://schemas.microsoft.com/office/drawing/2014/main" id="{9A4F36E2-A988-6D9C-A095-D2AA296DE5C0}"/>
              </a:ext>
            </a:extLst>
          </p:cNvPr>
          <p:cNvGrpSpPr/>
          <p:nvPr/>
        </p:nvGrpSpPr>
        <p:grpSpPr>
          <a:xfrm>
            <a:off x="517103" y="4836178"/>
            <a:ext cx="1064817" cy="1064817"/>
            <a:chOff x="517103" y="4836178"/>
            <a:chExt cx="1064817" cy="1064817"/>
          </a:xfrm>
        </p:grpSpPr>
        <p:sp>
          <p:nvSpPr>
            <p:cNvPr id="62" name="Oval 61">
              <a:extLst>
                <a:ext uri="{FF2B5EF4-FFF2-40B4-BE49-F238E27FC236}">
                  <a16:creationId xmlns:a16="http://schemas.microsoft.com/office/drawing/2014/main" id="{472DE6FE-E36B-6C88-01F4-4F8BDA663A3A}"/>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Graphic 62" descr="Qr Code with solid fill">
              <a:extLst>
                <a:ext uri="{FF2B5EF4-FFF2-40B4-BE49-F238E27FC236}">
                  <a16:creationId xmlns:a16="http://schemas.microsoft.com/office/drawing/2014/main" id="{8C7DA61D-E6EB-E083-37CC-4C00D2EA03D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9030" y="5058105"/>
              <a:ext cx="620961" cy="620961"/>
            </a:xfrm>
            <a:prstGeom prst="rect">
              <a:avLst/>
            </a:prstGeom>
          </p:spPr>
        </p:pic>
      </p:grpSp>
      <p:sp>
        <p:nvSpPr>
          <p:cNvPr id="72" name="TextBox 71">
            <a:extLst>
              <a:ext uri="{FF2B5EF4-FFF2-40B4-BE49-F238E27FC236}">
                <a16:creationId xmlns:a16="http://schemas.microsoft.com/office/drawing/2014/main" id="{8D6FAB63-4F40-F441-50BB-A3F1786589A5}"/>
              </a:ext>
            </a:extLst>
          </p:cNvPr>
          <p:cNvSpPr txBox="1"/>
          <p:nvPr/>
        </p:nvSpPr>
        <p:spPr>
          <a:xfrm>
            <a:off x="3970310" y="4193145"/>
            <a:ext cx="654401" cy="276999"/>
          </a:xfrm>
          <a:prstGeom prst="rect">
            <a:avLst/>
          </a:prstGeom>
          <a:noFill/>
        </p:spPr>
        <p:txBody>
          <a:bodyPr wrap="square" rtlCol="0">
            <a:spAutoFit/>
          </a:bodyPr>
          <a:lstStyle/>
          <a:p>
            <a:r>
              <a:rPr lang="en-US" sz="1200" b="1" dirty="0" err="1">
                <a:solidFill>
                  <a:srgbClr val="565ADD"/>
                </a:solidFill>
                <a:latin typeface="Roboto" pitchFamily="2" charset="0"/>
                <a:ea typeface="Roboto" pitchFamily="2" charset="0"/>
              </a:rPr>
              <a:t>TBDĐ</a:t>
            </a:r>
            <a:endParaRPr lang="en-US" sz="1200" b="1" dirty="0">
              <a:solidFill>
                <a:srgbClr val="565ADD"/>
              </a:solidFill>
              <a:latin typeface="Roboto" pitchFamily="2" charset="0"/>
              <a:ea typeface="Roboto" pitchFamily="2" charset="0"/>
            </a:endParaRPr>
          </a:p>
        </p:txBody>
      </p:sp>
      <p:sp>
        <p:nvSpPr>
          <p:cNvPr id="73" name="TextBox 72">
            <a:extLst>
              <a:ext uri="{FF2B5EF4-FFF2-40B4-BE49-F238E27FC236}">
                <a16:creationId xmlns:a16="http://schemas.microsoft.com/office/drawing/2014/main" id="{93C9F061-263D-B879-CF9F-486CED205A80}"/>
              </a:ext>
            </a:extLst>
          </p:cNvPr>
          <p:cNvSpPr txBox="1"/>
          <p:nvPr/>
        </p:nvSpPr>
        <p:spPr>
          <a:xfrm>
            <a:off x="4970169" y="4193145"/>
            <a:ext cx="789935"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QR Code</a:t>
            </a:r>
          </a:p>
        </p:txBody>
      </p:sp>
      <p:sp>
        <p:nvSpPr>
          <p:cNvPr id="76" name="Rectangle 75">
            <a:extLst>
              <a:ext uri="{FF2B5EF4-FFF2-40B4-BE49-F238E27FC236}">
                <a16:creationId xmlns:a16="http://schemas.microsoft.com/office/drawing/2014/main" id="{C9B0CF8D-F267-5C2C-2F9A-DA8C6C96CFEB}"/>
              </a:ext>
            </a:extLst>
          </p:cNvPr>
          <p:cNvSpPr/>
          <p:nvPr/>
        </p:nvSpPr>
        <p:spPr>
          <a:xfrm>
            <a:off x="4125638" y="3946344"/>
            <a:ext cx="171873" cy="18288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 name="Group 107">
            <a:extLst>
              <a:ext uri="{FF2B5EF4-FFF2-40B4-BE49-F238E27FC236}">
                <a16:creationId xmlns:a16="http://schemas.microsoft.com/office/drawing/2014/main" id="{BF8E522B-FB3A-0FDC-A77C-52CF6194FB91}"/>
              </a:ext>
            </a:extLst>
          </p:cNvPr>
          <p:cNvGrpSpPr/>
          <p:nvPr/>
        </p:nvGrpSpPr>
        <p:grpSpPr>
          <a:xfrm>
            <a:off x="2610039" y="951700"/>
            <a:ext cx="5004378" cy="3198797"/>
            <a:chOff x="3014062" y="932303"/>
            <a:chExt cx="5004378" cy="3198797"/>
          </a:xfrm>
        </p:grpSpPr>
        <p:sp>
          <p:nvSpPr>
            <p:cNvPr id="75" name="TextBox 74">
              <a:extLst>
                <a:ext uri="{FF2B5EF4-FFF2-40B4-BE49-F238E27FC236}">
                  <a16:creationId xmlns:a16="http://schemas.microsoft.com/office/drawing/2014/main" id="{2F6A18B5-60E8-6539-9718-8B9D792D169B}"/>
                </a:ext>
              </a:extLst>
            </p:cNvPr>
            <p:cNvSpPr txBox="1"/>
            <p:nvPr/>
          </p:nvSpPr>
          <p:spPr>
            <a:xfrm>
              <a:off x="3109522" y="932303"/>
              <a:ext cx="654401" cy="307777"/>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a:t>
              </a:r>
            </a:p>
          </p:txBody>
        </p:sp>
        <p:grpSp>
          <p:nvGrpSpPr>
            <p:cNvPr id="100" name="Group 99">
              <a:extLst>
                <a:ext uri="{FF2B5EF4-FFF2-40B4-BE49-F238E27FC236}">
                  <a16:creationId xmlns:a16="http://schemas.microsoft.com/office/drawing/2014/main" id="{634681FE-0309-5AF4-CED1-0313841CC8B8}"/>
                </a:ext>
              </a:extLst>
            </p:cNvPr>
            <p:cNvGrpSpPr/>
            <p:nvPr/>
          </p:nvGrpSpPr>
          <p:grpSpPr>
            <a:xfrm>
              <a:off x="3014062" y="1113580"/>
              <a:ext cx="5004378" cy="3017520"/>
              <a:chOff x="3014062" y="1113580"/>
              <a:chExt cx="5004378" cy="3017520"/>
            </a:xfrm>
          </p:grpSpPr>
          <p:cxnSp>
            <p:nvCxnSpPr>
              <p:cNvPr id="65" name="Straight Arrow Connector 64">
                <a:extLst>
                  <a:ext uri="{FF2B5EF4-FFF2-40B4-BE49-F238E27FC236}">
                    <a16:creationId xmlns:a16="http://schemas.microsoft.com/office/drawing/2014/main" id="{8D1DAB33-7DA1-F97E-79B7-77BFC5F77CAA}"/>
                  </a:ext>
                </a:extLst>
              </p:cNvPr>
              <p:cNvCxnSpPr/>
              <p:nvPr/>
            </p:nvCxnSpPr>
            <p:spPr>
              <a:xfrm flipV="1">
                <a:off x="3793403" y="1113580"/>
                <a:ext cx="0" cy="301752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2BB43AEB-78BF-921A-7B7A-FDFFCCA3DDDA}"/>
                  </a:ext>
                </a:extLst>
              </p:cNvPr>
              <p:cNvCxnSpPr>
                <a:cxnSpLocks/>
              </p:cNvCxnSpPr>
              <p:nvPr/>
            </p:nvCxnSpPr>
            <p:spPr>
              <a:xfrm>
                <a:off x="3784349" y="4128379"/>
                <a:ext cx="2915215" cy="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D01CC9EE-F1E7-9FC7-AD28-8D5AAD8D0FE4}"/>
                  </a:ext>
                </a:extLst>
              </p:cNvPr>
              <p:cNvCxnSpPr/>
              <p:nvPr/>
            </p:nvCxnSpPr>
            <p:spPr>
              <a:xfrm>
                <a:off x="3680123" y="2770349"/>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CE6F374B-49CD-493E-AA9F-B4073DEBE00A}"/>
                  </a:ext>
                </a:extLst>
              </p:cNvPr>
              <p:cNvSpPr txBox="1"/>
              <p:nvPr/>
            </p:nvSpPr>
            <p:spPr>
              <a:xfrm>
                <a:off x="3043504" y="1378640"/>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1000</a:t>
                </a:r>
              </a:p>
            </p:txBody>
          </p:sp>
          <p:cxnSp>
            <p:nvCxnSpPr>
              <p:cNvPr id="80" name="Straight Connector 79">
                <a:extLst>
                  <a:ext uri="{FF2B5EF4-FFF2-40B4-BE49-F238E27FC236}">
                    <a16:creationId xmlns:a16="http://schemas.microsoft.com/office/drawing/2014/main" id="{B54418F0-98DA-A1C4-E441-799123E35202}"/>
                  </a:ext>
                </a:extLst>
              </p:cNvPr>
              <p:cNvCxnSpPr/>
              <p:nvPr/>
            </p:nvCxnSpPr>
            <p:spPr>
              <a:xfrm>
                <a:off x="3680123" y="1519470"/>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8B3CA5B6-C8F0-703C-3FCF-B8EFB5D62233}"/>
                  </a:ext>
                </a:extLst>
              </p:cNvPr>
              <p:cNvSpPr txBox="1"/>
              <p:nvPr/>
            </p:nvSpPr>
            <p:spPr>
              <a:xfrm>
                <a:off x="3025721" y="2627586"/>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500</a:t>
                </a:r>
              </a:p>
            </p:txBody>
          </p:sp>
          <p:cxnSp>
            <p:nvCxnSpPr>
              <p:cNvPr id="151" name="Straight Connector 150">
                <a:extLst>
                  <a:ext uri="{FF2B5EF4-FFF2-40B4-BE49-F238E27FC236}">
                    <a16:creationId xmlns:a16="http://schemas.microsoft.com/office/drawing/2014/main" id="{D2E8F8E0-D051-947F-C12B-0CDE4845AD8E}"/>
                  </a:ext>
                </a:extLst>
              </p:cNvPr>
              <p:cNvCxnSpPr/>
              <p:nvPr/>
            </p:nvCxnSpPr>
            <p:spPr>
              <a:xfrm>
                <a:off x="3673398" y="3463364"/>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49D52231-9FCC-7E0B-6AC1-9CF57FC909C1}"/>
                  </a:ext>
                </a:extLst>
              </p:cNvPr>
              <p:cNvCxnSpPr/>
              <p:nvPr/>
            </p:nvCxnSpPr>
            <p:spPr>
              <a:xfrm>
                <a:off x="7850840" y="3454311"/>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173" name="TextBox 172">
                <a:extLst>
                  <a:ext uri="{FF2B5EF4-FFF2-40B4-BE49-F238E27FC236}">
                    <a16:creationId xmlns:a16="http://schemas.microsoft.com/office/drawing/2014/main" id="{C7DD8775-504F-566E-FA4B-7B9FA509BA2A}"/>
                  </a:ext>
                </a:extLst>
              </p:cNvPr>
              <p:cNvSpPr txBox="1"/>
              <p:nvPr/>
            </p:nvSpPr>
            <p:spPr>
              <a:xfrm>
                <a:off x="3014062" y="3324864"/>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250</a:t>
                </a:r>
              </a:p>
            </p:txBody>
          </p:sp>
        </p:grpSp>
      </p:grpSp>
      <p:sp>
        <p:nvSpPr>
          <p:cNvPr id="82" name="Rectangle 81">
            <a:extLst>
              <a:ext uri="{FF2B5EF4-FFF2-40B4-BE49-F238E27FC236}">
                <a16:creationId xmlns:a16="http://schemas.microsoft.com/office/drawing/2014/main" id="{30F32E4A-09C0-7DDF-ADD4-1F8E1DD63B1D}"/>
              </a:ext>
            </a:extLst>
          </p:cNvPr>
          <p:cNvSpPr/>
          <p:nvPr/>
        </p:nvSpPr>
        <p:spPr>
          <a:xfrm>
            <a:off x="4297508" y="4083479"/>
            <a:ext cx="162963" cy="4572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09A8C3F-C9A1-7839-C516-D547A4A708B6}"/>
              </a:ext>
            </a:extLst>
          </p:cNvPr>
          <p:cNvSpPr/>
          <p:nvPr/>
        </p:nvSpPr>
        <p:spPr>
          <a:xfrm>
            <a:off x="5186528" y="3533383"/>
            <a:ext cx="162963" cy="603504"/>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B5311188-6288-B51F-92BE-16C03880D893}"/>
              </a:ext>
            </a:extLst>
          </p:cNvPr>
          <p:cNvSpPr/>
          <p:nvPr/>
        </p:nvSpPr>
        <p:spPr>
          <a:xfrm>
            <a:off x="5350342" y="3737635"/>
            <a:ext cx="164592" cy="391563"/>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88">
            <a:extLst>
              <a:ext uri="{FF2B5EF4-FFF2-40B4-BE49-F238E27FC236}">
                <a16:creationId xmlns:a16="http://schemas.microsoft.com/office/drawing/2014/main" id="{2B61FFFF-D60E-C055-BC02-801397DDF0FF}"/>
              </a:ext>
            </a:extLst>
          </p:cNvPr>
          <p:cNvGrpSpPr/>
          <p:nvPr/>
        </p:nvGrpSpPr>
        <p:grpSpPr>
          <a:xfrm>
            <a:off x="4244102" y="4599716"/>
            <a:ext cx="1296421" cy="353106"/>
            <a:chOff x="4598308" y="1153001"/>
            <a:chExt cx="1296421" cy="353106"/>
          </a:xfrm>
        </p:grpSpPr>
        <p:sp>
          <p:nvSpPr>
            <p:cNvPr id="85" name="Rectangle: Rounded Corners 84">
              <a:extLst>
                <a:ext uri="{FF2B5EF4-FFF2-40B4-BE49-F238E27FC236}">
                  <a16:creationId xmlns:a16="http://schemas.microsoft.com/office/drawing/2014/main" id="{4EA23BB5-2435-F511-40D7-10F6A25A3735}"/>
                </a:ext>
              </a:extLst>
            </p:cNvPr>
            <p:cNvSpPr/>
            <p:nvPr/>
          </p:nvSpPr>
          <p:spPr>
            <a:xfrm>
              <a:off x="4598308" y="1153001"/>
              <a:ext cx="1296421" cy="35310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E0037C5-0245-C0CA-C39E-2E3659DAC3B7}"/>
                </a:ext>
              </a:extLst>
            </p:cNvPr>
            <p:cNvSpPr txBox="1"/>
            <p:nvPr/>
          </p:nvSpPr>
          <p:spPr>
            <a:xfrm>
              <a:off x="4675805" y="1175665"/>
              <a:ext cx="1133458" cy="307777"/>
            </a:xfrm>
            <a:prstGeom prst="rect">
              <a:avLst/>
            </a:prstGeom>
            <a:noFill/>
          </p:spPr>
          <p:txBody>
            <a:bodyPr wrap="square" rtlCol="0">
              <a:spAutoFit/>
            </a:bodyPr>
            <a:lstStyle/>
            <a:p>
              <a:pPr algn="ctr"/>
              <a:r>
                <a:rPr lang="en-US" sz="1400" b="1" dirty="0">
                  <a:solidFill>
                    <a:srgbClr val="E0E1FC"/>
                  </a:solidFill>
                  <a:latin typeface="Roboto" pitchFamily="2" charset="0"/>
                  <a:ea typeface="Roboto" pitchFamily="2" charset="0"/>
                </a:rPr>
                <a:t>Năm 2023</a:t>
              </a:r>
            </a:p>
          </p:txBody>
        </p:sp>
      </p:grpSp>
      <p:sp>
        <p:nvSpPr>
          <p:cNvPr id="87" name="TextBox 86">
            <a:extLst>
              <a:ext uri="{FF2B5EF4-FFF2-40B4-BE49-F238E27FC236}">
                <a16:creationId xmlns:a16="http://schemas.microsoft.com/office/drawing/2014/main" id="{07DB90EA-CED0-D83E-46AA-F83ABEFB2ADF}"/>
              </a:ext>
            </a:extLst>
          </p:cNvPr>
          <p:cNvSpPr txBox="1"/>
          <p:nvPr/>
        </p:nvSpPr>
        <p:spPr>
          <a:xfrm>
            <a:off x="3783830" y="3665890"/>
            <a:ext cx="547487"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59.86</a:t>
            </a:r>
          </a:p>
        </p:txBody>
      </p:sp>
      <p:sp>
        <p:nvSpPr>
          <p:cNvPr id="88" name="TextBox 87">
            <a:extLst>
              <a:ext uri="{FF2B5EF4-FFF2-40B4-BE49-F238E27FC236}">
                <a16:creationId xmlns:a16="http://schemas.microsoft.com/office/drawing/2014/main" id="{C1BCB27A-C2AC-B70E-12BC-35FD8E0619C1}"/>
              </a:ext>
            </a:extLst>
          </p:cNvPr>
          <p:cNvSpPr txBox="1"/>
          <p:nvPr/>
        </p:nvSpPr>
        <p:spPr>
          <a:xfrm>
            <a:off x="4283255" y="3734364"/>
            <a:ext cx="547487"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12.73</a:t>
            </a:r>
          </a:p>
        </p:txBody>
      </p:sp>
      <p:sp>
        <p:nvSpPr>
          <p:cNvPr id="90" name="TextBox 89">
            <a:extLst>
              <a:ext uri="{FF2B5EF4-FFF2-40B4-BE49-F238E27FC236}">
                <a16:creationId xmlns:a16="http://schemas.microsoft.com/office/drawing/2014/main" id="{499F58D8-176D-FADF-7A37-D3A6C0222247}"/>
              </a:ext>
            </a:extLst>
          </p:cNvPr>
          <p:cNvSpPr txBox="1"/>
          <p:nvPr/>
        </p:nvSpPr>
        <p:spPr>
          <a:xfrm>
            <a:off x="4739012" y="3237823"/>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242.46</a:t>
            </a:r>
          </a:p>
        </p:txBody>
      </p:sp>
      <p:sp>
        <p:nvSpPr>
          <p:cNvPr id="91" name="TextBox 90">
            <a:extLst>
              <a:ext uri="{FF2B5EF4-FFF2-40B4-BE49-F238E27FC236}">
                <a16:creationId xmlns:a16="http://schemas.microsoft.com/office/drawing/2014/main" id="{A4C5D585-348B-0605-42FC-C8EE2A02A2A1}"/>
              </a:ext>
            </a:extLst>
          </p:cNvPr>
          <p:cNvSpPr txBox="1"/>
          <p:nvPr/>
        </p:nvSpPr>
        <p:spPr>
          <a:xfrm>
            <a:off x="5365136" y="3480560"/>
            <a:ext cx="577318"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157.20</a:t>
            </a:r>
          </a:p>
        </p:txBody>
      </p:sp>
      <p:grpSp>
        <p:nvGrpSpPr>
          <p:cNvPr id="166" name="Group 165">
            <a:extLst>
              <a:ext uri="{FF2B5EF4-FFF2-40B4-BE49-F238E27FC236}">
                <a16:creationId xmlns:a16="http://schemas.microsoft.com/office/drawing/2014/main" id="{1990BF94-30BE-6FA5-0DAC-0DFE378321A0}"/>
              </a:ext>
            </a:extLst>
          </p:cNvPr>
          <p:cNvGrpSpPr/>
          <p:nvPr/>
        </p:nvGrpSpPr>
        <p:grpSpPr>
          <a:xfrm>
            <a:off x="5669893" y="5305169"/>
            <a:ext cx="3008682" cy="298691"/>
            <a:chOff x="2705499" y="5530576"/>
            <a:chExt cx="3008682" cy="298691"/>
          </a:xfrm>
        </p:grpSpPr>
        <p:grpSp>
          <p:nvGrpSpPr>
            <p:cNvPr id="96" name="Group 95">
              <a:extLst>
                <a:ext uri="{FF2B5EF4-FFF2-40B4-BE49-F238E27FC236}">
                  <a16:creationId xmlns:a16="http://schemas.microsoft.com/office/drawing/2014/main" id="{0D6F5908-3E16-8FF3-874C-8607D18D39A3}"/>
                </a:ext>
              </a:extLst>
            </p:cNvPr>
            <p:cNvGrpSpPr/>
            <p:nvPr/>
          </p:nvGrpSpPr>
          <p:grpSpPr>
            <a:xfrm>
              <a:off x="3802828" y="5552268"/>
              <a:ext cx="1092120" cy="276999"/>
              <a:chOff x="3189961" y="4520035"/>
              <a:chExt cx="1092120" cy="276999"/>
            </a:xfrm>
          </p:grpSpPr>
          <p:sp>
            <p:nvSpPr>
              <p:cNvPr id="92" name="Rectangle 91">
                <a:extLst>
                  <a:ext uri="{FF2B5EF4-FFF2-40B4-BE49-F238E27FC236}">
                    <a16:creationId xmlns:a16="http://schemas.microsoft.com/office/drawing/2014/main" id="{E170A0F3-4B0C-C2A0-5D7B-79CB84B8CF70}"/>
                  </a:ext>
                </a:extLst>
              </p:cNvPr>
              <p:cNvSpPr/>
              <p:nvPr/>
            </p:nvSpPr>
            <p:spPr>
              <a:xfrm>
                <a:off x="3189961" y="4597840"/>
                <a:ext cx="162960" cy="10845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12369897-EC9A-86F4-0A69-C95452666662}"/>
                  </a:ext>
                </a:extLst>
              </p:cNvPr>
              <p:cNvSpPr txBox="1"/>
              <p:nvPr/>
            </p:nvSpPr>
            <p:spPr>
              <a:xfrm>
                <a:off x="3352921" y="4520035"/>
                <a:ext cx="929160" cy="276999"/>
              </a:xfrm>
              <a:prstGeom prst="rect">
                <a:avLst/>
              </a:prstGeom>
              <a:noFill/>
            </p:spPr>
            <p:txBody>
              <a:bodyPr wrap="square" rtlCol="0">
                <a:spAutoFit/>
              </a:bodyPr>
              <a:lstStyle/>
              <a:p>
                <a:r>
                  <a:rPr lang="en-US" sz="1200" dirty="0">
                    <a:solidFill>
                      <a:srgbClr val="2B1C50"/>
                    </a:solidFill>
                    <a:latin typeface="Roboto" pitchFamily="2" charset="0"/>
                    <a:ea typeface="Roboto" pitchFamily="2" charset="0"/>
                  </a:rPr>
                  <a:t>Số lượng</a:t>
                </a:r>
              </a:p>
            </p:txBody>
          </p:sp>
        </p:grpSp>
        <p:grpSp>
          <p:nvGrpSpPr>
            <p:cNvPr id="97" name="Group 96">
              <a:extLst>
                <a:ext uri="{FF2B5EF4-FFF2-40B4-BE49-F238E27FC236}">
                  <a16:creationId xmlns:a16="http://schemas.microsoft.com/office/drawing/2014/main" id="{53D7B1C2-0931-31BD-6811-ED15C207A271}"/>
                </a:ext>
              </a:extLst>
            </p:cNvPr>
            <p:cNvGrpSpPr/>
            <p:nvPr/>
          </p:nvGrpSpPr>
          <p:grpSpPr>
            <a:xfrm>
              <a:off x="4888328" y="5552268"/>
              <a:ext cx="825853" cy="276999"/>
              <a:chOff x="4354506" y="4504264"/>
              <a:chExt cx="825853" cy="276999"/>
            </a:xfrm>
          </p:grpSpPr>
          <p:sp>
            <p:nvSpPr>
              <p:cNvPr id="94" name="Rectangle 93">
                <a:extLst>
                  <a:ext uri="{FF2B5EF4-FFF2-40B4-BE49-F238E27FC236}">
                    <a16:creationId xmlns:a16="http://schemas.microsoft.com/office/drawing/2014/main" id="{4DFC17FC-7F45-8BBC-3615-C1763447999F}"/>
                  </a:ext>
                </a:extLst>
              </p:cNvPr>
              <p:cNvSpPr/>
              <p:nvPr/>
            </p:nvSpPr>
            <p:spPr>
              <a:xfrm>
                <a:off x="4354506" y="4592539"/>
                <a:ext cx="162960" cy="10845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854394E7-D417-3A53-F457-93F0C5864587}"/>
                  </a:ext>
                </a:extLst>
              </p:cNvPr>
              <p:cNvSpPr txBox="1"/>
              <p:nvPr/>
            </p:nvSpPr>
            <p:spPr>
              <a:xfrm>
                <a:off x="4525958" y="4504264"/>
                <a:ext cx="654401" cy="276999"/>
              </a:xfrm>
              <a:prstGeom prst="rect">
                <a:avLst/>
              </a:prstGeom>
              <a:noFill/>
            </p:spPr>
            <p:txBody>
              <a:bodyPr wrap="square" rtlCol="0">
                <a:spAutoFit/>
              </a:bodyPr>
              <a:lstStyle/>
              <a:p>
                <a:r>
                  <a:rPr lang="en-US" sz="1200" dirty="0">
                    <a:solidFill>
                      <a:srgbClr val="2B1C50"/>
                    </a:solidFill>
                    <a:latin typeface="Roboto" pitchFamily="2" charset="0"/>
                    <a:ea typeface="Roboto" pitchFamily="2" charset="0"/>
                  </a:rPr>
                  <a:t>Giá trị</a:t>
                </a:r>
              </a:p>
            </p:txBody>
          </p:sp>
        </p:grpSp>
        <p:sp>
          <p:nvSpPr>
            <p:cNvPr id="98" name="TextBox 97">
              <a:extLst>
                <a:ext uri="{FF2B5EF4-FFF2-40B4-BE49-F238E27FC236}">
                  <a16:creationId xmlns:a16="http://schemas.microsoft.com/office/drawing/2014/main" id="{6A1AD0C6-E720-67F2-7ABE-D5321A5964D1}"/>
                </a:ext>
              </a:extLst>
            </p:cNvPr>
            <p:cNvSpPr txBox="1"/>
            <p:nvPr/>
          </p:nvSpPr>
          <p:spPr>
            <a:xfrm>
              <a:off x="2705499" y="5530576"/>
              <a:ext cx="1042760"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Chú thích:</a:t>
              </a:r>
            </a:p>
          </p:txBody>
        </p:sp>
      </p:grpSp>
      <p:grpSp>
        <p:nvGrpSpPr>
          <p:cNvPr id="118" name="Group 117">
            <a:extLst>
              <a:ext uri="{FF2B5EF4-FFF2-40B4-BE49-F238E27FC236}">
                <a16:creationId xmlns:a16="http://schemas.microsoft.com/office/drawing/2014/main" id="{3E685A61-52A5-A45C-EED0-6CBB4C4607F1}"/>
              </a:ext>
            </a:extLst>
          </p:cNvPr>
          <p:cNvGrpSpPr/>
          <p:nvPr/>
        </p:nvGrpSpPr>
        <p:grpSpPr>
          <a:xfrm>
            <a:off x="9079334" y="4599716"/>
            <a:ext cx="1296421" cy="353106"/>
            <a:chOff x="4598308" y="1153001"/>
            <a:chExt cx="1296421" cy="353106"/>
          </a:xfrm>
        </p:grpSpPr>
        <p:sp>
          <p:nvSpPr>
            <p:cNvPr id="119" name="Rectangle: Rounded Corners 118">
              <a:extLst>
                <a:ext uri="{FF2B5EF4-FFF2-40B4-BE49-F238E27FC236}">
                  <a16:creationId xmlns:a16="http://schemas.microsoft.com/office/drawing/2014/main" id="{227D9606-AD65-9E04-19E5-1100F30F37D8}"/>
                </a:ext>
              </a:extLst>
            </p:cNvPr>
            <p:cNvSpPr/>
            <p:nvPr/>
          </p:nvSpPr>
          <p:spPr>
            <a:xfrm>
              <a:off x="4598308" y="1153001"/>
              <a:ext cx="1296421" cy="35310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Box 119">
              <a:extLst>
                <a:ext uri="{FF2B5EF4-FFF2-40B4-BE49-F238E27FC236}">
                  <a16:creationId xmlns:a16="http://schemas.microsoft.com/office/drawing/2014/main" id="{E961FF7B-164A-0EB2-4DC7-68777B046487}"/>
                </a:ext>
              </a:extLst>
            </p:cNvPr>
            <p:cNvSpPr txBox="1"/>
            <p:nvPr/>
          </p:nvSpPr>
          <p:spPr>
            <a:xfrm>
              <a:off x="4675805" y="1175665"/>
              <a:ext cx="1133458" cy="307777"/>
            </a:xfrm>
            <a:prstGeom prst="rect">
              <a:avLst/>
            </a:prstGeom>
            <a:noFill/>
          </p:spPr>
          <p:txBody>
            <a:bodyPr wrap="square" rtlCol="0">
              <a:spAutoFit/>
            </a:bodyPr>
            <a:lstStyle/>
            <a:p>
              <a:pPr algn="ctr"/>
              <a:r>
                <a:rPr lang="en-US" sz="1400" b="1" dirty="0">
                  <a:solidFill>
                    <a:srgbClr val="E0E1FC"/>
                  </a:solidFill>
                  <a:latin typeface="Roboto" pitchFamily="2" charset="0"/>
                  <a:ea typeface="Roboto" pitchFamily="2" charset="0"/>
                </a:rPr>
                <a:t>Năm 2024</a:t>
              </a:r>
            </a:p>
          </p:txBody>
        </p:sp>
      </p:grpSp>
      <p:sp>
        <p:nvSpPr>
          <p:cNvPr id="121" name="Rectangle 120">
            <a:extLst>
              <a:ext uri="{FF2B5EF4-FFF2-40B4-BE49-F238E27FC236}">
                <a16:creationId xmlns:a16="http://schemas.microsoft.com/office/drawing/2014/main" id="{C5AE1A86-9336-B3D8-E857-26BB586217DD}"/>
              </a:ext>
            </a:extLst>
          </p:cNvPr>
          <p:cNvSpPr/>
          <p:nvPr/>
        </p:nvSpPr>
        <p:spPr>
          <a:xfrm>
            <a:off x="7952228" y="3969189"/>
            <a:ext cx="142432" cy="13716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8AED4293-576A-338A-C80F-761519061987}"/>
              </a:ext>
            </a:extLst>
          </p:cNvPr>
          <p:cNvSpPr/>
          <p:nvPr/>
        </p:nvSpPr>
        <p:spPr>
          <a:xfrm>
            <a:off x="8095511" y="4022685"/>
            <a:ext cx="164592" cy="9144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TextBox 122">
            <a:extLst>
              <a:ext uri="{FF2B5EF4-FFF2-40B4-BE49-F238E27FC236}">
                <a16:creationId xmlns:a16="http://schemas.microsoft.com/office/drawing/2014/main" id="{2D33D4B7-9DC0-36A1-46E0-CBC214A683C9}"/>
              </a:ext>
            </a:extLst>
          </p:cNvPr>
          <p:cNvSpPr txBox="1"/>
          <p:nvPr/>
        </p:nvSpPr>
        <p:spPr>
          <a:xfrm>
            <a:off x="7478670" y="3723551"/>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51.60</a:t>
            </a:r>
          </a:p>
        </p:txBody>
      </p:sp>
      <p:sp>
        <p:nvSpPr>
          <p:cNvPr id="124" name="TextBox 123">
            <a:extLst>
              <a:ext uri="{FF2B5EF4-FFF2-40B4-BE49-F238E27FC236}">
                <a16:creationId xmlns:a16="http://schemas.microsoft.com/office/drawing/2014/main" id="{9ED49D74-C90C-2B0C-1ACA-8C77E00D5E94}"/>
              </a:ext>
            </a:extLst>
          </p:cNvPr>
          <p:cNvSpPr txBox="1"/>
          <p:nvPr/>
        </p:nvSpPr>
        <p:spPr>
          <a:xfrm>
            <a:off x="7994041" y="3762272"/>
            <a:ext cx="577318"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23.88</a:t>
            </a:r>
          </a:p>
        </p:txBody>
      </p:sp>
      <p:sp>
        <p:nvSpPr>
          <p:cNvPr id="125" name="TextBox 124">
            <a:extLst>
              <a:ext uri="{FF2B5EF4-FFF2-40B4-BE49-F238E27FC236}">
                <a16:creationId xmlns:a16="http://schemas.microsoft.com/office/drawing/2014/main" id="{9E225641-B8E6-DF11-6C62-9547981AE9A5}"/>
              </a:ext>
            </a:extLst>
          </p:cNvPr>
          <p:cNvSpPr txBox="1"/>
          <p:nvPr/>
        </p:nvSpPr>
        <p:spPr>
          <a:xfrm>
            <a:off x="4247482" y="5016196"/>
            <a:ext cx="1296420"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(So với năm 2022)</a:t>
            </a:r>
            <a:endParaRPr lang="en-US" sz="1000" b="1" dirty="0">
              <a:solidFill>
                <a:srgbClr val="565ADD"/>
              </a:solidFill>
              <a:latin typeface="Roboto" pitchFamily="2" charset="0"/>
              <a:ea typeface="Roboto" pitchFamily="2" charset="0"/>
            </a:endParaRPr>
          </a:p>
        </p:txBody>
      </p:sp>
      <p:sp>
        <p:nvSpPr>
          <p:cNvPr id="126" name="TextBox 125">
            <a:extLst>
              <a:ext uri="{FF2B5EF4-FFF2-40B4-BE49-F238E27FC236}">
                <a16:creationId xmlns:a16="http://schemas.microsoft.com/office/drawing/2014/main" id="{5B794293-7323-ED66-C367-1992A90F6863}"/>
              </a:ext>
            </a:extLst>
          </p:cNvPr>
          <p:cNvSpPr txBox="1"/>
          <p:nvPr/>
        </p:nvSpPr>
        <p:spPr>
          <a:xfrm>
            <a:off x="8400111" y="5016196"/>
            <a:ext cx="2537316"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(02 tháng đầu năm, cùng kỳ năm 2023)</a:t>
            </a:r>
            <a:endParaRPr lang="en-US" sz="1000" b="1" dirty="0">
              <a:solidFill>
                <a:srgbClr val="565ADD"/>
              </a:solidFill>
              <a:latin typeface="Roboto" pitchFamily="2" charset="0"/>
              <a:ea typeface="Roboto" pitchFamily="2" charset="0"/>
            </a:endParaRPr>
          </a:p>
        </p:txBody>
      </p:sp>
      <p:sp>
        <p:nvSpPr>
          <p:cNvPr id="127" name="TextBox 126">
            <a:extLst>
              <a:ext uri="{FF2B5EF4-FFF2-40B4-BE49-F238E27FC236}">
                <a16:creationId xmlns:a16="http://schemas.microsoft.com/office/drawing/2014/main" id="{E9119ADD-B58B-4C0D-0B70-1B4181C449DD}"/>
              </a:ext>
            </a:extLst>
          </p:cNvPr>
          <p:cNvSpPr txBox="1"/>
          <p:nvPr/>
        </p:nvSpPr>
        <p:spPr>
          <a:xfrm>
            <a:off x="7580396" y="4193145"/>
            <a:ext cx="865563" cy="276999"/>
          </a:xfrm>
          <a:prstGeom prst="rect">
            <a:avLst/>
          </a:prstGeom>
          <a:noFill/>
        </p:spPr>
        <p:txBody>
          <a:bodyPr wrap="square" rtlCol="0">
            <a:spAutoFit/>
          </a:bodyPr>
          <a:lstStyle/>
          <a:p>
            <a:pPr algn="ctr"/>
            <a:r>
              <a:rPr lang="en-US" sz="1200" b="1" dirty="0">
                <a:solidFill>
                  <a:srgbClr val="565ADD"/>
                </a:solidFill>
                <a:latin typeface="Roboto" pitchFamily="2" charset="0"/>
                <a:ea typeface="Roboto" pitchFamily="2" charset="0"/>
              </a:rPr>
              <a:t>Internet</a:t>
            </a:r>
          </a:p>
        </p:txBody>
      </p:sp>
      <p:sp>
        <p:nvSpPr>
          <p:cNvPr id="128" name="Rectangle 127">
            <a:extLst>
              <a:ext uri="{FF2B5EF4-FFF2-40B4-BE49-F238E27FC236}">
                <a16:creationId xmlns:a16="http://schemas.microsoft.com/office/drawing/2014/main" id="{F65A80DE-F48A-0A5B-8434-20FDA55FFCA2}"/>
              </a:ext>
            </a:extLst>
          </p:cNvPr>
          <p:cNvSpPr/>
          <p:nvPr/>
        </p:nvSpPr>
        <p:spPr>
          <a:xfrm>
            <a:off x="8958333" y="3905537"/>
            <a:ext cx="162963" cy="201168"/>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B999AA98-A6F0-A4E0-574F-DEA1B460EE46}"/>
              </a:ext>
            </a:extLst>
          </p:cNvPr>
          <p:cNvSpPr/>
          <p:nvPr/>
        </p:nvSpPr>
        <p:spPr>
          <a:xfrm>
            <a:off x="9113094" y="3992563"/>
            <a:ext cx="164592" cy="118872"/>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BE75ECC9-3DCA-95CB-FFAC-5C2F556CBF55}"/>
              </a:ext>
            </a:extLst>
          </p:cNvPr>
          <p:cNvSpPr txBox="1"/>
          <p:nvPr/>
        </p:nvSpPr>
        <p:spPr>
          <a:xfrm>
            <a:off x="8678575" y="4193145"/>
            <a:ext cx="865563" cy="276999"/>
          </a:xfrm>
          <a:prstGeom prst="rect">
            <a:avLst/>
          </a:prstGeom>
          <a:noFill/>
        </p:spPr>
        <p:txBody>
          <a:bodyPr wrap="square" rtlCol="0">
            <a:spAutoFit/>
          </a:bodyPr>
          <a:lstStyle/>
          <a:p>
            <a:pPr algn="ctr"/>
            <a:r>
              <a:rPr lang="en-US" sz="1200" b="1" dirty="0" err="1">
                <a:solidFill>
                  <a:srgbClr val="565ADD"/>
                </a:solidFill>
                <a:latin typeface="Roboto" pitchFamily="2" charset="0"/>
                <a:ea typeface="Roboto" pitchFamily="2" charset="0"/>
              </a:rPr>
              <a:t>ĐTDĐ</a:t>
            </a:r>
            <a:endParaRPr lang="en-US" sz="1200" b="1" dirty="0">
              <a:solidFill>
                <a:srgbClr val="565ADD"/>
              </a:solidFill>
              <a:latin typeface="Roboto" pitchFamily="2" charset="0"/>
              <a:ea typeface="Roboto" pitchFamily="2" charset="0"/>
            </a:endParaRPr>
          </a:p>
        </p:txBody>
      </p:sp>
      <p:sp>
        <p:nvSpPr>
          <p:cNvPr id="131" name="Rectangle 130">
            <a:extLst>
              <a:ext uri="{FF2B5EF4-FFF2-40B4-BE49-F238E27FC236}">
                <a16:creationId xmlns:a16="http://schemas.microsoft.com/office/drawing/2014/main" id="{C2977C90-BA49-90CA-D4BA-798298E57359}"/>
              </a:ext>
            </a:extLst>
          </p:cNvPr>
          <p:cNvSpPr/>
          <p:nvPr/>
        </p:nvSpPr>
        <p:spPr>
          <a:xfrm>
            <a:off x="9813189" y="1738266"/>
            <a:ext cx="167600" cy="2378273"/>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1EB6E1A0-53FC-373D-F17A-2DE7C50FF71F}"/>
              </a:ext>
            </a:extLst>
          </p:cNvPr>
          <p:cNvSpPr/>
          <p:nvPr/>
        </p:nvSpPr>
        <p:spPr>
          <a:xfrm>
            <a:off x="9980788" y="1458454"/>
            <a:ext cx="156389" cy="265176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69828512-9877-62E4-FB45-1921F11E1156}"/>
              </a:ext>
            </a:extLst>
          </p:cNvPr>
          <p:cNvSpPr txBox="1"/>
          <p:nvPr/>
        </p:nvSpPr>
        <p:spPr>
          <a:xfrm>
            <a:off x="9585820" y="4193145"/>
            <a:ext cx="789935"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QR Code</a:t>
            </a:r>
          </a:p>
        </p:txBody>
      </p:sp>
      <p:sp>
        <p:nvSpPr>
          <p:cNvPr id="135" name="Rectangle 134">
            <a:extLst>
              <a:ext uri="{FF2B5EF4-FFF2-40B4-BE49-F238E27FC236}">
                <a16:creationId xmlns:a16="http://schemas.microsoft.com/office/drawing/2014/main" id="{43A88BD6-A1F0-E712-3D1E-6CE1D4CDD3E7}"/>
              </a:ext>
            </a:extLst>
          </p:cNvPr>
          <p:cNvSpPr/>
          <p:nvPr/>
        </p:nvSpPr>
        <p:spPr>
          <a:xfrm>
            <a:off x="10741634" y="4099933"/>
            <a:ext cx="162963" cy="9144"/>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15659B37-5166-1EC2-9674-764C90DE77A8}"/>
              </a:ext>
            </a:extLst>
          </p:cNvPr>
          <p:cNvSpPr/>
          <p:nvPr/>
        </p:nvSpPr>
        <p:spPr>
          <a:xfrm>
            <a:off x="10896395" y="4096896"/>
            <a:ext cx="164592" cy="9144"/>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a:extLst>
              <a:ext uri="{FF2B5EF4-FFF2-40B4-BE49-F238E27FC236}">
                <a16:creationId xmlns:a16="http://schemas.microsoft.com/office/drawing/2014/main" id="{55293075-20AE-8A9D-69D0-694AB6C649C3}"/>
              </a:ext>
            </a:extLst>
          </p:cNvPr>
          <p:cNvSpPr txBox="1"/>
          <p:nvPr/>
        </p:nvSpPr>
        <p:spPr>
          <a:xfrm>
            <a:off x="10542460" y="4193145"/>
            <a:ext cx="789935" cy="276999"/>
          </a:xfrm>
          <a:prstGeom prst="rect">
            <a:avLst/>
          </a:prstGeom>
          <a:noFill/>
        </p:spPr>
        <p:txBody>
          <a:bodyPr wrap="square" rtlCol="0">
            <a:spAutoFit/>
          </a:bodyPr>
          <a:lstStyle/>
          <a:p>
            <a:pPr algn="ctr"/>
            <a:r>
              <a:rPr lang="en-US" sz="1200" b="1" dirty="0">
                <a:solidFill>
                  <a:srgbClr val="565ADD"/>
                </a:solidFill>
                <a:latin typeface="Roboto" pitchFamily="2" charset="0"/>
                <a:ea typeface="Roboto" pitchFamily="2" charset="0"/>
              </a:rPr>
              <a:t>POS</a:t>
            </a:r>
          </a:p>
        </p:txBody>
      </p:sp>
      <p:sp>
        <p:nvSpPr>
          <p:cNvPr id="157" name="TextBox 156">
            <a:extLst>
              <a:ext uri="{FF2B5EF4-FFF2-40B4-BE49-F238E27FC236}">
                <a16:creationId xmlns:a16="http://schemas.microsoft.com/office/drawing/2014/main" id="{5AE9A829-5A24-7209-2833-6F06158DD248}"/>
              </a:ext>
            </a:extLst>
          </p:cNvPr>
          <p:cNvSpPr txBox="1"/>
          <p:nvPr/>
        </p:nvSpPr>
        <p:spPr>
          <a:xfrm>
            <a:off x="8598498" y="3662344"/>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63.24</a:t>
            </a:r>
          </a:p>
        </p:txBody>
      </p:sp>
      <p:sp>
        <p:nvSpPr>
          <p:cNvPr id="158" name="TextBox 157">
            <a:extLst>
              <a:ext uri="{FF2B5EF4-FFF2-40B4-BE49-F238E27FC236}">
                <a16:creationId xmlns:a16="http://schemas.microsoft.com/office/drawing/2014/main" id="{88863D39-2ADC-7AE4-2873-5EE525899F30}"/>
              </a:ext>
            </a:extLst>
          </p:cNvPr>
          <p:cNvSpPr txBox="1"/>
          <p:nvPr/>
        </p:nvSpPr>
        <p:spPr>
          <a:xfrm>
            <a:off x="10824951" y="3868501"/>
            <a:ext cx="566519"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3.56</a:t>
            </a:r>
          </a:p>
        </p:txBody>
      </p:sp>
      <p:sp>
        <p:nvSpPr>
          <p:cNvPr id="163" name="TextBox 162">
            <a:extLst>
              <a:ext uri="{FF2B5EF4-FFF2-40B4-BE49-F238E27FC236}">
                <a16:creationId xmlns:a16="http://schemas.microsoft.com/office/drawing/2014/main" id="{B96651FB-828C-C1A7-2C82-F41A014E7CF9}"/>
              </a:ext>
            </a:extLst>
          </p:cNvPr>
          <p:cNvSpPr txBox="1"/>
          <p:nvPr/>
        </p:nvSpPr>
        <p:spPr>
          <a:xfrm>
            <a:off x="10432294" y="3883010"/>
            <a:ext cx="533016"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2.53</a:t>
            </a:r>
          </a:p>
        </p:txBody>
      </p:sp>
      <p:sp>
        <p:nvSpPr>
          <p:cNvPr id="164" name="TextBox 163">
            <a:extLst>
              <a:ext uri="{FF2B5EF4-FFF2-40B4-BE49-F238E27FC236}">
                <a16:creationId xmlns:a16="http://schemas.microsoft.com/office/drawing/2014/main" id="{D3BA181C-8A1C-2EA5-8971-17BA30F91F79}"/>
              </a:ext>
            </a:extLst>
          </p:cNvPr>
          <p:cNvSpPr txBox="1"/>
          <p:nvPr/>
        </p:nvSpPr>
        <p:spPr>
          <a:xfrm>
            <a:off x="9065773" y="3745391"/>
            <a:ext cx="577318"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33.43</a:t>
            </a:r>
          </a:p>
        </p:txBody>
      </p:sp>
      <p:sp>
        <p:nvSpPr>
          <p:cNvPr id="165" name="TextBox 164">
            <a:extLst>
              <a:ext uri="{FF2B5EF4-FFF2-40B4-BE49-F238E27FC236}">
                <a16:creationId xmlns:a16="http://schemas.microsoft.com/office/drawing/2014/main" id="{84AD5AC6-4010-EC1A-4FA0-67695F081280}"/>
              </a:ext>
            </a:extLst>
          </p:cNvPr>
          <p:cNvSpPr txBox="1"/>
          <p:nvPr/>
        </p:nvSpPr>
        <p:spPr>
          <a:xfrm>
            <a:off x="2705499" y="6578680"/>
            <a:ext cx="9208884" cy="246221"/>
          </a:xfrm>
          <a:prstGeom prst="rect">
            <a:avLst/>
          </a:prstGeom>
          <a:noFill/>
        </p:spPr>
        <p:txBody>
          <a:bodyPr wrap="square" rtlCol="0">
            <a:spAutoFit/>
          </a:bodyPr>
          <a:lstStyle/>
          <a:p>
            <a:r>
              <a:rPr lang="en-US" sz="1000" dirty="0">
                <a:solidFill>
                  <a:srgbClr val="565ADD"/>
                </a:solidFill>
                <a:latin typeface="Roboto" pitchFamily="2" charset="0"/>
                <a:ea typeface="Roboto" pitchFamily="2" charset="0"/>
              </a:rPr>
              <a:t>(*) Nguồn tham khảo: Báo điện tử Đảng Cộng sản Việt Nam, “Nhiều tổ chức tín dụng có </a:t>
            </a:r>
            <a:r>
              <a:rPr lang="en-US" sz="1000" dirty="0" err="1">
                <a:solidFill>
                  <a:srgbClr val="565ADD"/>
                </a:solidFill>
                <a:latin typeface="Roboto" pitchFamily="2" charset="0"/>
                <a:ea typeface="Roboto" pitchFamily="2" charset="0"/>
              </a:rPr>
              <a:t>tỷ</a:t>
            </a:r>
            <a:r>
              <a:rPr lang="en-US" sz="1000" dirty="0">
                <a:solidFill>
                  <a:srgbClr val="565ADD"/>
                </a:solidFill>
                <a:latin typeface="Roboto" pitchFamily="2" charset="0"/>
                <a:ea typeface="Roboto" pitchFamily="2" charset="0"/>
              </a:rPr>
              <a:t> lệ trên 90% giao dịch thực hiện trên kênh số”, ngày 25/04/2024 </a:t>
            </a:r>
          </a:p>
        </p:txBody>
      </p:sp>
      <p:grpSp>
        <p:nvGrpSpPr>
          <p:cNvPr id="172" name="Group 171">
            <a:extLst>
              <a:ext uri="{FF2B5EF4-FFF2-40B4-BE49-F238E27FC236}">
                <a16:creationId xmlns:a16="http://schemas.microsoft.com/office/drawing/2014/main" id="{E1565024-D873-5D7D-B281-16F3484AFE48}"/>
              </a:ext>
            </a:extLst>
          </p:cNvPr>
          <p:cNvGrpSpPr/>
          <p:nvPr/>
        </p:nvGrpSpPr>
        <p:grpSpPr>
          <a:xfrm>
            <a:off x="4147485" y="5700352"/>
            <a:ext cx="5917749" cy="729715"/>
            <a:chOff x="2587284" y="5762999"/>
            <a:chExt cx="5917749" cy="729715"/>
          </a:xfrm>
        </p:grpSpPr>
        <p:sp>
          <p:nvSpPr>
            <p:cNvPr id="171" name="Rectangle 170">
              <a:extLst>
                <a:ext uri="{FF2B5EF4-FFF2-40B4-BE49-F238E27FC236}">
                  <a16:creationId xmlns:a16="http://schemas.microsoft.com/office/drawing/2014/main" id="{825DDA06-D1B7-6EC0-FA0D-A6266AC3987F}"/>
                </a:ext>
              </a:extLst>
            </p:cNvPr>
            <p:cNvSpPr/>
            <p:nvPr/>
          </p:nvSpPr>
          <p:spPr>
            <a:xfrm>
              <a:off x="2587284" y="5762999"/>
              <a:ext cx="5917749" cy="729715"/>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95FA06FA-5EA7-CC76-5850-10E0E24AAEC2}"/>
                </a:ext>
              </a:extLst>
            </p:cNvPr>
            <p:cNvSpPr txBox="1"/>
            <p:nvPr/>
          </p:nvSpPr>
          <p:spPr>
            <a:xfrm>
              <a:off x="2714243" y="5809756"/>
              <a:ext cx="5053630" cy="276999"/>
            </a:xfrm>
            <a:prstGeom prst="rect">
              <a:avLst/>
            </a:prstGeom>
            <a:noFill/>
          </p:spPr>
          <p:txBody>
            <a:bodyPr wrap="square" rtlCol="0">
              <a:spAutoFit/>
            </a:bodyPr>
            <a:lstStyle/>
            <a:p>
              <a:r>
                <a:rPr lang="en-US" sz="1200" b="1" dirty="0" err="1">
                  <a:solidFill>
                    <a:srgbClr val="565ADD"/>
                  </a:solidFill>
                  <a:latin typeface="Roboto" pitchFamily="2" charset="0"/>
                  <a:ea typeface="Roboto" pitchFamily="2" charset="0"/>
                </a:rPr>
                <a:t>TBDĐ</a:t>
              </a:r>
              <a:r>
                <a:rPr lang="en-US" sz="1200" dirty="0">
                  <a:solidFill>
                    <a:srgbClr val="565ADD"/>
                  </a:solidFill>
                  <a:latin typeface="Roboto" pitchFamily="2" charset="0"/>
                  <a:ea typeface="Roboto" pitchFamily="2" charset="0"/>
                </a:rPr>
                <a:t>: Thiết bị di động (laptop, điện thoại thông minh, máy tính bảng, …)</a:t>
              </a:r>
              <a:endParaRPr lang="en-US" sz="1200" b="1" dirty="0">
                <a:solidFill>
                  <a:srgbClr val="565ADD"/>
                </a:solidFill>
                <a:latin typeface="Roboto" pitchFamily="2" charset="0"/>
                <a:ea typeface="Roboto" pitchFamily="2" charset="0"/>
              </a:endParaRPr>
            </a:p>
          </p:txBody>
        </p:sp>
        <p:sp>
          <p:nvSpPr>
            <p:cNvPr id="167" name="TextBox 166">
              <a:extLst>
                <a:ext uri="{FF2B5EF4-FFF2-40B4-BE49-F238E27FC236}">
                  <a16:creationId xmlns:a16="http://schemas.microsoft.com/office/drawing/2014/main" id="{36E9045D-8CB8-37C5-236F-8401A38F2202}"/>
                </a:ext>
              </a:extLst>
            </p:cNvPr>
            <p:cNvSpPr txBox="1"/>
            <p:nvPr/>
          </p:nvSpPr>
          <p:spPr>
            <a:xfrm>
              <a:off x="2714243" y="6135397"/>
              <a:ext cx="2020719" cy="276999"/>
            </a:xfrm>
            <a:prstGeom prst="rect">
              <a:avLst/>
            </a:prstGeom>
            <a:noFill/>
          </p:spPr>
          <p:txBody>
            <a:bodyPr wrap="square" rtlCol="0">
              <a:spAutoFit/>
            </a:bodyPr>
            <a:lstStyle/>
            <a:p>
              <a:r>
                <a:rPr lang="en-US" sz="1200" b="1" dirty="0" err="1">
                  <a:solidFill>
                    <a:srgbClr val="565ADD"/>
                  </a:solidFill>
                  <a:latin typeface="Roboto" pitchFamily="2" charset="0"/>
                  <a:ea typeface="Roboto" pitchFamily="2" charset="0"/>
                </a:rPr>
                <a:t>ĐTDĐ</a:t>
              </a:r>
              <a:r>
                <a:rPr lang="en-US" sz="1200" dirty="0">
                  <a:solidFill>
                    <a:srgbClr val="565ADD"/>
                  </a:solidFill>
                  <a:latin typeface="Roboto" pitchFamily="2" charset="0"/>
                  <a:ea typeface="Roboto" pitchFamily="2" charset="0"/>
                </a:rPr>
                <a:t>: Điện thoại di động</a:t>
              </a:r>
              <a:endParaRPr lang="en-US" sz="1200" b="1" dirty="0">
                <a:solidFill>
                  <a:srgbClr val="565ADD"/>
                </a:solidFill>
                <a:latin typeface="Roboto" pitchFamily="2" charset="0"/>
                <a:ea typeface="Roboto" pitchFamily="2" charset="0"/>
              </a:endParaRPr>
            </a:p>
          </p:txBody>
        </p:sp>
        <p:sp>
          <p:nvSpPr>
            <p:cNvPr id="168" name="TextBox 167">
              <a:extLst>
                <a:ext uri="{FF2B5EF4-FFF2-40B4-BE49-F238E27FC236}">
                  <a16:creationId xmlns:a16="http://schemas.microsoft.com/office/drawing/2014/main" id="{45991B5B-66F3-D3F1-8E91-94C21B07F582}"/>
                </a:ext>
              </a:extLst>
            </p:cNvPr>
            <p:cNvSpPr txBox="1"/>
            <p:nvPr/>
          </p:nvSpPr>
          <p:spPr>
            <a:xfrm>
              <a:off x="4830742" y="6135397"/>
              <a:ext cx="2020719"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POS</a:t>
              </a:r>
              <a:r>
                <a:rPr lang="en-US" sz="1200" dirty="0">
                  <a:solidFill>
                    <a:srgbClr val="565ADD"/>
                  </a:solidFill>
                  <a:latin typeface="Roboto" pitchFamily="2" charset="0"/>
                  <a:ea typeface="Roboto" pitchFamily="2" charset="0"/>
                </a:rPr>
                <a:t>: Point of Sale </a:t>
              </a:r>
              <a:endParaRPr lang="en-US" sz="1200" b="1" dirty="0">
                <a:solidFill>
                  <a:srgbClr val="565ADD"/>
                </a:solidFill>
                <a:latin typeface="Roboto" pitchFamily="2" charset="0"/>
                <a:ea typeface="Roboto" pitchFamily="2" charset="0"/>
              </a:endParaRPr>
            </a:p>
          </p:txBody>
        </p:sp>
        <p:sp>
          <p:nvSpPr>
            <p:cNvPr id="177" name="TextBox 176">
              <a:extLst>
                <a:ext uri="{FF2B5EF4-FFF2-40B4-BE49-F238E27FC236}">
                  <a16:creationId xmlns:a16="http://schemas.microsoft.com/office/drawing/2014/main" id="{505B347D-6618-E899-84B5-08D3D682EE8C}"/>
                </a:ext>
              </a:extLst>
            </p:cNvPr>
            <p:cNvSpPr txBox="1"/>
            <p:nvPr/>
          </p:nvSpPr>
          <p:spPr>
            <a:xfrm>
              <a:off x="6403219" y="6133424"/>
              <a:ext cx="2020719"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QR: </a:t>
              </a:r>
              <a:r>
                <a:rPr lang="en-US" sz="1200" dirty="0">
                  <a:solidFill>
                    <a:srgbClr val="565ADD"/>
                  </a:solidFill>
                  <a:latin typeface="Roboto" pitchFamily="2" charset="0"/>
                  <a:ea typeface="Roboto" pitchFamily="2" charset="0"/>
                </a:rPr>
                <a:t>Quick Response </a:t>
              </a:r>
            </a:p>
          </p:txBody>
        </p:sp>
      </p:grpSp>
      <p:sp>
        <p:nvSpPr>
          <p:cNvPr id="169" name="TextBox 168">
            <a:extLst>
              <a:ext uri="{FF2B5EF4-FFF2-40B4-BE49-F238E27FC236}">
                <a16:creationId xmlns:a16="http://schemas.microsoft.com/office/drawing/2014/main" id="{E522A690-8565-7F66-24E5-A7099BA395CF}"/>
              </a:ext>
            </a:extLst>
          </p:cNvPr>
          <p:cNvSpPr txBox="1"/>
          <p:nvPr/>
        </p:nvSpPr>
        <p:spPr>
          <a:xfrm>
            <a:off x="9275546" y="1504703"/>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846.41</a:t>
            </a:r>
          </a:p>
        </p:txBody>
      </p:sp>
      <p:sp>
        <p:nvSpPr>
          <p:cNvPr id="170" name="TextBox 169">
            <a:extLst>
              <a:ext uri="{FF2B5EF4-FFF2-40B4-BE49-F238E27FC236}">
                <a16:creationId xmlns:a16="http://schemas.microsoft.com/office/drawing/2014/main" id="{73B8055C-BC8F-D759-12B0-0E7044F46F2D}"/>
              </a:ext>
            </a:extLst>
          </p:cNvPr>
          <p:cNvSpPr txBox="1"/>
          <p:nvPr/>
        </p:nvSpPr>
        <p:spPr>
          <a:xfrm>
            <a:off x="9799284" y="1165099"/>
            <a:ext cx="894765"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1,146.14</a:t>
            </a:r>
          </a:p>
        </p:txBody>
      </p:sp>
      <p:grpSp>
        <p:nvGrpSpPr>
          <p:cNvPr id="176" name="Group 175">
            <a:extLst>
              <a:ext uri="{FF2B5EF4-FFF2-40B4-BE49-F238E27FC236}">
                <a16:creationId xmlns:a16="http://schemas.microsoft.com/office/drawing/2014/main" id="{0E9E37B9-68A6-0D99-F6ED-37440E38DEB5}"/>
              </a:ext>
            </a:extLst>
          </p:cNvPr>
          <p:cNvGrpSpPr/>
          <p:nvPr/>
        </p:nvGrpSpPr>
        <p:grpSpPr>
          <a:xfrm>
            <a:off x="6753862" y="950161"/>
            <a:ext cx="4847010" cy="3168083"/>
            <a:chOff x="6753862" y="940636"/>
            <a:chExt cx="4847010" cy="3168083"/>
          </a:xfrm>
        </p:grpSpPr>
        <p:grpSp>
          <p:nvGrpSpPr>
            <p:cNvPr id="139" name="Group 138">
              <a:extLst>
                <a:ext uri="{FF2B5EF4-FFF2-40B4-BE49-F238E27FC236}">
                  <a16:creationId xmlns:a16="http://schemas.microsoft.com/office/drawing/2014/main" id="{345B76FD-8F0B-632D-9B7D-F77300AA84E8}"/>
                </a:ext>
              </a:extLst>
            </p:cNvPr>
            <p:cNvGrpSpPr/>
            <p:nvPr/>
          </p:nvGrpSpPr>
          <p:grpSpPr>
            <a:xfrm>
              <a:off x="6753862" y="940636"/>
              <a:ext cx="4847010" cy="3168083"/>
              <a:chOff x="3000424" y="960296"/>
              <a:chExt cx="4847010" cy="3168083"/>
            </a:xfrm>
          </p:grpSpPr>
          <p:sp>
            <p:nvSpPr>
              <p:cNvPr id="140" name="TextBox 139">
                <a:extLst>
                  <a:ext uri="{FF2B5EF4-FFF2-40B4-BE49-F238E27FC236}">
                    <a16:creationId xmlns:a16="http://schemas.microsoft.com/office/drawing/2014/main" id="{05BB915C-3019-57E2-69D2-53D48290035F}"/>
                  </a:ext>
                </a:extLst>
              </p:cNvPr>
              <p:cNvSpPr txBox="1"/>
              <p:nvPr/>
            </p:nvSpPr>
            <p:spPr>
              <a:xfrm>
                <a:off x="3025722" y="960296"/>
                <a:ext cx="654401" cy="307777"/>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a:t>
                </a:r>
              </a:p>
            </p:txBody>
          </p:sp>
          <p:grpSp>
            <p:nvGrpSpPr>
              <p:cNvPr id="141" name="Group 140">
                <a:extLst>
                  <a:ext uri="{FF2B5EF4-FFF2-40B4-BE49-F238E27FC236}">
                    <a16:creationId xmlns:a16="http://schemas.microsoft.com/office/drawing/2014/main" id="{5E4A030E-32EA-90B3-20C7-88FA53E97858}"/>
                  </a:ext>
                </a:extLst>
              </p:cNvPr>
              <p:cNvGrpSpPr/>
              <p:nvPr/>
            </p:nvGrpSpPr>
            <p:grpSpPr>
              <a:xfrm>
                <a:off x="3000424" y="1104516"/>
                <a:ext cx="4847010" cy="3023863"/>
                <a:chOff x="3000424" y="1104516"/>
                <a:chExt cx="4847010" cy="3023863"/>
              </a:xfrm>
            </p:grpSpPr>
            <p:cxnSp>
              <p:nvCxnSpPr>
                <p:cNvPr id="142" name="Straight Arrow Connector 141">
                  <a:extLst>
                    <a:ext uri="{FF2B5EF4-FFF2-40B4-BE49-F238E27FC236}">
                      <a16:creationId xmlns:a16="http://schemas.microsoft.com/office/drawing/2014/main" id="{EE5CF010-632F-698F-BF0A-61B9F2B593EB}"/>
                    </a:ext>
                  </a:extLst>
                </p:cNvPr>
                <p:cNvCxnSpPr/>
                <p:nvPr/>
              </p:nvCxnSpPr>
              <p:spPr>
                <a:xfrm flipV="1">
                  <a:off x="3793403" y="1104516"/>
                  <a:ext cx="0" cy="301752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2779B47F-97CA-ED78-20D4-FF954959315C}"/>
                    </a:ext>
                  </a:extLst>
                </p:cNvPr>
                <p:cNvCxnSpPr>
                  <a:cxnSpLocks/>
                </p:cNvCxnSpPr>
                <p:nvPr/>
              </p:nvCxnSpPr>
              <p:spPr>
                <a:xfrm>
                  <a:off x="3784349" y="4128379"/>
                  <a:ext cx="4063085" cy="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3C47433B-5A1F-3A29-9C67-D3BC4DF38BFE}"/>
                    </a:ext>
                  </a:extLst>
                </p:cNvPr>
                <p:cNvCxnSpPr/>
                <p:nvPr/>
              </p:nvCxnSpPr>
              <p:spPr>
                <a:xfrm>
                  <a:off x="3680123" y="2770349"/>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145" name="TextBox 144">
                  <a:extLst>
                    <a:ext uri="{FF2B5EF4-FFF2-40B4-BE49-F238E27FC236}">
                      <a16:creationId xmlns:a16="http://schemas.microsoft.com/office/drawing/2014/main" id="{4BA2BAD4-7990-6C33-C632-7710DFE4EFE6}"/>
                    </a:ext>
                  </a:extLst>
                </p:cNvPr>
                <p:cNvSpPr txBox="1"/>
                <p:nvPr/>
              </p:nvSpPr>
              <p:spPr>
                <a:xfrm>
                  <a:off x="3000424" y="1372430"/>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1000</a:t>
                  </a:r>
                </a:p>
              </p:txBody>
            </p:sp>
            <p:cxnSp>
              <p:nvCxnSpPr>
                <p:cNvPr id="146" name="Straight Connector 145">
                  <a:extLst>
                    <a:ext uri="{FF2B5EF4-FFF2-40B4-BE49-F238E27FC236}">
                      <a16:creationId xmlns:a16="http://schemas.microsoft.com/office/drawing/2014/main" id="{C37961DA-61A5-37C9-49EC-F4693582875F}"/>
                    </a:ext>
                  </a:extLst>
                </p:cNvPr>
                <p:cNvCxnSpPr/>
                <p:nvPr/>
              </p:nvCxnSpPr>
              <p:spPr>
                <a:xfrm>
                  <a:off x="3680123" y="1519470"/>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147" name="TextBox 146">
                  <a:extLst>
                    <a:ext uri="{FF2B5EF4-FFF2-40B4-BE49-F238E27FC236}">
                      <a16:creationId xmlns:a16="http://schemas.microsoft.com/office/drawing/2014/main" id="{247BBADD-102C-0DE0-AFE2-1368A03BAA78}"/>
                    </a:ext>
                  </a:extLst>
                </p:cNvPr>
                <p:cNvSpPr txBox="1"/>
                <p:nvPr/>
              </p:nvSpPr>
              <p:spPr>
                <a:xfrm>
                  <a:off x="3070831" y="2627328"/>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500</a:t>
                  </a:r>
                </a:p>
              </p:txBody>
            </p:sp>
          </p:grpSp>
        </p:grpSp>
        <p:sp>
          <p:nvSpPr>
            <p:cNvPr id="175" name="TextBox 174">
              <a:extLst>
                <a:ext uri="{FF2B5EF4-FFF2-40B4-BE49-F238E27FC236}">
                  <a16:creationId xmlns:a16="http://schemas.microsoft.com/office/drawing/2014/main" id="{6E6ECF0E-E1C0-426F-4E55-11D920BCFCBF}"/>
                </a:ext>
              </a:extLst>
            </p:cNvPr>
            <p:cNvSpPr txBox="1"/>
            <p:nvPr/>
          </p:nvSpPr>
          <p:spPr>
            <a:xfrm>
              <a:off x="6835800" y="3334735"/>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250</a:t>
              </a:r>
            </a:p>
          </p:txBody>
        </p:sp>
      </p:grpSp>
      <p:grpSp>
        <p:nvGrpSpPr>
          <p:cNvPr id="14" name="Group 13">
            <a:extLst>
              <a:ext uri="{FF2B5EF4-FFF2-40B4-BE49-F238E27FC236}">
                <a16:creationId xmlns:a16="http://schemas.microsoft.com/office/drawing/2014/main" id="{A2EF0795-7B68-A408-0C17-0B3FD212E83A}"/>
              </a:ext>
            </a:extLst>
          </p:cNvPr>
          <p:cNvGrpSpPr/>
          <p:nvPr/>
        </p:nvGrpSpPr>
        <p:grpSpPr>
          <a:xfrm>
            <a:off x="3609833" y="1876721"/>
            <a:ext cx="6857024" cy="2295845"/>
            <a:chOff x="3780619" y="2300868"/>
            <a:chExt cx="6857024" cy="2295845"/>
          </a:xfrm>
        </p:grpSpPr>
        <p:sp>
          <p:nvSpPr>
            <p:cNvPr id="2" name="Speech Bubble: Rectangle 1">
              <a:extLst>
                <a:ext uri="{FF2B5EF4-FFF2-40B4-BE49-F238E27FC236}">
                  <a16:creationId xmlns:a16="http://schemas.microsoft.com/office/drawing/2014/main" id="{BD054AFD-CABA-8B6C-1D50-FD86C110E7E4}"/>
                </a:ext>
              </a:extLst>
            </p:cNvPr>
            <p:cNvSpPr/>
            <p:nvPr/>
          </p:nvSpPr>
          <p:spPr>
            <a:xfrm flipH="1">
              <a:off x="3982238" y="2300868"/>
              <a:ext cx="6655405" cy="2295845"/>
            </a:xfrm>
            <a:prstGeom prst="wedgeRectCallout">
              <a:avLst>
                <a:gd name="adj1" fmla="val -34164"/>
                <a:gd name="adj2" fmla="val 67232"/>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413E9D3F-0D26-EDCD-EFDB-DACE2115AF44}"/>
                </a:ext>
              </a:extLst>
            </p:cNvPr>
            <p:cNvGrpSpPr/>
            <p:nvPr/>
          </p:nvGrpSpPr>
          <p:grpSpPr>
            <a:xfrm>
              <a:off x="3801634" y="2595542"/>
              <a:ext cx="6574121" cy="584775"/>
              <a:chOff x="3801634" y="2595542"/>
              <a:chExt cx="6574121" cy="584775"/>
            </a:xfrm>
          </p:grpSpPr>
          <p:sp>
            <p:nvSpPr>
              <p:cNvPr id="3" name="TextBox 2">
                <a:extLst>
                  <a:ext uri="{FF2B5EF4-FFF2-40B4-BE49-F238E27FC236}">
                    <a16:creationId xmlns:a16="http://schemas.microsoft.com/office/drawing/2014/main" id="{AF1486BA-4FB3-AD00-3B8E-447F37E39805}"/>
                  </a:ext>
                </a:extLst>
              </p:cNvPr>
              <p:cNvSpPr txBox="1"/>
              <p:nvPr/>
            </p:nvSpPr>
            <p:spPr>
              <a:xfrm>
                <a:off x="4238755" y="2595542"/>
                <a:ext cx="6137000" cy="584775"/>
              </a:xfrm>
              <a:prstGeom prst="rect">
                <a:avLst/>
              </a:prstGeom>
              <a:noFill/>
            </p:spPr>
            <p:txBody>
              <a:bodyPr wrap="square" rtlCol="0">
                <a:spAutoFit/>
              </a:bodyPr>
              <a:lstStyle/>
              <a:p>
                <a:r>
                  <a:rPr lang="en-US" sz="1600" dirty="0">
                    <a:solidFill>
                      <a:schemeClr val="bg1"/>
                    </a:solidFill>
                    <a:latin typeface="Roboto" pitchFamily="2" charset="0"/>
                    <a:ea typeface="Roboto" pitchFamily="2" charset="0"/>
                  </a:rPr>
                  <a:t>Nhiều Tổ chức tín dụng tại Việt Nam có tỉ lệ </a:t>
                </a:r>
                <a:r>
                  <a:rPr lang="en-US" sz="1600" b="1" dirty="0">
                    <a:solidFill>
                      <a:srgbClr val="FFC000"/>
                    </a:solidFill>
                    <a:latin typeface="Roboto" pitchFamily="2" charset="0"/>
                    <a:ea typeface="Roboto" pitchFamily="2" charset="0"/>
                  </a:rPr>
                  <a:t>trên 90% </a:t>
                </a:r>
                <a:r>
                  <a:rPr lang="en-US" sz="1600" dirty="0">
                    <a:solidFill>
                      <a:schemeClr val="bg1"/>
                    </a:solidFill>
                    <a:latin typeface="Roboto" pitchFamily="2" charset="0"/>
                    <a:ea typeface="Roboto" pitchFamily="2" charset="0"/>
                  </a:rPr>
                  <a:t>giao dịch thực hiện trên kênh số.</a:t>
                </a:r>
              </a:p>
            </p:txBody>
          </p:sp>
          <p:pic>
            <p:nvPicPr>
              <p:cNvPr id="5" name="Graphic 4" descr="Back with solid fill">
                <a:extLst>
                  <a:ext uri="{FF2B5EF4-FFF2-40B4-BE49-F238E27FC236}">
                    <a16:creationId xmlns:a16="http://schemas.microsoft.com/office/drawing/2014/main" id="{901F53D0-35A8-A5B4-AB51-1DFEEF62D0E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9437276">
                <a:off x="3801634" y="2658875"/>
                <a:ext cx="449178" cy="449178"/>
              </a:xfrm>
              <a:prstGeom prst="rect">
                <a:avLst/>
              </a:prstGeom>
            </p:spPr>
          </p:pic>
        </p:grpSp>
        <p:grpSp>
          <p:nvGrpSpPr>
            <p:cNvPr id="12" name="Group 11">
              <a:extLst>
                <a:ext uri="{FF2B5EF4-FFF2-40B4-BE49-F238E27FC236}">
                  <a16:creationId xmlns:a16="http://schemas.microsoft.com/office/drawing/2014/main" id="{7D13349E-40FA-74D8-E344-FD0EC9D2A27F}"/>
                </a:ext>
              </a:extLst>
            </p:cNvPr>
            <p:cNvGrpSpPr/>
            <p:nvPr/>
          </p:nvGrpSpPr>
          <p:grpSpPr>
            <a:xfrm>
              <a:off x="3800478" y="3190113"/>
              <a:ext cx="6584004" cy="584775"/>
              <a:chOff x="3800478" y="3217329"/>
              <a:chExt cx="6584004" cy="584775"/>
            </a:xfrm>
          </p:grpSpPr>
          <p:sp>
            <p:nvSpPr>
              <p:cNvPr id="6" name="TextBox 5">
                <a:extLst>
                  <a:ext uri="{FF2B5EF4-FFF2-40B4-BE49-F238E27FC236}">
                    <a16:creationId xmlns:a16="http://schemas.microsoft.com/office/drawing/2014/main" id="{105C28DC-75E4-7BD0-6448-72D00BE16FEA}"/>
                  </a:ext>
                </a:extLst>
              </p:cNvPr>
              <p:cNvSpPr txBox="1"/>
              <p:nvPr/>
            </p:nvSpPr>
            <p:spPr>
              <a:xfrm>
                <a:off x="4247482" y="3217329"/>
                <a:ext cx="6137000" cy="584775"/>
              </a:xfrm>
              <a:prstGeom prst="rect">
                <a:avLst/>
              </a:prstGeom>
              <a:noFill/>
            </p:spPr>
            <p:txBody>
              <a:bodyPr wrap="square" rtlCol="0">
                <a:spAutoFit/>
              </a:bodyPr>
              <a:lstStyle/>
              <a:p>
                <a:r>
                  <a:rPr lang="en-US" sz="1600" dirty="0">
                    <a:solidFill>
                      <a:schemeClr val="bg1"/>
                    </a:solidFill>
                    <a:latin typeface="Roboto" pitchFamily="2" charset="0"/>
                    <a:ea typeface="Roboto" pitchFamily="2" charset="0"/>
                  </a:rPr>
                  <a:t>Khoảng </a:t>
                </a:r>
                <a:r>
                  <a:rPr lang="en-US" sz="1600" b="1" dirty="0">
                    <a:solidFill>
                      <a:srgbClr val="FFC000"/>
                    </a:solidFill>
                    <a:latin typeface="Roboto" pitchFamily="2" charset="0"/>
                    <a:ea typeface="Roboto" pitchFamily="2" charset="0"/>
                  </a:rPr>
                  <a:t>77.41%</a:t>
                </a:r>
                <a:r>
                  <a:rPr lang="en-US" sz="1600" dirty="0">
                    <a:solidFill>
                      <a:schemeClr val="bg1"/>
                    </a:solidFill>
                    <a:latin typeface="Roboto" pitchFamily="2" charset="0"/>
                    <a:ea typeface="Roboto" pitchFamily="2" charset="0"/>
                  </a:rPr>
                  <a:t> người Việt Nam trưởng thành có tài khoản ngân hàng, </a:t>
                </a:r>
                <a:r>
                  <a:rPr lang="en-US" sz="1600" b="1" dirty="0">
                    <a:solidFill>
                      <a:srgbClr val="FFC000"/>
                    </a:solidFill>
                    <a:latin typeface="Roboto" pitchFamily="2" charset="0"/>
                    <a:ea typeface="Roboto" pitchFamily="2" charset="0"/>
                  </a:rPr>
                  <a:t>hơn 35 triệu </a:t>
                </a:r>
                <a:r>
                  <a:rPr lang="en-US" sz="1600" dirty="0">
                    <a:solidFill>
                      <a:schemeClr val="bg1"/>
                    </a:solidFill>
                    <a:latin typeface="Roboto" pitchFamily="2" charset="0"/>
                    <a:ea typeface="Roboto" pitchFamily="2" charset="0"/>
                  </a:rPr>
                  <a:t>tài khoản thanh khoán.</a:t>
                </a:r>
              </a:p>
            </p:txBody>
          </p:sp>
          <p:pic>
            <p:nvPicPr>
              <p:cNvPr id="7" name="Graphic 6" descr="Back with solid fill">
                <a:extLst>
                  <a:ext uri="{FF2B5EF4-FFF2-40B4-BE49-F238E27FC236}">
                    <a16:creationId xmlns:a16="http://schemas.microsoft.com/office/drawing/2014/main" id="{0C50AEBC-75E5-826A-4777-32139AAD170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9437276">
                <a:off x="3800478" y="3218407"/>
                <a:ext cx="449178" cy="449178"/>
              </a:xfrm>
              <a:prstGeom prst="rect">
                <a:avLst/>
              </a:prstGeom>
            </p:spPr>
          </p:pic>
        </p:grpSp>
        <p:grpSp>
          <p:nvGrpSpPr>
            <p:cNvPr id="13" name="Group 12">
              <a:extLst>
                <a:ext uri="{FF2B5EF4-FFF2-40B4-BE49-F238E27FC236}">
                  <a16:creationId xmlns:a16="http://schemas.microsoft.com/office/drawing/2014/main" id="{89EA1E9D-20A6-35D0-2F9B-F942C78787B4}"/>
                </a:ext>
              </a:extLst>
            </p:cNvPr>
            <p:cNvGrpSpPr/>
            <p:nvPr/>
          </p:nvGrpSpPr>
          <p:grpSpPr>
            <a:xfrm>
              <a:off x="3780619" y="3784684"/>
              <a:ext cx="6584004" cy="584775"/>
              <a:chOff x="3780619" y="3784684"/>
              <a:chExt cx="6584004" cy="584775"/>
            </a:xfrm>
          </p:grpSpPr>
          <p:sp>
            <p:nvSpPr>
              <p:cNvPr id="8" name="TextBox 7">
                <a:extLst>
                  <a:ext uri="{FF2B5EF4-FFF2-40B4-BE49-F238E27FC236}">
                    <a16:creationId xmlns:a16="http://schemas.microsoft.com/office/drawing/2014/main" id="{4F394988-E3AB-D534-F48D-2A3795D6A4CF}"/>
                  </a:ext>
                </a:extLst>
              </p:cNvPr>
              <p:cNvSpPr txBox="1"/>
              <p:nvPr/>
            </p:nvSpPr>
            <p:spPr>
              <a:xfrm>
                <a:off x="4227623" y="3784684"/>
                <a:ext cx="6137000" cy="584775"/>
              </a:xfrm>
              <a:prstGeom prst="rect">
                <a:avLst/>
              </a:prstGeom>
              <a:noFill/>
            </p:spPr>
            <p:txBody>
              <a:bodyPr wrap="square" rtlCol="0">
                <a:spAutoFit/>
              </a:bodyPr>
              <a:lstStyle/>
              <a:p>
                <a:r>
                  <a:rPr lang="en-US" sz="1600" dirty="0">
                    <a:solidFill>
                      <a:schemeClr val="bg1"/>
                    </a:solidFill>
                    <a:latin typeface="Roboto" pitchFamily="2" charset="0"/>
                    <a:ea typeface="Roboto" pitchFamily="2" charset="0"/>
                  </a:rPr>
                  <a:t>Khoảng </a:t>
                </a:r>
                <a:r>
                  <a:rPr lang="en-US" sz="1600" b="1" dirty="0">
                    <a:solidFill>
                      <a:srgbClr val="FFC000"/>
                    </a:solidFill>
                    <a:latin typeface="Roboto" pitchFamily="2" charset="0"/>
                    <a:ea typeface="Roboto" pitchFamily="2" charset="0"/>
                  </a:rPr>
                  <a:t>14,9 triệu </a:t>
                </a:r>
                <a:r>
                  <a:rPr lang="en-US" sz="1600" dirty="0">
                    <a:solidFill>
                      <a:schemeClr val="bg1"/>
                    </a:solidFill>
                    <a:latin typeface="Roboto" pitchFamily="2" charset="0"/>
                    <a:ea typeface="Roboto" pitchFamily="2" charset="0"/>
                  </a:rPr>
                  <a:t>thẻ được mở bằng phương thức điện tử e-KYC đang hoạt động</a:t>
                </a:r>
              </a:p>
            </p:txBody>
          </p:sp>
          <p:pic>
            <p:nvPicPr>
              <p:cNvPr id="10" name="Graphic 9" descr="Back with solid fill">
                <a:extLst>
                  <a:ext uri="{FF2B5EF4-FFF2-40B4-BE49-F238E27FC236}">
                    <a16:creationId xmlns:a16="http://schemas.microsoft.com/office/drawing/2014/main" id="{7EAC5940-C46C-CE08-2BE4-B9A60846CF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9437276">
                <a:off x="3780619" y="3785762"/>
                <a:ext cx="449178" cy="449178"/>
              </a:xfrm>
              <a:prstGeom prst="rect">
                <a:avLst/>
              </a:prstGeom>
            </p:spPr>
          </p:pic>
        </p:grpSp>
      </p:grpSp>
    </p:spTree>
    <p:extLst>
      <p:ext uri="{BB962C8B-B14F-4D97-AF65-F5344CB8AC3E}">
        <p14:creationId xmlns:p14="http://schemas.microsoft.com/office/powerpoint/2010/main" val="12408902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fade">
                                      <p:cBhvr>
                                        <p:cTn id="10" dur="500"/>
                                        <p:tgtEl>
                                          <p:spTgt spid="8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fade">
                                      <p:cBhvr>
                                        <p:cTn id="13" dur="500"/>
                                        <p:tgtEl>
                                          <p:spTgt spid="8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500"/>
                                        <p:tgtEl>
                                          <p:spTgt spid="8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500"/>
                                        <p:tgtEl>
                                          <p:spTgt spid="9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500"/>
                                        <p:tgtEl>
                                          <p:spTgt spid="9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fade">
                                      <p:cBhvr>
                                        <p:cTn id="30" dur="500"/>
                                        <p:tgtEl>
                                          <p:spTgt spid="8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fade">
                                      <p:cBhvr>
                                        <p:cTn id="35" dur="500"/>
                                        <p:tgtEl>
                                          <p:spTgt spid="1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3"/>
                                        </p:tgtEl>
                                        <p:attrNameLst>
                                          <p:attrName>style.visibility</p:attrName>
                                        </p:attrNameLst>
                                      </p:cBhvr>
                                      <p:to>
                                        <p:strVal val="visible"/>
                                      </p:to>
                                    </p:set>
                                    <p:animEffect transition="in" filter="fade">
                                      <p:cBhvr>
                                        <p:cTn id="38" dur="500"/>
                                        <p:tgtEl>
                                          <p:spTgt spid="1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4"/>
                                        </p:tgtEl>
                                        <p:attrNameLst>
                                          <p:attrName>style.visibility</p:attrName>
                                        </p:attrNameLst>
                                      </p:cBhvr>
                                      <p:to>
                                        <p:strVal val="visible"/>
                                      </p:to>
                                    </p:set>
                                    <p:animEffect transition="in" filter="fade">
                                      <p:cBhvr>
                                        <p:cTn id="44" dur="500"/>
                                        <p:tgtEl>
                                          <p:spTgt spid="12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8"/>
                                        </p:tgtEl>
                                        <p:attrNameLst>
                                          <p:attrName>style.visibility</p:attrName>
                                        </p:attrNameLst>
                                      </p:cBhvr>
                                      <p:to>
                                        <p:strVal val="visible"/>
                                      </p:to>
                                    </p:set>
                                    <p:animEffect transition="in" filter="fade">
                                      <p:cBhvr>
                                        <p:cTn id="49" dur="500"/>
                                        <p:tgtEl>
                                          <p:spTgt spid="12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7"/>
                                        </p:tgtEl>
                                        <p:attrNameLst>
                                          <p:attrName>style.visibility</p:attrName>
                                        </p:attrNameLst>
                                      </p:cBhvr>
                                      <p:to>
                                        <p:strVal val="visible"/>
                                      </p:to>
                                    </p:set>
                                    <p:animEffect transition="in" filter="fade">
                                      <p:cBhvr>
                                        <p:cTn id="52" dur="500"/>
                                        <p:tgtEl>
                                          <p:spTgt spid="15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9"/>
                                        </p:tgtEl>
                                        <p:attrNameLst>
                                          <p:attrName>style.visibility</p:attrName>
                                        </p:attrNameLst>
                                      </p:cBhvr>
                                      <p:to>
                                        <p:strVal val="visible"/>
                                      </p:to>
                                    </p:set>
                                    <p:animEffect transition="in" filter="fade">
                                      <p:cBhvr>
                                        <p:cTn id="55" dur="500"/>
                                        <p:tgtEl>
                                          <p:spTgt spid="12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4"/>
                                        </p:tgtEl>
                                        <p:attrNameLst>
                                          <p:attrName>style.visibility</p:attrName>
                                        </p:attrNameLst>
                                      </p:cBhvr>
                                      <p:to>
                                        <p:strVal val="visible"/>
                                      </p:to>
                                    </p:set>
                                    <p:animEffect transition="in" filter="fade">
                                      <p:cBhvr>
                                        <p:cTn id="58" dur="500"/>
                                        <p:tgtEl>
                                          <p:spTgt spid="16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31"/>
                                        </p:tgtEl>
                                        <p:attrNameLst>
                                          <p:attrName>style.visibility</p:attrName>
                                        </p:attrNameLst>
                                      </p:cBhvr>
                                      <p:to>
                                        <p:strVal val="visible"/>
                                      </p:to>
                                    </p:set>
                                    <p:animEffect transition="in" filter="fade">
                                      <p:cBhvr>
                                        <p:cTn id="63" dur="500"/>
                                        <p:tgtEl>
                                          <p:spTgt spid="13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9"/>
                                        </p:tgtEl>
                                        <p:attrNameLst>
                                          <p:attrName>style.visibility</p:attrName>
                                        </p:attrNameLst>
                                      </p:cBhvr>
                                      <p:to>
                                        <p:strVal val="visible"/>
                                      </p:to>
                                    </p:set>
                                    <p:animEffect transition="in" filter="fade">
                                      <p:cBhvr>
                                        <p:cTn id="66" dur="500"/>
                                        <p:tgtEl>
                                          <p:spTgt spid="16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70"/>
                                        </p:tgtEl>
                                        <p:attrNameLst>
                                          <p:attrName>style.visibility</p:attrName>
                                        </p:attrNameLst>
                                      </p:cBhvr>
                                      <p:to>
                                        <p:strVal val="visible"/>
                                      </p:to>
                                    </p:set>
                                    <p:animEffect transition="in" filter="fade">
                                      <p:cBhvr>
                                        <p:cTn id="69" dur="500"/>
                                        <p:tgtEl>
                                          <p:spTgt spid="17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2"/>
                                        </p:tgtEl>
                                        <p:attrNameLst>
                                          <p:attrName>style.visibility</p:attrName>
                                        </p:attrNameLst>
                                      </p:cBhvr>
                                      <p:to>
                                        <p:strVal val="visible"/>
                                      </p:to>
                                    </p:set>
                                    <p:animEffect transition="in" filter="fade">
                                      <p:cBhvr>
                                        <p:cTn id="72" dur="500"/>
                                        <p:tgtEl>
                                          <p:spTgt spid="13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35"/>
                                        </p:tgtEl>
                                        <p:attrNameLst>
                                          <p:attrName>style.visibility</p:attrName>
                                        </p:attrNameLst>
                                      </p:cBhvr>
                                      <p:to>
                                        <p:strVal val="visible"/>
                                      </p:to>
                                    </p:set>
                                    <p:animEffect transition="in" filter="fade">
                                      <p:cBhvr>
                                        <p:cTn id="77" dur="500"/>
                                        <p:tgtEl>
                                          <p:spTgt spid="13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63"/>
                                        </p:tgtEl>
                                        <p:attrNameLst>
                                          <p:attrName>style.visibility</p:attrName>
                                        </p:attrNameLst>
                                      </p:cBhvr>
                                      <p:to>
                                        <p:strVal val="visible"/>
                                      </p:to>
                                    </p:set>
                                    <p:animEffect transition="in" filter="fade">
                                      <p:cBhvr>
                                        <p:cTn id="80" dur="500"/>
                                        <p:tgtEl>
                                          <p:spTgt spid="16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6"/>
                                        </p:tgtEl>
                                        <p:attrNameLst>
                                          <p:attrName>style.visibility</p:attrName>
                                        </p:attrNameLst>
                                      </p:cBhvr>
                                      <p:to>
                                        <p:strVal val="visible"/>
                                      </p:to>
                                    </p:set>
                                    <p:animEffect transition="in" filter="fade">
                                      <p:cBhvr>
                                        <p:cTn id="83" dur="500"/>
                                        <p:tgtEl>
                                          <p:spTgt spid="13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58"/>
                                        </p:tgtEl>
                                        <p:attrNameLst>
                                          <p:attrName>style.visibility</p:attrName>
                                        </p:attrNameLst>
                                      </p:cBhvr>
                                      <p:to>
                                        <p:strVal val="visible"/>
                                      </p:to>
                                    </p:set>
                                    <p:animEffect transition="in" filter="fade">
                                      <p:cBhvr>
                                        <p:cTn id="86" dur="500"/>
                                        <p:tgtEl>
                                          <p:spTgt spid="15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2" grpId="0" animBg="1"/>
      <p:bldP spid="83" grpId="0" animBg="1"/>
      <p:bldP spid="84" grpId="0" animBg="1"/>
      <p:bldP spid="87" grpId="0"/>
      <p:bldP spid="88" grpId="0"/>
      <p:bldP spid="90" grpId="0"/>
      <p:bldP spid="91" grpId="0"/>
      <p:bldP spid="121" grpId="0" animBg="1"/>
      <p:bldP spid="122" grpId="0" animBg="1"/>
      <p:bldP spid="123" grpId="0"/>
      <p:bldP spid="124" grpId="0"/>
      <p:bldP spid="128" grpId="0" animBg="1"/>
      <p:bldP spid="129" grpId="0" animBg="1"/>
      <p:bldP spid="131" grpId="0" animBg="1"/>
      <p:bldP spid="132" grpId="0" animBg="1"/>
      <p:bldP spid="135" grpId="0" animBg="1"/>
      <p:bldP spid="136" grpId="0" animBg="1"/>
      <p:bldP spid="157" grpId="0"/>
      <p:bldP spid="158" grpId="0"/>
      <p:bldP spid="163" grpId="0"/>
      <p:bldP spid="164" grpId="0"/>
      <p:bldP spid="169" grpId="0"/>
      <p:bldP spid="17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65E61C-97D8-8D4C-A9FE-8C6B14D190CD}"/>
              </a:ext>
            </a:extLst>
          </p:cNvPr>
          <p:cNvSpPr/>
          <p:nvPr/>
        </p:nvSpPr>
        <p:spPr>
          <a:xfrm>
            <a:off x="1" y="2962275"/>
            <a:ext cx="12191999" cy="1633537"/>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7754F03-0379-C50B-2672-D5F4BB62E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778" y="346076"/>
            <a:ext cx="3724275" cy="2793206"/>
          </a:xfrm>
          <a:prstGeom prst="rect">
            <a:avLst/>
          </a:prstGeom>
        </p:spPr>
      </p:pic>
      <p:pic>
        <p:nvPicPr>
          <p:cNvPr id="14" name="Picture 13">
            <a:extLst>
              <a:ext uri="{FF2B5EF4-FFF2-40B4-BE49-F238E27FC236}">
                <a16:creationId xmlns:a16="http://schemas.microsoft.com/office/drawing/2014/main" id="{36BA8B2D-B35B-852B-7A40-9495425B46BD}"/>
              </a:ext>
            </a:extLst>
          </p:cNvPr>
          <p:cNvPicPr>
            <a:picLocks noChangeAspect="1"/>
          </p:cNvPicPr>
          <p:nvPr/>
        </p:nvPicPr>
        <p:blipFill>
          <a:blip r:embed="rId3">
            <a:extLst>
              <a:ext uri="{28A0092B-C50C-407E-A947-70E740481C1C}">
                <a14:useLocalDpi xmlns:a14="http://schemas.microsoft.com/office/drawing/2010/main" val="0"/>
              </a:ext>
            </a:extLst>
          </a:blip>
          <a:srcRect t="17061"/>
          <a:stretch/>
        </p:blipFill>
        <p:spPr>
          <a:xfrm>
            <a:off x="9120545" y="389545"/>
            <a:ext cx="2522780" cy="2788871"/>
          </a:xfrm>
          <a:prstGeom prst="rect">
            <a:avLst/>
          </a:prstGeom>
        </p:spPr>
      </p:pic>
      <p:sp>
        <p:nvSpPr>
          <p:cNvPr id="17" name="TextBox 16">
            <a:extLst>
              <a:ext uri="{FF2B5EF4-FFF2-40B4-BE49-F238E27FC236}">
                <a16:creationId xmlns:a16="http://schemas.microsoft.com/office/drawing/2014/main" id="{6EE10A5A-29C0-74DD-492E-905AEE8AC046}"/>
              </a:ext>
            </a:extLst>
          </p:cNvPr>
          <p:cNvSpPr txBox="1"/>
          <p:nvPr/>
        </p:nvSpPr>
        <p:spPr>
          <a:xfrm>
            <a:off x="1345881" y="3585231"/>
            <a:ext cx="9750743" cy="630942"/>
          </a:xfrm>
          <a:prstGeom prst="rect">
            <a:avLst/>
          </a:prstGeom>
          <a:noFill/>
        </p:spPr>
        <p:txBody>
          <a:bodyPr wrap="square" rtlCol="0">
            <a:spAutoFit/>
          </a:bodyPr>
          <a:lstStyle/>
          <a:p>
            <a:pPr algn="ctr"/>
            <a:r>
              <a:rPr lang="en-US" sz="3500" b="1">
                <a:solidFill>
                  <a:srgbClr val="EFF0FF"/>
                </a:solidFill>
                <a:latin typeface="Roboto" pitchFamily="2" charset="0"/>
                <a:ea typeface="Roboto" pitchFamily="2" charset="0"/>
              </a:rPr>
              <a:t>HIỆN TRẠNG SỬ DỤNG THANH TOÁN QR CODE</a:t>
            </a:r>
            <a:endParaRPr lang="en-US" sz="3500" b="1" dirty="0">
              <a:solidFill>
                <a:srgbClr val="EFF0FF"/>
              </a:solidFill>
              <a:latin typeface="Roboto" pitchFamily="2" charset="0"/>
              <a:ea typeface="Roboto" pitchFamily="2" charset="0"/>
            </a:endParaRPr>
          </a:p>
        </p:txBody>
      </p:sp>
      <p:cxnSp>
        <p:nvCxnSpPr>
          <p:cNvPr id="19" name="Straight Connector 18">
            <a:extLst>
              <a:ext uri="{FF2B5EF4-FFF2-40B4-BE49-F238E27FC236}">
                <a16:creationId xmlns:a16="http://schemas.microsoft.com/office/drawing/2014/main" id="{054FAF33-69E1-3AA5-F3E5-D160010CB7EF}"/>
              </a:ext>
            </a:extLst>
          </p:cNvPr>
          <p:cNvCxnSpPr>
            <a:cxnSpLocks/>
          </p:cNvCxnSpPr>
          <p:nvPr/>
        </p:nvCxnSpPr>
        <p:spPr>
          <a:xfrm>
            <a:off x="6096000" y="5073018"/>
            <a:ext cx="0" cy="1569660"/>
          </a:xfrm>
          <a:prstGeom prst="line">
            <a:avLst/>
          </a:prstGeom>
          <a:ln w="3175">
            <a:solidFill>
              <a:srgbClr val="565ADD"/>
            </a:solidFill>
          </a:ln>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39568B14-621E-DB94-D270-7C0E4ECB78E3}"/>
              </a:ext>
            </a:extLst>
          </p:cNvPr>
          <p:cNvGrpSpPr/>
          <p:nvPr/>
        </p:nvGrpSpPr>
        <p:grpSpPr>
          <a:xfrm>
            <a:off x="344112" y="5041761"/>
            <a:ext cx="5218486" cy="523220"/>
            <a:chOff x="7613752" y="4950396"/>
            <a:chExt cx="5218486" cy="523220"/>
          </a:xfrm>
        </p:grpSpPr>
        <p:pic>
          <p:nvPicPr>
            <p:cNvPr id="22" name="Graphic 21" descr="Badge Tick with solid fill">
              <a:extLst>
                <a:ext uri="{FF2B5EF4-FFF2-40B4-BE49-F238E27FC236}">
                  <a16:creationId xmlns:a16="http://schemas.microsoft.com/office/drawing/2014/main" id="{00B2615C-B4C2-352D-0D8A-8795056516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3752" y="4981653"/>
              <a:ext cx="247116" cy="247116"/>
            </a:xfrm>
            <a:prstGeom prst="rect">
              <a:avLst/>
            </a:prstGeom>
          </p:spPr>
        </p:pic>
        <p:sp>
          <p:nvSpPr>
            <p:cNvPr id="23" name="TextBox 22">
              <a:extLst>
                <a:ext uri="{FF2B5EF4-FFF2-40B4-BE49-F238E27FC236}">
                  <a16:creationId xmlns:a16="http://schemas.microsoft.com/office/drawing/2014/main" id="{FB8A0247-9B48-B51F-E7E1-E45156923A62}"/>
                </a:ext>
              </a:extLst>
            </p:cNvPr>
            <p:cNvSpPr txBox="1"/>
            <p:nvPr/>
          </p:nvSpPr>
          <p:spPr>
            <a:xfrm>
              <a:off x="7860867" y="4950396"/>
              <a:ext cx="4971371" cy="523220"/>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Tiện lợi, tiết kiệm thời gian</a:t>
              </a:r>
              <a:r>
                <a:rPr lang="en-US" sz="1400" dirty="0">
                  <a:solidFill>
                    <a:srgbClr val="565ADD"/>
                  </a:solidFill>
                  <a:latin typeface="Roboto" pitchFamily="2" charset="0"/>
                  <a:ea typeface="Roboto" pitchFamily="2" charset="0"/>
                </a:rPr>
                <a:t>:</a:t>
              </a:r>
              <a:r>
                <a:rPr lang="en-US" sz="1400" b="1" dirty="0">
                  <a:solidFill>
                    <a:srgbClr val="565ADD"/>
                  </a:solidFill>
                  <a:latin typeface="Roboto" pitchFamily="2" charset="0"/>
                  <a:ea typeface="Roboto" pitchFamily="2" charset="0"/>
                </a:rPr>
                <a:t> </a:t>
              </a:r>
              <a:r>
                <a:rPr lang="en-US" sz="1400" dirty="0">
                  <a:solidFill>
                    <a:srgbClr val="565ADD"/>
                  </a:solidFill>
                  <a:latin typeface="Roboto" pitchFamily="2" charset="0"/>
                  <a:ea typeface="Roboto" pitchFamily="2" charset="0"/>
                </a:rPr>
                <a:t>Thao tác đơn giản, nhanh chóng hơn thanh toán bằng tiền mặt, chuyển khoản </a:t>
              </a:r>
            </a:p>
          </p:txBody>
        </p:sp>
      </p:grpSp>
      <p:grpSp>
        <p:nvGrpSpPr>
          <p:cNvPr id="24" name="Group 23">
            <a:extLst>
              <a:ext uri="{FF2B5EF4-FFF2-40B4-BE49-F238E27FC236}">
                <a16:creationId xmlns:a16="http://schemas.microsoft.com/office/drawing/2014/main" id="{8605DDBE-8CB2-5F01-D1E3-3B7CC66B4141}"/>
              </a:ext>
            </a:extLst>
          </p:cNvPr>
          <p:cNvGrpSpPr/>
          <p:nvPr/>
        </p:nvGrpSpPr>
        <p:grpSpPr>
          <a:xfrm>
            <a:off x="344112" y="5564981"/>
            <a:ext cx="5218484" cy="523220"/>
            <a:chOff x="7613752" y="4950396"/>
            <a:chExt cx="5218484" cy="523220"/>
          </a:xfrm>
        </p:grpSpPr>
        <p:pic>
          <p:nvPicPr>
            <p:cNvPr id="25" name="Graphic 24" descr="Badge Tick with solid fill">
              <a:extLst>
                <a:ext uri="{FF2B5EF4-FFF2-40B4-BE49-F238E27FC236}">
                  <a16:creationId xmlns:a16="http://schemas.microsoft.com/office/drawing/2014/main" id="{12F982B9-C89E-D743-09EF-801C738379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3752" y="4981653"/>
              <a:ext cx="247116" cy="247116"/>
            </a:xfrm>
            <a:prstGeom prst="rect">
              <a:avLst/>
            </a:prstGeom>
          </p:spPr>
        </p:pic>
        <p:sp>
          <p:nvSpPr>
            <p:cNvPr id="26" name="TextBox 25">
              <a:extLst>
                <a:ext uri="{FF2B5EF4-FFF2-40B4-BE49-F238E27FC236}">
                  <a16:creationId xmlns:a16="http://schemas.microsoft.com/office/drawing/2014/main" id="{507E7272-8C28-D5EA-9C11-36C15D6E0453}"/>
                </a:ext>
              </a:extLst>
            </p:cNvPr>
            <p:cNvSpPr txBox="1"/>
            <p:nvPr/>
          </p:nvSpPr>
          <p:spPr>
            <a:xfrm>
              <a:off x="7860867" y="4950396"/>
              <a:ext cx="4971369"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An toàn và bảo mật</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Được bảo mật bằng các công nghệ tiên tiến, giúp giảm thiểu nguy cơ gian lận, thất thoát tiền bạc</a:t>
              </a:r>
              <a:endParaRPr lang="en-US" sz="1400" dirty="0">
                <a:solidFill>
                  <a:srgbClr val="565ADD"/>
                </a:solidFill>
                <a:latin typeface="Roboto" pitchFamily="2" charset="0"/>
                <a:ea typeface="Roboto" pitchFamily="2" charset="0"/>
              </a:endParaRPr>
            </a:p>
          </p:txBody>
        </p:sp>
      </p:grpSp>
      <p:grpSp>
        <p:nvGrpSpPr>
          <p:cNvPr id="27" name="Group 26">
            <a:extLst>
              <a:ext uri="{FF2B5EF4-FFF2-40B4-BE49-F238E27FC236}">
                <a16:creationId xmlns:a16="http://schemas.microsoft.com/office/drawing/2014/main" id="{785404FC-0C29-7E16-1FE7-04B4C0256471}"/>
              </a:ext>
            </a:extLst>
          </p:cNvPr>
          <p:cNvGrpSpPr/>
          <p:nvPr/>
        </p:nvGrpSpPr>
        <p:grpSpPr>
          <a:xfrm>
            <a:off x="344112" y="6119458"/>
            <a:ext cx="5218484" cy="523220"/>
            <a:chOff x="7613752" y="4950396"/>
            <a:chExt cx="5218484" cy="523220"/>
          </a:xfrm>
        </p:grpSpPr>
        <p:pic>
          <p:nvPicPr>
            <p:cNvPr id="28" name="Graphic 27" descr="Badge Tick with solid fill">
              <a:extLst>
                <a:ext uri="{FF2B5EF4-FFF2-40B4-BE49-F238E27FC236}">
                  <a16:creationId xmlns:a16="http://schemas.microsoft.com/office/drawing/2014/main" id="{D70C5B35-088C-10F4-7026-01A1A860B3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3752" y="4981653"/>
              <a:ext cx="247116" cy="247116"/>
            </a:xfrm>
            <a:prstGeom prst="rect">
              <a:avLst/>
            </a:prstGeom>
          </p:spPr>
        </p:pic>
        <p:sp>
          <p:nvSpPr>
            <p:cNvPr id="29" name="TextBox 28">
              <a:extLst>
                <a:ext uri="{FF2B5EF4-FFF2-40B4-BE49-F238E27FC236}">
                  <a16:creationId xmlns:a16="http://schemas.microsoft.com/office/drawing/2014/main" id="{5D73342A-0D81-D60D-D38A-610C61489353}"/>
                </a:ext>
              </a:extLst>
            </p:cNvPr>
            <p:cNvSpPr txBox="1"/>
            <p:nvPr/>
          </p:nvSpPr>
          <p:spPr>
            <a:xfrm>
              <a:off x="7860867" y="4950396"/>
              <a:ext cx="4971369"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Quản lý nguồn tiền dễ dàng</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Các doanh nghiệp, cửa hàng lớn – nhỏ có thể dễ dàng kiểm soát nguồn tiền dễ dàng</a:t>
              </a:r>
              <a:endParaRPr lang="en-US" sz="1400" dirty="0">
                <a:solidFill>
                  <a:srgbClr val="565ADD"/>
                </a:solidFill>
                <a:latin typeface="Roboto" pitchFamily="2" charset="0"/>
                <a:ea typeface="Roboto" pitchFamily="2" charset="0"/>
              </a:endParaRPr>
            </a:p>
          </p:txBody>
        </p:sp>
      </p:grpSp>
      <p:grpSp>
        <p:nvGrpSpPr>
          <p:cNvPr id="31" name="Group 30">
            <a:extLst>
              <a:ext uri="{FF2B5EF4-FFF2-40B4-BE49-F238E27FC236}">
                <a16:creationId xmlns:a16="http://schemas.microsoft.com/office/drawing/2014/main" id="{252801F3-FA9A-833C-A926-7F5CF7FB045B}"/>
              </a:ext>
            </a:extLst>
          </p:cNvPr>
          <p:cNvGrpSpPr/>
          <p:nvPr/>
        </p:nvGrpSpPr>
        <p:grpSpPr>
          <a:xfrm>
            <a:off x="2083641" y="4330449"/>
            <a:ext cx="1883521" cy="523220"/>
            <a:chOff x="2083641" y="4330449"/>
            <a:chExt cx="1883521" cy="523220"/>
          </a:xfrm>
        </p:grpSpPr>
        <p:sp>
          <p:nvSpPr>
            <p:cNvPr id="30" name="Rectangle: Rounded Corners 29">
              <a:extLst>
                <a:ext uri="{FF2B5EF4-FFF2-40B4-BE49-F238E27FC236}">
                  <a16:creationId xmlns:a16="http://schemas.microsoft.com/office/drawing/2014/main" id="{44BE1B40-D494-A20F-4E2D-B59831C45E7A}"/>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605F9D5-C5E3-377E-9DE6-E2D0B1A95905}"/>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ƯU ĐIỂM</a:t>
              </a:r>
              <a:endParaRPr lang="en-US" sz="1600" b="1" dirty="0">
                <a:solidFill>
                  <a:srgbClr val="565ADD"/>
                </a:solidFill>
                <a:latin typeface="Roboto" pitchFamily="2" charset="0"/>
                <a:ea typeface="Roboto" pitchFamily="2" charset="0"/>
              </a:endParaRPr>
            </a:p>
          </p:txBody>
        </p:sp>
      </p:grpSp>
      <p:grpSp>
        <p:nvGrpSpPr>
          <p:cNvPr id="32" name="Group 31">
            <a:extLst>
              <a:ext uri="{FF2B5EF4-FFF2-40B4-BE49-F238E27FC236}">
                <a16:creationId xmlns:a16="http://schemas.microsoft.com/office/drawing/2014/main" id="{AB28F1CD-AF4F-8399-63E7-4FFA93DB6052}"/>
              </a:ext>
            </a:extLst>
          </p:cNvPr>
          <p:cNvGrpSpPr/>
          <p:nvPr/>
        </p:nvGrpSpPr>
        <p:grpSpPr>
          <a:xfrm>
            <a:off x="8224839" y="4311195"/>
            <a:ext cx="1883521" cy="523220"/>
            <a:chOff x="2083641" y="4330449"/>
            <a:chExt cx="1883521" cy="523220"/>
          </a:xfrm>
        </p:grpSpPr>
        <p:sp>
          <p:nvSpPr>
            <p:cNvPr id="33" name="Rectangle: Rounded Corners 32">
              <a:extLst>
                <a:ext uri="{FF2B5EF4-FFF2-40B4-BE49-F238E27FC236}">
                  <a16:creationId xmlns:a16="http://schemas.microsoft.com/office/drawing/2014/main" id="{64246263-8843-C999-F664-AE994F51594E}"/>
                </a:ext>
              </a:extLst>
            </p:cNvPr>
            <p:cNvSpPr/>
            <p:nvPr/>
          </p:nvSpPr>
          <p:spPr>
            <a:xfrm>
              <a:off x="2083641" y="4330449"/>
              <a:ext cx="1883521" cy="523220"/>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7AEE738B-0C8F-7EDE-C740-B75625CE0824}"/>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NHƯỢC ĐIỂM</a:t>
              </a:r>
              <a:endParaRPr lang="en-US" sz="1600" b="1" dirty="0">
                <a:solidFill>
                  <a:srgbClr val="565ADD"/>
                </a:solidFill>
                <a:latin typeface="Roboto" pitchFamily="2" charset="0"/>
                <a:ea typeface="Roboto" pitchFamily="2" charset="0"/>
              </a:endParaRPr>
            </a:p>
          </p:txBody>
        </p:sp>
      </p:grpSp>
      <p:pic>
        <p:nvPicPr>
          <p:cNvPr id="42" name="Picture 41">
            <a:extLst>
              <a:ext uri="{FF2B5EF4-FFF2-40B4-BE49-F238E27FC236}">
                <a16:creationId xmlns:a16="http://schemas.microsoft.com/office/drawing/2014/main" id="{3468F467-D1BF-87A4-E565-3F3F18BCAE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1904" y="389545"/>
            <a:ext cx="4482789" cy="2773288"/>
          </a:xfrm>
          <a:prstGeom prst="rect">
            <a:avLst/>
          </a:prstGeom>
        </p:spPr>
      </p:pic>
      <p:grpSp>
        <p:nvGrpSpPr>
          <p:cNvPr id="47" name="Group 46">
            <a:extLst>
              <a:ext uri="{FF2B5EF4-FFF2-40B4-BE49-F238E27FC236}">
                <a16:creationId xmlns:a16="http://schemas.microsoft.com/office/drawing/2014/main" id="{F4AF689B-7999-59D0-2EEE-CC2E9DA9BAAB}"/>
              </a:ext>
            </a:extLst>
          </p:cNvPr>
          <p:cNvGrpSpPr/>
          <p:nvPr/>
        </p:nvGrpSpPr>
        <p:grpSpPr>
          <a:xfrm>
            <a:off x="6548325" y="5005947"/>
            <a:ext cx="5227516" cy="523220"/>
            <a:chOff x="6548325" y="5005947"/>
            <a:chExt cx="5227516" cy="523220"/>
          </a:xfrm>
        </p:grpSpPr>
        <p:sp>
          <p:nvSpPr>
            <p:cNvPr id="37" name="TextBox 36">
              <a:extLst>
                <a:ext uri="{FF2B5EF4-FFF2-40B4-BE49-F238E27FC236}">
                  <a16:creationId xmlns:a16="http://schemas.microsoft.com/office/drawing/2014/main" id="{5FC3484F-F53E-2233-7C02-DB8667C8B1FF}"/>
                </a:ext>
              </a:extLst>
            </p:cNvPr>
            <p:cNvSpPr txBox="1"/>
            <p:nvPr/>
          </p:nvSpPr>
          <p:spPr>
            <a:xfrm>
              <a:off x="6804470" y="5005947"/>
              <a:ext cx="4971371"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Phụ thuộc vào thiết bị di động</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Khách hàng cần có điện thoại thông minh và kết nối internet để sử dụng thanh toán</a:t>
              </a:r>
              <a:endParaRPr lang="en-US" sz="1400" dirty="0">
                <a:solidFill>
                  <a:srgbClr val="565ADD"/>
                </a:solidFill>
                <a:latin typeface="Roboto" pitchFamily="2" charset="0"/>
                <a:ea typeface="Roboto" pitchFamily="2" charset="0"/>
              </a:endParaRPr>
            </a:p>
          </p:txBody>
        </p:sp>
        <p:pic>
          <p:nvPicPr>
            <p:cNvPr id="46" name="Graphic 45" descr="Badge Unfollow with solid fill">
              <a:extLst>
                <a:ext uri="{FF2B5EF4-FFF2-40B4-BE49-F238E27FC236}">
                  <a16:creationId xmlns:a16="http://schemas.microsoft.com/office/drawing/2014/main" id="{853FAD78-2A58-3666-FD21-C0D821E3AD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8325" y="5040481"/>
              <a:ext cx="246888" cy="246888"/>
            </a:xfrm>
            <a:prstGeom prst="rect">
              <a:avLst/>
            </a:prstGeom>
          </p:spPr>
        </p:pic>
      </p:grpSp>
      <p:grpSp>
        <p:nvGrpSpPr>
          <p:cNvPr id="49" name="Group 48">
            <a:extLst>
              <a:ext uri="{FF2B5EF4-FFF2-40B4-BE49-F238E27FC236}">
                <a16:creationId xmlns:a16="http://schemas.microsoft.com/office/drawing/2014/main" id="{8D33FD84-0BF5-7C6F-391B-9AF7A4031522}"/>
              </a:ext>
            </a:extLst>
          </p:cNvPr>
          <p:cNvGrpSpPr/>
          <p:nvPr/>
        </p:nvGrpSpPr>
        <p:grpSpPr>
          <a:xfrm>
            <a:off x="6545638" y="5548945"/>
            <a:ext cx="5230203" cy="738664"/>
            <a:chOff x="6545638" y="5548945"/>
            <a:chExt cx="5230203" cy="738664"/>
          </a:xfrm>
        </p:grpSpPr>
        <p:sp>
          <p:nvSpPr>
            <p:cNvPr id="40" name="TextBox 39">
              <a:extLst>
                <a:ext uri="{FF2B5EF4-FFF2-40B4-BE49-F238E27FC236}">
                  <a16:creationId xmlns:a16="http://schemas.microsoft.com/office/drawing/2014/main" id="{375092DF-A9C1-25D2-D460-2312A6438BCE}"/>
                </a:ext>
              </a:extLst>
            </p:cNvPr>
            <p:cNvSpPr txBox="1"/>
            <p:nvPr/>
          </p:nvSpPr>
          <p:spPr>
            <a:xfrm>
              <a:off x="6804470" y="5548945"/>
              <a:ext cx="4971371" cy="738664"/>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Rủi ro trong thanh toán</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Mất tiền vì bị dán đè mã QR, làm giả lệnh chuyển khoản, khách chuyển nhầm số tiền thanh toán, khó đối soát tức thì</a:t>
              </a:r>
              <a:endParaRPr lang="en-US" sz="1400" dirty="0">
                <a:solidFill>
                  <a:srgbClr val="565ADD"/>
                </a:solidFill>
                <a:latin typeface="Roboto" pitchFamily="2" charset="0"/>
                <a:ea typeface="Roboto" pitchFamily="2" charset="0"/>
              </a:endParaRPr>
            </a:p>
          </p:txBody>
        </p:sp>
        <p:pic>
          <p:nvPicPr>
            <p:cNvPr id="48" name="Graphic 47" descr="Badge Unfollow with solid fill">
              <a:extLst>
                <a:ext uri="{FF2B5EF4-FFF2-40B4-BE49-F238E27FC236}">
                  <a16:creationId xmlns:a16="http://schemas.microsoft.com/office/drawing/2014/main" id="{79E768AB-CEEC-239E-4A11-A92620CB4A3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5638" y="5587208"/>
              <a:ext cx="246888" cy="246888"/>
            </a:xfrm>
            <a:prstGeom prst="rect">
              <a:avLst/>
            </a:prstGeom>
          </p:spPr>
        </p:pic>
      </p:grpSp>
      <p:grpSp>
        <p:nvGrpSpPr>
          <p:cNvPr id="51" name="Group 50">
            <a:extLst>
              <a:ext uri="{FF2B5EF4-FFF2-40B4-BE49-F238E27FC236}">
                <a16:creationId xmlns:a16="http://schemas.microsoft.com/office/drawing/2014/main" id="{5A7937D8-A09F-2F66-7D2D-F2D1C962FD10}"/>
              </a:ext>
            </a:extLst>
          </p:cNvPr>
          <p:cNvGrpSpPr/>
          <p:nvPr/>
        </p:nvGrpSpPr>
        <p:grpSpPr>
          <a:xfrm>
            <a:off x="6545638" y="6256145"/>
            <a:ext cx="5230203" cy="523220"/>
            <a:chOff x="6545638" y="6256145"/>
            <a:chExt cx="5230203" cy="523220"/>
          </a:xfrm>
        </p:grpSpPr>
        <p:sp>
          <p:nvSpPr>
            <p:cNvPr id="45" name="TextBox 44">
              <a:extLst>
                <a:ext uri="{FF2B5EF4-FFF2-40B4-BE49-F238E27FC236}">
                  <a16:creationId xmlns:a16="http://schemas.microsoft.com/office/drawing/2014/main" id="{C414EDE2-534E-DDC7-018F-209F3FC24163}"/>
                </a:ext>
              </a:extLst>
            </p:cNvPr>
            <p:cNvSpPr txBox="1"/>
            <p:nvPr/>
          </p:nvSpPr>
          <p:spPr>
            <a:xfrm>
              <a:off x="6804470" y="6256145"/>
              <a:ext cx="4971371"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Doanh thu từ nhiều tài khoản</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Phải hiểu cách thức vận hành, tốn thời gian đào tạo, khó khăn trong việc theo dõi và quản lý</a:t>
              </a:r>
              <a:endParaRPr lang="en-US" sz="1400" dirty="0">
                <a:solidFill>
                  <a:srgbClr val="565ADD"/>
                </a:solidFill>
                <a:latin typeface="Roboto" pitchFamily="2" charset="0"/>
                <a:ea typeface="Roboto" pitchFamily="2" charset="0"/>
              </a:endParaRPr>
            </a:p>
          </p:txBody>
        </p:sp>
        <p:pic>
          <p:nvPicPr>
            <p:cNvPr id="50" name="Graphic 49" descr="Badge Unfollow with solid fill">
              <a:extLst>
                <a:ext uri="{FF2B5EF4-FFF2-40B4-BE49-F238E27FC236}">
                  <a16:creationId xmlns:a16="http://schemas.microsoft.com/office/drawing/2014/main" id="{84C5D726-5A23-9273-D510-37DA70804D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5638" y="6325768"/>
              <a:ext cx="246888" cy="246888"/>
            </a:xfrm>
            <a:prstGeom prst="rect">
              <a:avLst/>
            </a:prstGeom>
          </p:spPr>
        </p:pic>
      </p:grpSp>
    </p:spTree>
    <p:extLst>
      <p:ext uri="{BB962C8B-B14F-4D97-AF65-F5344CB8AC3E}">
        <p14:creationId xmlns:p14="http://schemas.microsoft.com/office/powerpoint/2010/main" val="894500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250" fill="hold"/>
                                        <p:tgtEl>
                                          <p:spTgt spid="27"/>
                                        </p:tgtEl>
                                        <p:attrNameLst>
                                          <p:attrName>ppt_x</p:attrName>
                                        </p:attrNameLst>
                                      </p:cBhvr>
                                      <p:tavLst>
                                        <p:tav tm="0">
                                          <p:val>
                                            <p:strVal val="0-#ppt_w/2"/>
                                          </p:val>
                                        </p:tav>
                                        <p:tav tm="100000">
                                          <p:val>
                                            <p:strVal val="#ppt_x"/>
                                          </p:val>
                                        </p:tav>
                                      </p:tavLst>
                                    </p:anim>
                                    <p:anim calcmode="lin" valueType="num">
                                      <p:cBhvr additive="base">
                                        <p:cTn id="16" dur="125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par>
                                <p:cTn id="22" presetID="26" presetClass="emph" presetSubtype="0" fill="hold" nodeType="withEffect">
                                  <p:stCondLst>
                                    <p:cond delay="0"/>
                                  </p:stCondLst>
                                  <p:childTnLst>
                                    <p:animEffect transition="out" filter="fade">
                                      <p:cBhvr>
                                        <p:cTn id="23" dur="500" tmFilter="0, 0; .2, .5; .8, .5; 1, 0"/>
                                        <p:tgtEl>
                                          <p:spTgt spid="42"/>
                                        </p:tgtEl>
                                      </p:cBhvr>
                                    </p:animEffect>
                                    <p:animScale>
                                      <p:cBhvr>
                                        <p:cTn id="24" dur="250" autoRev="1" fill="hold"/>
                                        <p:tgtEl>
                                          <p:spTgt spid="42"/>
                                        </p:tgtEl>
                                      </p:cBhvr>
                                      <p:by x="105000" y="105000"/>
                                    </p:animScale>
                                  </p:childTnLst>
                                </p:cTn>
                              </p:par>
                              <p:par>
                                <p:cTn id="25" presetID="26" presetClass="emph" presetSubtype="0" fill="hold" nodeType="withEffect">
                                  <p:stCondLst>
                                    <p:cond delay="0"/>
                                  </p:stCondLst>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par>
                                <p:cTn id="28" presetID="2" presetClass="entr" presetSubtype="2"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1000" fill="hold"/>
                                        <p:tgtEl>
                                          <p:spTgt spid="49"/>
                                        </p:tgtEl>
                                        <p:attrNameLst>
                                          <p:attrName>ppt_x</p:attrName>
                                        </p:attrNameLst>
                                      </p:cBhvr>
                                      <p:tavLst>
                                        <p:tav tm="0">
                                          <p:val>
                                            <p:strVal val="1+#ppt_w/2"/>
                                          </p:val>
                                        </p:tav>
                                        <p:tav tm="100000">
                                          <p:val>
                                            <p:strVal val="#ppt_x"/>
                                          </p:val>
                                        </p:tav>
                                      </p:tavLst>
                                    </p:anim>
                                    <p:anim calcmode="lin" valueType="num">
                                      <p:cBhvr additive="base">
                                        <p:cTn id="35" dur="10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1500" fill="hold"/>
                                        <p:tgtEl>
                                          <p:spTgt spid="47"/>
                                        </p:tgtEl>
                                        <p:attrNameLst>
                                          <p:attrName>ppt_x</p:attrName>
                                        </p:attrNameLst>
                                      </p:cBhvr>
                                      <p:tavLst>
                                        <p:tav tm="0">
                                          <p:val>
                                            <p:strVal val="1+#ppt_w/2"/>
                                          </p:val>
                                        </p:tav>
                                        <p:tav tm="100000">
                                          <p:val>
                                            <p:strVal val="#ppt_x"/>
                                          </p:val>
                                        </p:tav>
                                      </p:tavLst>
                                    </p:anim>
                                    <p:anim calcmode="lin" valueType="num">
                                      <p:cBhvr additive="base">
                                        <p:cTn id="39" dur="1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4ED6052-B560-31C7-9C61-A0B7CC1865DB}"/>
              </a:ext>
            </a:extLst>
          </p:cNvPr>
          <p:cNvGrpSpPr/>
          <p:nvPr/>
        </p:nvGrpSpPr>
        <p:grpSpPr>
          <a:xfrm>
            <a:off x="119061" y="1248816"/>
            <a:ext cx="6486526" cy="4410074"/>
            <a:chOff x="166686" y="895351"/>
            <a:chExt cx="6486526" cy="4410074"/>
          </a:xfrm>
        </p:grpSpPr>
        <p:sp>
          <p:nvSpPr>
            <p:cNvPr id="4" name="Oval 3">
              <a:extLst>
                <a:ext uri="{FF2B5EF4-FFF2-40B4-BE49-F238E27FC236}">
                  <a16:creationId xmlns:a16="http://schemas.microsoft.com/office/drawing/2014/main" id="{DF55B6E8-74C8-4BD0-5712-5F9415761ED1}"/>
                </a:ext>
              </a:extLst>
            </p:cNvPr>
            <p:cNvSpPr/>
            <p:nvPr/>
          </p:nvSpPr>
          <p:spPr>
            <a:xfrm>
              <a:off x="166686" y="2019300"/>
              <a:ext cx="5857875" cy="3286125"/>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1E098C9-5391-D667-727A-ECBC7F1E42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09" b="93212" l="9992" r="89954"/>
                      </a14:imgEffect>
                    </a14:imgLayer>
                  </a14:imgProps>
                </a:ext>
                <a:ext uri="{28A0092B-C50C-407E-A947-70E740481C1C}">
                  <a14:useLocalDpi xmlns:a14="http://schemas.microsoft.com/office/drawing/2010/main" val="0"/>
                </a:ext>
              </a:extLst>
            </a:blip>
            <a:stretch>
              <a:fillRect/>
            </a:stretch>
          </p:blipFill>
          <p:spPr>
            <a:xfrm>
              <a:off x="409575" y="895351"/>
              <a:ext cx="6243637" cy="4162424"/>
            </a:xfrm>
            <a:prstGeom prst="rect">
              <a:avLst/>
            </a:prstGeom>
          </p:spPr>
        </p:pic>
      </p:grpSp>
      <p:sp>
        <p:nvSpPr>
          <p:cNvPr id="5" name="TextBox 4">
            <a:extLst>
              <a:ext uri="{FF2B5EF4-FFF2-40B4-BE49-F238E27FC236}">
                <a16:creationId xmlns:a16="http://schemas.microsoft.com/office/drawing/2014/main" id="{C2A14400-BD28-21D0-52CA-643A2186FB72}"/>
              </a:ext>
            </a:extLst>
          </p:cNvPr>
          <p:cNvSpPr txBox="1"/>
          <p:nvPr/>
        </p:nvSpPr>
        <p:spPr>
          <a:xfrm>
            <a:off x="733332" y="264409"/>
            <a:ext cx="10725336" cy="630942"/>
          </a:xfrm>
          <a:prstGeom prst="rect">
            <a:avLst/>
          </a:prstGeom>
          <a:noFill/>
        </p:spPr>
        <p:txBody>
          <a:bodyPr wrap="square" rtlCol="0">
            <a:spAutoFit/>
          </a:bodyPr>
          <a:lstStyle/>
          <a:p>
            <a:pPr algn="ctr"/>
            <a:r>
              <a:rPr lang="en-US" sz="3500" b="1">
                <a:solidFill>
                  <a:srgbClr val="565ADD"/>
                </a:solidFill>
                <a:latin typeface="Roboto" pitchFamily="2" charset="0"/>
                <a:ea typeface="Roboto" pitchFamily="2" charset="0"/>
              </a:rPr>
              <a:t>CÁC VẤN ĐỀ KHI THANH TOÁN BẰNG QR CODE</a:t>
            </a:r>
            <a:endParaRPr lang="en-US" sz="3500" b="1" dirty="0">
              <a:solidFill>
                <a:srgbClr val="565ADD"/>
              </a:solidFill>
              <a:latin typeface="Roboto" pitchFamily="2" charset="0"/>
              <a:ea typeface="Roboto" pitchFamily="2" charset="0"/>
            </a:endParaRPr>
          </a:p>
        </p:txBody>
      </p:sp>
      <p:grpSp>
        <p:nvGrpSpPr>
          <p:cNvPr id="14" name="Group 13">
            <a:extLst>
              <a:ext uri="{FF2B5EF4-FFF2-40B4-BE49-F238E27FC236}">
                <a16:creationId xmlns:a16="http://schemas.microsoft.com/office/drawing/2014/main" id="{3356EEC7-47D6-17A8-3E20-C2024A5BCE72}"/>
              </a:ext>
            </a:extLst>
          </p:cNvPr>
          <p:cNvGrpSpPr/>
          <p:nvPr/>
        </p:nvGrpSpPr>
        <p:grpSpPr>
          <a:xfrm>
            <a:off x="6336506" y="1443334"/>
            <a:ext cx="5388769" cy="1280816"/>
            <a:chOff x="6336506" y="1443334"/>
            <a:chExt cx="5388769" cy="1280816"/>
          </a:xfrm>
        </p:grpSpPr>
        <p:grpSp>
          <p:nvGrpSpPr>
            <p:cNvPr id="24" name="Group 23">
              <a:extLst>
                <a:ext uri="{FF2B5EF4-FFF2-40B4-BE49-F238E27FC236}">
                  <a16:creationId xmlns:a16="http://schemas.microsoft.com/office/drawing/2014/main" id="{25A6C2E9-291D-33EE-A936-B6592177058F}"/>
                </a:ext>
              </a:extLst>
            </p:cNvPr>
            <p:cNvGrpSpPr/>
            <p:nvPr/>
          </p:nvGrpSpPr>
          <p:grpSpPr>
            <a:xfrm>
              <a:off x="6336506" y="1443334"/>
              <a:ext cx="5388769" cy="1280816"/>
              <a:chOff x="6336506" y="1443334"/>
              <a:chExt cx="5388769" cy="1280816"/>
            </a:xfrm>
          </p:grpSpPr>
          <p:grpSp>
            <p:nvGrpSpPr>
              <p:cNvPr id="20" name="Group 19">
                <a:extLst>
                  <a:ext uri="{FF2B5EF4-FFF2-40B4-BE49-F238E27FC236}">
                    <a16:creationId xmlns:a16="http://schemas.microsoft.com/office/drawing/2014/main" id="{0E13BEE9-827C-C535-BAA7-DBBB754EBFBA}"/>
                  </a:ext>
                </a:extLst>
              </p:cNvPr>
              <p:cNvGrpSpPr/>
              <p:nvPr/>
            </p:nvGrpSpPr>
            <p:grpSpPr>
              <a:xfrm>
                <a:off x="7600950" y="1600200"/>
                <a:ext cx="4076700" cy="1123950"/>
                <a:chOff x="7600950" y="1600200"/>
                <a:chExt cx="4076700" cy="630942"/>
              </a:xfrm>
            </p:grpSpPr>
            <p:sp>
              <p:nvSpPr>
                <p:cNvPr id="18" name="Rectangle 17">
                  <a:extLst>
                    <a:ext uri="{FF2B5EF4-FFF2-40B4-BE49-F238E27FC236}">
                      <a16:creationId xmlns:a16="http://schemas.microsoft.com/office/drawing/2014/main" id="{843915BE-96A4-5DF4-3863-88C13606A4FC}"/>
                    </a:ext>
                  </a:extLst>
                </p:cNvPr>
                <p:cNvSpPr/>
                <p:nvPr/>
              </p:nvSpPr>
              <p:spPr>
                <a:xfrm>
                  <a:off x="7648575" y="1600200"/>
                  <a:ext cx="4029075" cy="630942"/>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357ACB16-2B6A-6147-AAC5-2FAADE313B32}"/>
                    </a:ext>
                  </a:extLst>
                </p:cNvPr>
                <p:cNvSpPr/>
                <p:nvPr/>
              </p:nvSpPr>
              <p:spPr>
                <a:xfrm>
                  <a:off x="7600950" y="1600200"/>
                  <a:ext cx="47625" cy="630942"/>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Rounded Corners 7">
                <a:extLst>
                  <a:ext uri="{FF2B5EF4-FFF2-40B4-BE49-F238E27FC236}">
                    <a16:creationId xmlns:a16="http://schemas.microsoft.com/office/drawing/2014/main" id="{35438788-9637-3643-028A-AD6A2779823D}"/>
                  </a:ext>
                </a:extLst>
              </p:cNvPr>
              <p:cNvSpPr/>
              <p:nvPr/>
            </p:nvSpPr>
            <p:spPr>
              <a:xfrm>
                <a:off x="6336506" y="1554064"/>
                <a:ext cx="1181100" cy="117008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8DC66DCB-7E4B-D401-19F5-8DA66E8D08C7}"/>
                  </a:ext>
                </a:extLst>
              </p:cNvPr>
              <p:cNvSpPr txBox="1"/>
              <p:nvPr/>
            </p:nvSpPr>
            <p:spPr>
              <a:xfrm>
                <a:off x="7815264" y="1751111"/>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Khách hàng đã thanh toán chưa?</a:t>
                </a:r>
                <a:endParaRPr lang="en-US" sz="1400" dirty="0">
                  <a:solidFill>
                    <a:srgbClr val="565ADD"/>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9B291A12-3271-B8C4-BD0E-4726829CAE05}"/>
                  </a:ext>
                </a:extLst>
              </p:cNvPr>
              <p:cNvSpPr txBox="1"/>
              <p:nvPr/>
            </p:nvSpPr>
            <p:spPr>
              <a:xfrm>
                <a:off x="7648575" y="1443334"/>
                <a:ext cx="4076700" cy="307777"/>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VẤN ĐỀ TRẢI NGHIỆM THANH TOÁN</a:t>
                </a:r>
                <a:endParaRPr lang="en-US" sz="1400" b="1" dirty="0">
                  <a:solidFill>
                    <a:srgbClr val="565ADD"/>
                  </a:solidFill>
                  <a:latin typeface="Roboto" pitchFamily="2" charset="0"/>
                  <a:ea typeface="Roboto" pitchFamily="2" charset="0"/>
                </a:endParaRPr>
              </a:p>
            </p:txBody>
          </p:sp>
          <p:sp>
            <p:nvSpPr>
              <p:cNvPr id="21" name="Oval 20">
                <a:extLst>
                  <a:ext uri="{FF2B5EF4-FFF2-40B4-BE49-F238E27FC236}">
                    <a16:creationId xmlns:a16="http://schemas.microsoft.com/office/drawing/2014/main" id="{31B35A1E-063B-7376-48F3-CBD65543D42C}"/>
                  </a:ext>
                </a:extLst>
              </p:cNvPr>
              <p:cNvSpPr/>
              <p:nvPr/>
            </p:nvSpPr>
            <p:spPr>
              <a:xfrm>
                <a:off x="7562850" y="1535014"/>
                <a:ext cx="114300" cy="1143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DCC1E22-B5D7-B7E4-213F-D928430E4F27}"/>
                  </a:ext>
                </a:extLst>
              </p:cNvPr>
              <p:cNvSpPr txBox="1"/>
              <p:nvPr/>
            </p:nvSpPr>
            <p:spPr>
              <a:xfrm>
                <a:off x="7815264" y="2055910"/>
                <a:ext cx="386238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Cách kiểm tra khi điện thoại lỗi giao dịch?</a:t>
                </a:r>
                <a:endParaRPr lang="en-US" sz="1400" dirty="0">
                  <a:solidFill>
                    <a:srgbClr val="565ADD"/>
                  </a:solidFill>
                  <a:latin typeface="Roboto" pitchFamily="2" charset="0"/>
                  <a:ea typeface="Roboto" pitchFamily="2" charset="0"/>
                </a:endParaRPr>
              </a:p>
            </p:txBody>
          </p:sp>
          <p:sp>
            <p:nvSpPr>
              <p:cNvPr id="23" name="TextBox 22">
                <a:extLst>
                  <a:ext uri="{FF2B5EF4-FFF2-40B4-BE49-F238E27FC236}">
                    <a16:creationId xmlns:a16="http://schemas.microsoft.com/office/drawing/2014/main" id="{A88891DF-B2D0-BEFE-14B8-35384683D6E8}"/>
                  </a:ext>
                </a:extLst>
              </p:cNvPr>
              <p:cNvSpPr txBox="1"/>
              <p:nvPr/>
            </p:nvSpPr>
            <p:spPr>
              <a:xfrm>
                <a:off x="7815264" y="2360709"/>
                <a:ext cx="386238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Ghi chép hay chụp ảnh giao dịch?</a:t>
                </a:r>
                <a:endParaRPr lang="en-US" sz="1400" dirty="0">
                  <a:solidFill>
                    <a:srgbClr val="565ADD"/>
                  </a:solidFill>
                  <a:latin typeface="Roboto" pitchFamily="2" charset="0"/>
                  <a:ea typeface="Roboto" pitchFamily="2" charset="0"/>
                </a:endParaRPr>
              </a:p>
            </p:txBody>
          </p:sp>
        </p:grpSp>
        <p:pic>
          <p:nvPicPr>
            <p:cNvPr id="6" name="Graphic 5" descr="Flying Money with solid fill">
              <a:extLst>
                <a:ext uri="{FF2B5EF4-FFF2-40B4-BE49-F238E27FC236}">
                  <a16:creationId xmlns:a16="http://schemas.microsoft.com/office/drawing/2014/main" id="{1D7E13CC-2EA4-CF18-642F-42391470A3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0798" y="1708474"/>
              <a:ext cx="914400" cy="914400"/>
            </a:xfrm>
            <a:prstGeom prst="rect">
              <a:avLst/>
            </a:prstGeom>
          </p:spPr>
        </p:pic>
      </p:grpSp>
      <p:grpSp>
        <p:nvGrpSpPr>
          <p:cNvPr id="15" name="Group 14">
            <a:extLst>
              <a:ext uri="{FF2B5EF4-FFF2-40B4-BE49-F238E27FC236}">
                <a16:creationId xmlns:a16="http://schemas.microsoft.com/office/drawing/2014/main" id="{2AAAA5A7-7EC9-3B00-3933-308F31D0D2CF}"/>
              </a:ext>
            </a:extLst>
          </p:cNvPr>
          <p:cNvGrpSpPr/>
          <p:nvPr/>
        </p:nvGrpSpPr>
        <p:grpSpPr>
          <a:xfrm>
            <a:off x="6336506" y="3146076"/>
            <a:ext cx="5388769" cy="1280816"/>
            <a:chOff x="6336506" y="3146076"/>
            <a:chExt cx="5388769" cy="1280816"/>
          </a:xfrm>
        </p:grpSpPr>
        <p:grpSp>
          <p:nvGrpSpPr>
            <p:cNvPr id="25" name="Group 24">
              <a:extLst>
                <a:ext uri="{FF2B5EF4-FFF2-40B4-BE49-F238E27FC236}">
                  <a16:creationId xmlns:a16="http://schemas.microsoft.com/office/drawing/2014/main" id="{4CE856D8-2D51-2490-D3F5-F3CE86DDA224}"/>
                </a:ext>
              </a:extLst>
            </p:cNvPr>
            <p:cNvGrpSpPr/>
            <p:nvPr/>
          </p:nvGrpSpPr>
          <p:grpSpPr>
            <a:xfrm>
              <a:off x="6336506" y="3146076"/>
              <a:ext cx="5388769" cy="1280816"/>
              <a:chOff x="6336506" y="1443334"/>
              <a:chExt cx="5388769" cy="1280816"/>
            </a:xfrm>
          </p:grpSpPr>
          <p:grpSp>
            <p:nvGrpSpPr>
              <p:cNvPr id="26" name="Group 25">
                <a:extLst>
                  <a:ext uri="{FF2B5EF4-FFF2-40B4-BE49-F238E27FC236}">
                    <a16:creationId xmlns:a16="http://schemas.microsoft.com/office/drawing/2014/main" id="{2CCAFD3B-1D96-7041-676F-375DC643B48E}"/>
                  </a:ext>
                </a:extLst>
              </p:cNvPr>
              <p:cNvGrpSpPr/>
              <p:nvPr/>
            </p:nvGrpSpPr>
            <p:grpSpPr>
              <a:xfrm>
                <a:off x="7600950" y="1600200"/>
                <a:ext cx="4076700" cy="1123950"/>
                <a:chOff x="7600950" y="1600200"/>
                <a:chExt cx="4076700" cy="630942"/>
              </a:xfrm>
            </p:grpSpPr>
            <p:sp>
              <p:nvSpPr>
                <p:cNvPr id="33" name="Rectangle 32">
                  <a:extLst>
                    <a:ext uri="{FF2B5EF4-FFF2-40B4-BE49-F238E27FC236}">
                      <a16:creationId xmlns:a16="http://schemas.microsoft.com/office/drawing/2014/main" id="{C9E6C6DC-F607-CE10-6F0B-A7C5EC3CBAF4}"/>
                    </a:ext>
                  </a:extLst>
                </p:cNvPr>
                <p:cNvSpPr/>
                <p:nvPr/>
              </p:nvSpPr>
              <p:spPr>
                <a:xfrm>
                  <a:off x="7648575" y="1600200"/>
                  <a:ext cx="4029075" cy="630942"/>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C3356F5F-A6B3-1793-3B6A-87460BD1C73A}"/>
                    </a:ext>
                  </a:extLst>
                </p:cNvPr>
                <p:cNvSpPr/>
                <p:nvPr/>
              </p:nvSpPr>
              <p:spPr>
                <a:xfrm>
                  <a:off x="7600950" y="1600200"/>
                  <a:ext cx="47625" cy="630942"/>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Rounded Corners 26">
                <a:extLst>
                  <a:ext uri="{FF2B5EF4-FFF2-40B4-BE49-F238E27FC236}">
                    <a16:creationId xmlns:a16="http://schemas.microsoft.com/office/drawing/2014/main" id="{1504A5F8-CBD6-5C09-F372-304B54BB8E47}"/>
                  </a:ext>
                </a:extLst>
              </p:cNvPr>
              <p:cNvSpPr/>
              <p:nvPr/>
            </p:nvSpPr>
            <p:spPr>
              <a:xfrm>
                <a:off x="6336506" y="1554064"/>
                <a:ext cx="1181100" cy="117008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9D061CE-B8D2-3F81-9B88-10F84EF56D14}"/>
                  </a:ext>
                </a:extLst>
              </p:cNvPr>
              <p:cNvSpPr txBox="1"/>
              <p:nvPr/>
            </p:nvSpPr>
            <p:spPr>
              <a:xfrm>
                <a:off x="7815264" y="1751111"/>
                <a:ext cx="386238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Cần trang bị máy POS?</a:t>
                </a:r>
                <a:endParaRPr lang="en-US" sz="1400" dirty="0">
                  <a:solidFill>
                    <a:srgbClr val="565ADD"/>
                  </a:solidFill>
                  <a:latin typeface="Roboto" pitchFamily="2" charset="0"/>
                  <a:ea typeface="Roboto" pitchFamily="2" charset="0"/>
                </a:endParaRPr>
              </a:p>
            </p:txBody>
          </p:sp>
          <p:sp>
            <p:nvSpPr>
              <p:cNvPr id="29" name="TextBox 28">
                <a:extLst>
                  <a:ext uri="{FF2B5EF4-FFF2-40B4-BE49-F238E27FC236}">
                    <a16:creationId xmlns:a16="http://schemas.microsoft.com/office/drawing/2014/main" id="{BC734261-63CF-330D-E647-411E651DA893}"/>
                  </a:ext>
                </a:extLst>
              </p:cNvPr>
              <p:cNvSpPr txBox="1"/>
              <p:nvPr/>
            </p:nvSpPr>
            <p:spPr>
              <a:xfrm>
                <a:off x="7648575" y="1443334"/>
                <a:ext cx="4076700" cy="307777"/>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VẤN ĐỀ CHI PHÍ ĐẦU TƯ</a:t>
                </a:r>
                <a:endParaRPr lang="en-US" sz="1400" b="1" dirty="0">
                  <a:solidFill>
                    <a:srgbClr val="565ADD"/>
                  </a:solidFill>
                  <a:latin typeface="Roboto" pitchFamily="2" charset="0"/>
                  <a:ea typeface="Roboto" pitchFamily="2" charset="0"/>
                </a:endParaRPr>
              </a:p>
            </p:txBody>
          </p:sp>
          <p:sp>
            <p:nvSpPr>
              <p:cNvPr id="30" name="Oval 29">
                <a:extLst>
                  <a:ext uri="{FF2B5EF4-FFF2-40B4-BE49-F238E27FC236}">
                    <a16:creationId xmlns:a16="http://schemas.microsoft.com/office/drawing/2014/main" id="{CEE66D08-26EE-0E18-CA53-EF27DE4426D4}"/>
                  </a:ext>
                </a:extLst>
              </p:cNvPr>
              <p:cNvSpPr/>
              <p:nvPr/>
            </p:nvSpPr>
            <p:spPr>
              <a:xfrm>
                <a:off x="7562850" y="1535014"/>
                <a:ext cx="114300" cy="1143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362A55F-6636-531B-B15D-9A36ED526AE1}"/>
                  </a:ext>
                </a:extLst>
              </p:cNvPr>
              <p:cNvSpPr txBox="1"/>
              <p:nvPr/>
            </p:nvSpPr>
            <p:spPr>
              <a:xfrm>
                <a:off x="7815264" y="2055910"/>
                <a:ext cx="3862386"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Mua và cài đặt phần mềm quản lý bán hàng đắt tiền?</a:t>
                </a:r>
                <a:endParaRPr lang="en-US" sz="1400" dirty="0">
                  <a:solidFill>
                    <a:srgbClr val="565ADD"/>
                  </a:solidFill>
                  <a:latin typeface="Roboto" pitchFamily="2" charset="0"/>
                  <a:ea typeface="Roboto" pitchFamily="2" charset="0"/>
                </a:endParaRPr>
              </a:p>
            </p:txBody>
          </p:sp>
        </p:grpSp>
        <p:pic>
          <p:nvPicPr>
            <p:cNvPr id="10" name="Graphic 9" descr="Coins with solid fill">
              <a:extLst>
                <a:ext uri="{FF2B5EF4-FFF2-40B4-BE49-F238E27FC236}">
                  <a16:creationId xmlns:a16="http://schemas.microsoft.com/office/drawing/2014/main" id="{7E7E10BA-85B1-2F97-0D9A-E797D90C20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68962" y="3411216"/>
              <a:ext cx="914400" cy="914400"/>
            </a:xfrm>
            <a:prstGeom prst="rect">
              <a:avLst/>
            </a:prstGeom>
          </p:spPr>
        </p:pic>
      </p:grpSp>
      <p:grpSp>
        <p:nvGrpSpPr>
          <p:cNvPr id="16" name="Group 15">
            <a:extLst>
              <a:ext uri="{FF2B5EF4-FFF2-40B4-BE49-F238E27FC236}">
                <a16:creationId xmlns:a16="http://schemas.microsoft.com/office/drawing/2014/main" id="{4540034C-A7AF-6812-4FB7-7C0F268D2074}"/>
              </a:ext>
            </a:extLst>
          </p:cNvPr>
          <p:cNvGrpSpPr/>
          <p:nvPr/>
        </p:nvGrpSpPr>
        <p:grpSpPr>
          <a:xfrm>
            <a:off x="6336506" y="4848818"/>
            <a:ext cx="5388769" cy="1280816"/>
            <a:chOff x="6336506" y="4848818"/>
            <a:chExt cx="5388769" cy="1280816"/>
          </a:xfrm>
        </p:grpSpPr>
        <p:grpSp>
          <p:nvGrpSpPr>
            <p:cNvPr id="35" name="Group 34">
              <a:extLst>
                <a:ext uri="{FF2B5EF4-FFF2-40B4-BE49-F238E27FC236}">
                  <a16:creationId xmlns:a16="http://schemas.microsoft.com/office/drawing/2014/main" id="{333B3179-2DC2-BB2F-A110-3DB5B35606AF}"/>
                </a:ext>
              </a:extLst>
            </p:cNvPr>
            <p:cNvGrpSpPr/>
            <p:nvPr/>
          </p:nvGrpSpPr>
          <p:grpSpPr>
            <a:xfrm>
              <a:off x="6336506" y="4848818"/>
              <a:ext cx="5388769" cy="1280816"/>
              <a:chOff x="6336506" y="1443334"/>
              <a:chExt cx="5388769" cy="1280816"/>
            </a:xfrm>
          </p:grpSpPr>
          <p:grpSp>
            <p:nvGrpSpPr>
              <p:cNvPr id="36" name="Group 35">
                <a:extLst>
                  <a:ext uri="{FF2B5EF4-FFF2-40B4-BE49-F238E27FC236}">
                    <a16:creationId xmlns:a16="http://schemas.microsoft.com/office/drawing/2014/main" id="{2390AF1B-D1D2-9686-4BC0-8210FB98A5C8}"/>
                  </a:ext>
                </a:extLst>
              </p:cNvPr>
              <p:cNvGrpSpPr/>
              <p:nvPr/>
            </p:nvGrpSpPr>
            <p:grpSpPr>
              <a:xfrm>
                <a:off x="7600950" y="1600200"/>
                <a:ext cx="4076700" cy="1123950"/>
                <a:chOff x="7600950" y="1600200"/>
                <a:chExt cx="4076700" cy="630942"/>
              </a:xfrm>
            </p:grpSpPr>
            <p:sp>
              <p:nvSpPr>
                <p:cNvPr id="43" name="Rectangle 42">
                  <a:extLst>
                    <a:ext uri="{FF2B5EF4-FFF2-40B4-BE49-F238E27FC236}">
                      <a16:creationId xmlns:a16="http://schemas.microsoft.com/office/drawing/2014/main" id="{01175A25-5864-B33D-6F9A-C93C4AF4D696}"/>
                    </a:ext>
                  </a:extLst>
                </p:cNvPr>
                <p:cNvSpPr/>
                <p:nvPr/>
              </p:nvSpPr>
              <p:spPr>
                <a:xfrm>
                  <a:off x="7648575" y="1600200"/>
                  <a:ext cx="4029075" cy="630942"/>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E5F8DA96-B8CC-489D-A4F3-92D11FFFBDC6}"/>
                    </a:ext>
                  </a:extLst>
                </p:cNvPr>
                <p:cNvSpPr/>
                <p:nvPr/>
              </p:nvSpPr>
              <p:spPr>
                <a:xfrm>
                  <a:off x="7600950" y="1600200"/>
                  <a:ext cx="47625" cy="630942"/>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Rounded Corners 36">
                <a:extLst>
                  <a:ext uri="{FF2B5EF4-FFF2-40B4-BE49-F238E27FC236}">
                    <a16:creationId xmlns:a16="http://schemas.microsoft.com/office/drawing/2014/main" id="{34D0EDAC-4E1F-82C6-2B88-C2F0BC71CEE6}"/>
                  </a:ext>
                </a:extLst>
              </p:cNvPr>
              <p:cNvSpPr/>
              <p:nvPr/>
            </p:nvSpPr>
            <p:spPr>
              <a:xfrm>
                <a:off x="6336506" y="1554064"/>
                <a:ext cx="1181100" cy="117008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50FBCB08-A0EF-BD70-40D4-A7DCF0B7A492}"/>
                  </a:ext>
                </a:extLst>
              </p:cNvPr>
              <p:cNvSpPr txBox="1"/>
              <p:nvPr/>
            </p:nvSpPr>
            <p:spPr>
              <a:xfrm>
                <a:off x="7815264" y="1751111"/>
                <a:ext cx="3287315" cy="738664"/>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Thất thoát doanh thu do thiếu hoặc mất dữ liệu về thanh toán không được lưu lại</a:t>
                </a:r>
                <a:endParaRPr lang="en-US" sz="1400" dirty="0">
                  <a:solidFill>
                    <a:srgbClr val="565ADD"/>
                  </a:solidFill>
                  <a:latin typeface="Roboto" pitchFamily="2" charset="0"/>
                  <a:ea typeface="Roboto" pitchFamily="2" charset="0"/>
                </a:endParaRPr>
              </a:p>
            </p:txBody>
          </p:sp>
          <p:sp>
            <p:nvSpPr>
              <p:cNvPr id="39" name="TextBox 38">
                <a:extLst>
                  <a:ext uri="{FF2B5EF4-FFF2-40B4-BE49-F238E27FC236}">
                    <a16:creationId xmlns:a16="http://schemas.microsoft.com/office/drawing/2014/main" id="{E7B13E1B-3190-6826-8D21-7E38E08D37D0}"/>
                  </a:ext>
                </a:extLst>
              </p:cNvPr>
              <p:cNvSpPr txBox="1"/>
              <p:nvPr/>
            </p:nvSpPr>
            <p:spPr>
              <a:xfrm>
                <a:off x="7648575" y="1443334"/>
                <a:ext cx="4076700"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VẤN ĐỀ KIỂM SOÁT DOANH THU</a:t>
                </a:r>
              </a:p>
            </p:txBody>
          </p:sp>
          <p:sp>
            <p:nvSpPr>
              <p:cNvPr id="40" name="Oval 39">
                <a:extLst>
                  <a:ext uri="{FF2B5EF4-FFF2-40B4-BE49-F238E27FC236}">
                    <a16:creationId xmlns:a16="http://schemas.microsoft.com/office/drawing/2014/main" id="{CEF1C913-FEFE-3057-E55E-4BABFE82D4AA}"/>
                  </a:ext>
                </a:extLst>
              </p:cNvPr>
              <p:cNvSpPr/>
              <p:nvPr/>
            </p:nvSpPr>
            <p:spPr>
              <a:xfrm>
                <a:off x="7562850" y="1535014"/>
                <a:ext cx="114300" cy="1143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Graphic 12" descr="Piggy Bank with solid fill">
              <a:extLst>
                <a:ext uri="{FF2B5EF4-FFF2-40B4-BE49-F238E27FC236}">
                  <a16:creationId xmlns:a16="http://schemas.microsoft.com/office/drawing/2014/main" id="{B448C6A4-2A21-12A7-1359-BF391230CE1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65543" y="5087391"/>
              <a:ext cx="914400" cy="914400"/>
            </a:xfrm>
            <a:prstGeom prst="rect">
              <a:avLst/>
            </a:prstGeom>
          </p:spPr>
        </p:pic>
      </p:grpSp>
    </p:spTree>
    <p:extLst>
      <p:ext uri="{BB962C8B-B14F-4D97-AF65-F5344CB8AC3E}">
        <p14:creationId xmlns:p14="http://schemas.microsoft.com/office/powerpoint/2010/main" val="380170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par>
                                <p:cTn id="8" presetID="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1+#ppt_w/2"/>
                                          </p:val>
                                        </p:tav>
                                        <p:tav tm="100000">
                                          <p:val>
                                            <p:strVal val="#ppt_x"/>
                                          </p:val>
                                        </p:tav>
                                      </p:tavLst>
                                    </p:anim>
                                    <p:anim calcmode="lin" valueType="num">
                                      <p:cBhvr additive="base">
                                        <p:cTn id="11" dur="500" fill="hold"/>
                                        <p:tgtEl>
                                          <p:spTgt spid="1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1+#ppt_w/2"/>
                                          </p:val>
                                        </p:tav>
                                        <p:tav tm="100000">
                                          <p:val>
                                            <p:strVal val="#ppt_x"/>
                                          </p:val>
                                        </p:tav>
                                      </p:tavLst>
                                    </p:anim>
                                    <p:anim calcmode="lin" valueType="num">
                                      <p:cBhvr additive="base">
                                        <p:cTn id="15" dur="10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1250" fill="hold"/>
                                        <p:tgtEl>
                                          <p:spTgt spid="16"/>
                                        </p:tgtEl>
                                        <p:attrNameLst>
                                          <p:attrName>ppt_x</p:attrName>
                                        </p:attrNameLst>
                                      </p:cBhvr>
                                      <p:tavLst>
                                        <p:tav tm="0">
                                          <p:val>
                                            <p:strVal val="1+#ppt_w/2"/>
                                          </p:val>
                                        </p:tav>
                                        <p:tav tm="100000">
                                          <p:val>
                                            <p:strVal val="#ppt_x"/>
                                          </p:val>
                                        </p:tav>
                                      </p:tavLst>
                                    </p:anim>
                                    <p:anim calcmode="lin" valueType="num">
                                      <p:cBhvr additive="base">
                                        <p:cTn id="19" dur="12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25E4B34-1767-5CDE-28FF-67308D85608F}"/>
              </a:ext>
            </a:extLst>
          </p:cNvPr>
          <p:cNvSpPr/>
          <p:nvPr/>
        </p:nvSpPr>
        <p:spPr>
          <a:xfrm>
            <a:off x="0" y="654967"/>
            <a:ext cx="7871035" cy="554806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87E8090-81E4-B86C-0BCE-677033F1FE7D}"/>
              </a:ext>
            </a:extLst>
          </p:cNvPr>
          <p:cNvSpPr/>
          <p:nvPr/>
        </p:nvSpPr>
        <p:spPr>
          <a:xfrm>
            <a:off x="1" y="0"/>
            <a:ext cx="6096000"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F2D3680-0518-0DA1-C674-59D2B2FBE6FC}"/>
              </a:ext>
            </a:extLst>
          </p:cNvPr>
          <p:cNvSpPr/>
          <p:nvPr/>
        </p:nvSpPr>
        <p:spPr>
          <a:xfrm>
            <a:off x="6050518" y="6627183"/>
            <a:ext cx="6141482"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66AEDCC-7866-3DD4-5CC5-5A6D12945D9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3910" t="11476" r="2089"/>
          <a:stretch/>
        </p:blipFill>
        <p:spPr>
          <a:xfrm>
            <a:off x="435427" y="1068067"/>
            <a:ext cx="8983148" cy="4721866"/>
          </a:xfrm>
          <a:prstGeom prst="roundRect">
            <a:avLst/>
          </a:prstGeom>
        </p:spPr>
      </p:pic>
      <p:grpSp>
        <p:nvGrpSpPr>
          <p:cNvPr id="12" name="Group 11">
            <a:extLst>
              <a:ext uri="{FF2B5EF4-FFF2-40B4-BE49-F238E27FC236}">
                <a16:creationId xmlns:a16="http://schemas.microsoft.com/office/drawing/2014/main" id="{FA389C06-9F4F-6B1A-6861-6F1DE5106946}"/>
              </a:ext>
            </a:extLst>
          </p:cNvPr>
          <p:cNvGrpSpPr/>
          <p:nvPr/>
        </p:nvGrpSpPr>
        <p:grpSpPr>
          <a:xfrm>
            <a:off x="6050518" y="354633"/>
            <a:ext cx="5972216" cy="5972216"/>
            <a:chOff x="31963" y="290716"/>
            <a:chExt cx="5972216" cy="5972216"/>
          </a:xfrm>
        </p:grpSpPr>
        <p:grpSp>
          <p:nvGrpSpPr>
            <p:cNvPr id="5" name="Group 4">
              <a:extLst>
                <a:ext uri="{FF2B5EF4-FFF2-40B4-BE49-F238E27FC236}">
                  <a16:creationId xmlns:a16="http://schemas.microsoft.com/office/drawing/2014/main" id="{EE46C1BC-415E-4B09-A5A3-A82FD8331EE1}"/>
                </a:ext>
              </a:extLst>
            </p:cNvPr>
            <p:cNvGrpSpPr/>
            <p:nvPr/>
          </p:nvGrpSpPr>
          <p:grpSpPr>
            <a:xfrm>
              <a:off x="31963" y="290716"/>
              <a:ext cx="5972216" cy="5972216"/>
              <a:chOff x="6669889" y="1362269"/>
              <a:chExt cx="1107033" cy="1107033"/>
            </a:xfrm>
          </p:grpSpPr>
          <p:sp>
            <p:nvSpPr>
              <p:cNvPr id="2" name="Oval 1">
                <a:extLst>
                  <a:ext uri="{FF2B5EF4-FFF2-40B4-BE49-F238E27FC236}">
                    <a16:creationId xmlns:a16="http://schemas.microsoft.com/office/drawing/2014/main" id="{DEB75BD7-7471-E7BD-B2FF-F869CC9C6544}"/>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0EC997B-BE3C-432E-540D-B8F4256DD599}"/>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764676-BD3A-00E2-69E2-9ACD2095ABD1}"/>
                  </a:ext>
                </a:extLst>
              </p:cNvPr>
              <p:cNvSpPr txBox="1"/>
              <p:nvPr/>
            </p:nvSpPr>
            <p:spPr>
              <a:xfrm>
                <a:off x="6930998" y="1736781"/>
                <a:ext cx="569167" cy="444995"/>
              </a:xfrm>
              <a:prstGeom prst="rect">
                <a:avLst/>
              </a:prstGeom>
              <a:noFill/>
            </p:spPr>
            <p:txBody>
              <a:bodyPr wrap="square" rtlCol="0">
                <a:spAutoFit/>
              </a:bodyPr>
              <a:lstStyle/>
              <a:p>
                <a:pPr algn="ctr"/>
                <a:r>
                  <a:rPr lang="en-US" sz="15000" b="1">
                    <a:solidFill>
                      <a:srgbClr val="FFCC00"/>
                    </a:solidFill>
                    <a:latin typeface="Roboto" pitchFamily="2" charset="0"/>
                    <a:ea typeface="Roboto" pitchFamily="2" charset="0"/>
                  </a:rPr>
                  <a:t>02</a:t>
                </a:r>
                <a:endParaRPr lang="en-US" sz="15000" b="1" dirty="0">
                  <a:solidFill>
                    <a:srgbClr val="FFCC00"/>
                  </a:solidFill>
                  <a:latin typeface="Roboto" pitchFamily="2" charset="0"/>
                  <a:ea typeface="Roboto" pitchFamily="2" charset="0"/>
                </a:endParaRPr>
              </a:p>
            </p:txBody>
          </p:sp>
        </p:grpSp>
        <p:sp>
          <p:nvSpPr>
            <p:cNvPr id="6" name="TextBox 5">
              <a:extLst>
                <a:ext uri="{FF2B5EF4-FFF2-40B4-BE49-F238E27FC236}">
                  <a16:creationId xmlns:a16="http://schemas.microsoft.com/office/drawing/2014/main" id="{7A21B28C-1CF6-0E7B-3989-4B4F173A39D6}"/>
                </a:ext>
              </a:extLst>
            </p:cNvPr>
            <p:cNvSpPr txBox="1"/>
            <p:nvPr/>
          </p:nvSpPr>
          <p:spPr>
            <a:xfrm>
              <a:off x="969144" y="4677222"/>
              <a:ext cx="4267119" cy="707886"/>
            </a:xfrm>
            <a:prstGeom prst="rect">
              <a:avLst/>
            </a:prstGeom>
            <a:noFill/>
          </p:spPr>
          <p:txBody>
            <a:bodyPr wrap="square" rtlCol="0">
              <a:spAutoFit/>
            </a:bodyPr>
            <a:lstStyle/>
            <a:p>
              <a:pPr algn="ctr"/>
              <a:r>
                <a:rPr lang="en-US" sz="2000" b="1" dirty="0">
                  <a:solidFill>
                    <a:srgbClr val="EFF0FF"/>
                  </a:solidFill>
                  <a:latin typeface="Roboto" pitchFamily="2" charset="0"/>
                  <a:ea typeface="Roboto" pitchFamily="2" charset="0"/>
                </a:rPr>
                <a:t>GIẢI PHÁP THANH TOÁN </a:t>
              </a:r>
            </a:p>
            <a:p>
              <a:pPr algn="ctr"/>
              <a:r>
                <a:rPr lang="en-US" sz="2000" b="1" dirty="0">
                  <a:solidFill>
                    <a:srgbClr val="EFF0FF"/>
                  </a:solidFill>
                  <a:latin typeface="Roboto" pitchFamily="2" charset="0"/>
                  <a:ea typeface="Roboto" pitchFamily="2" charset="0"/>
                </a:rPr>
                <a:t>QR IOT TRUSTED PAY </a:t>
              </a:r>
            </a:p>
          </p:txBody>
        </p:sp>
        <p:sp>
          <p:nvSpPr>
            <p:cNvPr id="7" name="TextBox 6">
              <a:extLst>
                <a:ext uri="{FF2B5EF4-FFF2-40B4-BE49-F238E27FC236}">
                  <a16:creationId xmlns:a16="http://schemas.microsoft.com/office/drawing/2014/main" id="{1CDDFADB-FB76-AC2F-8EDA-16DCC4D93572}"/>
                </a:ext>
              </a:extLst>
            </p:cNvPr>
            <p:cNvSpPr txBox="1"/>
            <p:nvPr/>
          </p:nvSpPr>
          <p:spPr>
            <a:xfrm>
              <a:off x="1107337" y="1581425"/>
              <a:ext cx="3840223"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NỘI DUNG</a:t>
              </a:r>
            </a:p>
          </p:txBody>
        </p:sp>
      </p:grpSp>
    </p:spTree>
    <p:extLst>
      <p:ext uri="{BB962C8B-B14F-4D97-AF65-F5344CB8AC3E}">
        <p14:creationId xmlns:p14="http://schemas.microsoft.com/office/powerpoint/2010/main" val="2775056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6" presetClass="emph" presetSubtype="0" fill="hold" nodeType="withEffect">
                                  <p:stCondLst>
                                    <p:cond delay="0"/>
                                  </p:stCondLst>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52" name="Rectangle: Rounded Corners 51">
            <a:extLst>
              <a:ext uri="{FF2B5EF4-FFF2-40B4-BE49-F238E27FC236}">
                <a16:creationId xmlns:a16="http://schemas.microsoft.com/office/drawing/2014/main" id="{E134CA46-BC3C-2138-E1BC-AE0ADF9D1DCC}"/>
              </a:ext>
            </a:extLst>
          </p:cNvPr>
          <p:cNvSpPr/>
          <p:nvPr/>
        </p:nvSpPr>
        <p:spPr>
          <a:xfrm>
            <a:off x="3419475" y="4343400"/>
            <a:ext cx="3668992" cy="2351315"/>
          </a:xfrm>
          <a:prstGeom prst="roundRect">
            <a:avLst/>
          </a:prstGeom>
          <a:noFill/>
          <a:ln>
            <a:solidFill>
              <a:srgbClr val="565AD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2ABD6E1A-AFC6-23BC-FA6B-41207DACBF94}"/>
              </a:ext>
            </a:extLst>
          </p:cNvPr>
          <p:cNvSpPr/>
          <p:nvPr/>
        </p:nvSpPr>
        <p:spPr>
          <a:xfrm>
            <a:off x="7958240" y="4343400"/>
            <a:ext cx="3668992" cy="2351315"/>
          </a:xfrm>
          <a:prstGeom prst="roundRect">
            <a:avLst/>
          </a:prstGeom>
          <a:solidFill>
            <a:srgbClr val="E0E1FC"/>
          </a:solidFill>
          <a:ln>
            <a:solidFill>
              <a:srgbClr val="565ADD"/>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D5177116-EF86-BA66-7249-F65FE10C5E66}"/>
              </a:ext>
            </a:extLst>
          </p:cNvPr>
          <p:cNvGrpSpPr/>
          <p:nvPr/>
        </p:nvGrpSpPr>
        <p:grpSpPr>
          <a:xfrm>
            <a:off x="8081410" y="4682289"/>
            <a:ext cx="3534430" cy="307777"/>
            <a:chOff x="7613752" y="4950396"/>
            <a:chExt cx="3534430" cy="307777"/>
          </a:xfrm>
        </p:grpSpPr>
        <p:pic>
          <p:nvPicPr>
            <p:cNvPr id="5" name="Graphic 4" descr="Badge Tick with solid fill">
              <a:extLst>
                <a:ext uri="{FF2B5EF4-FFF2-40B4-BE49-F238E27FC236}">
                  <a16:creationId xmlns:a16="http://schemas.microsoft.com/office/drawing/2014/main" id="{A4C52F54-8274-CE69-61B9-13A822550A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8" name="TextBox 7">
              <a:extLst>
                <a:ext uri="{FF2B5EF4-FFF2-40B4-BE49-F238E27FC236}">
                  <a16:creationId xmlns:a16="http://schemas.microsoft.com/office/drawing/2014/main" id="{AF5A643C-6BDF-ABC9-0588-82283F49A137}"/>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Có thể thay đổi thông tin và nội dung</a:t>
              </a:r>
              <a:endParaRPr lang="en-US" sz="1400" dirty="0">
                <a:solidFill>
                  <a:srgbClr val="565ADD"/>
                </a:solidFill>
                <a:latin typeface="Roboto" pitchFamily="2" charset="0"/>
                <a:ea typeface="Roboto" pitchFamily="2" charset="0"/>
              </a:endParaRPr>
            </a:p>
          </p:txBody>
        </p:sp>
      </p:grpSp>
      <p:sp>
        <p:nvSpPr>
          <p:cNvPr id="2" name="Rectangle 1">
            <a:extLst>
              <a:ext uri="{FF2B5EF4-FFF2-40B4-BE49-F238E27FC236}">
                <a16:creationId xmlns:a16="http://schemas.microsoft.com/office/drawing/2014/main" id="{559613FA-D908-B45B-55F9-9180FBA90F31}"/>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015A01F8-995E-6DC3-7280-33893A58B35C}"/>
              </a:ext>
            </a:extLst>
          </p:cNvPr>
          <p:cNvGrpSpPr/>
          <p:nvPr/>
        </p:nvGrpSpPr>
        <p:grpSpPr>
          <a:xfrm>
            <a:off x="591128" y="1152856"/>
            <a:ext cx="1064817" cy="1064817"/>
            <a:chOff x="570369" y="924568"/>
            <a:chExt cx="1279539" cy="1279539"/>
          </a:xfrm>
        </p:grpSpPr>
        <p:sp>
          <p:nvSpPr>
            <p:cNvPr id="40" name="Oval 39">
              <a:extLst>
                <a:ext uri="{FF2B5EF4-FFF2-40B4-BE49-F238E27FC236}">
                  <a16:creationId xmlns:a16="http://schemas.microsoft.com/office/drawing/2014/main" id="{94E3034C-1C67-0B5F-92E7-EDF457CBAF6A}"/>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Money with solid fill">
              <a:extLst>
                <a:ext uri="{FF2B5EF4-FFF2-40B4-BE49-F238E27FC236}">
                  <a16:creationId xmlns:a16="http://schemas.microsoft.com/office/drawing/2014/main" id="{5A2BDD04-1585-E7B0-EAB5-D5FD1FF6A9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42" name="Graphic 41" descr="Magnifying glass outline">
            <a:extLst>
              <a:ext uri="{FF2B5EF4-FFF2-40B4-BE49-F238E27FC236}">
                <a16:creationId xmlns:a16="http://schemas.microsoft.com/office/drawing/2014/main" id="{2CED3B22-06B9-59C2-3DB1-065DCCF853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3552" y="4560921"/>
            <a:ext cx="2044215" cy="2044215"/>
          </a:xfrm>
          <a:prstGeom prst="rect">
            <a:avLst/>
          </a:prstGeom>
        </p:spPr>
      </p:pic>
      <p:grpSp>
        <p:nvGrpSpPr>
          <p:cNvPr id="43" name="Group 42">
            <a:extLst>
              <a:ext uri="{FF2B5EF4-FFF2-40B4-BE49-F238E27FC236}">
                <a16:creationId xmlns:a16="http://schemas.microsoft.com/office/drawing/2014/main" id="{C4144FE5-E60C-8A63-6631-16BE626926C1}"/>
              </a:ext>
            </a:extLst>
          </p:cNvPr>
          <p:cNvGrpSpPr/>
          <p:nvPr/>
        </p:nvGrpSpPr>
        <p:grpSpPr>
          <a:xfrm>
            <a:off x="535549" y="3096693"/>
            <a:ext cx="1064817" cy="1064817"/>
            <a:chOff x="535549" y="3096693"/>
            <a:chExt cx="1064817" cy="1064817"/>
          </a:xfrm>
        </p:grpSpPr>
        <p:sp>
          <p:nvSpPr>
            <p:cNvPr id="44" name="Oval 43">
              <a:extLst>
                <a:ext uri="{FF2B5EF4-FFF2-40B4-BE49-F238E27FC236}">
                  <a16:creationId xmlns:a16="http://schemas.microsoft.com/office/drawing/2014/main" id="{95BEA33E-96F0-5905-4B2E-E66C8B67592B}"/>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Graphic 44" descr="Internet Banking with solid fill">
              <a:extLst>
                <a:ext uri="{FF2B5EF4-FFF2-40B4-BE49-F238E27FC236}">
                  <a16:creationId xmlns:a16="http://schemas.microsoft.com/office/drawing/2014/main" id="{38CB1E02-AA6B-44A0-C177-4988217A29B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4267" y="3261226"/>
              <a:ext cx="735751" cy="735751"/>
            </a:xfrm>
            <a:prstGeom prst="rect">
              <a:avLst/>
            </a:prstGeom>
          </p:spPr>
        </p:pic>
      </p:grpSp>
      <p:grpSp>
        <p:nvGrpSpPr>
          <p:cNvPr id="46" name="Group 45">
            <a:extLst>
              <a:ext uri="{FF2B5EF4-FFF2-40B4-BE49-F238E27FC236}">
                <a16:creationId xmlns:a16="http://schemas.microsoft.com/office/drawing/2014/main" id="{2BA88CB5-1877-1D90-5366-781D1DE81A3F}"/>
              </a:ext>
            </a:extLst>
          </p:cNvPr>
          <p:cNvGrpSpPr/>
          <p:nvPr/>
        </p:nvGrpSpPr>
        <p:grpSpPr>
          <a:xfrm>
            <a:off x="517103" y="4836178"/>
            <a:ext cx="1064817" cy="1064817"/>
            <a:chOff x="517103" y="4836178"/>
            <a:chExt cx="1064817" cy="1064817"/>
          </a:xfrm>
        </p:grpSpPr>
        <p:sp>
          <p:nvSpPr>
            <p:cNvPr id="47" name="Oval 46">
              <a:extLst>
                <a:ext uri="{FF2B5EF4-FFF2-40B4-BE49-F238E27FC236}">
                  <a16:creationId xmlns:a16="http://schemas.microsoft.com/office/drawing/2014/main" id="{031DAD56-BA33-5627-19E1-E4A2F92BF520}"/>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Qr Code with solid fill">
              <a:extLst>
                <a:ext uri="{FF2B5EF4-FFF2-40B4-BE49-F238E27FC236}">
                  <a16:creationId xmlns:a16="http://schemas.microsoft.com/office/drawing/2014/main" id="{B65A7082-4037-224A-047D-B165165B61F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9030" y="5058105"/>
              <a:ext cx="620961" cy="620961"/>
            </a:xfrm>
            <a:prstGeom prst="rect">
              <a:avLst/>
            </a:prstGeom>
          </p:spPr>
        </p:pic>
      </p:grpSp>
      <p:sp>
        <p:nvSpPr>
          <p:cNvPr id="49" name="TextBox 48">
            <a:extLst>
              <a:ext uri="{FF2B5EF4-FFF2-40B4-BE49-F238E27FC236}">
                <a16:creationId xmlns:a16="http://schemas.microsoft.com/office/drawing/2014/main" id="{70C5751C-2FFA-B7C7-6E39-22B80052729E}"/>
              </a:ext>
            </a:extLst>
          </p:cNvPr>
          <p:cNvSpPr txBox="1"/>
          <p:nvPr/>
        </p:nvSpPr>
        <p:spPr>
          <a:xfrm>
            <a:off x="2512687" y="163285"/>
            <a:ext cx="9641399"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TỔNG QUAN VỀ THANH TOÁN BẰNG QR CODE</a:t>
            </a:r>
          </a:p>
        </p:txBody>
      </p:sp>
      <p:pic>
        <p:nvPicPr>
          <p:cNvPr id="11" name="Picture 10">
            <a:extLst>
              <a:ext uri="{FF2B5EF4-FFF2-40B4-BE49-F238E27FC236}">
                <a16:creationId xmlns:a16="http://schemas.microsoft.com/office/drawing/2014/main" id="{6E343E7D-A753-5A98-87C5-9938688FCDA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77248" y="1265918"/>
            <a:ext cx="2560320" cy="2560320"/>
          </a:xfrm>
          <a:prstGeom prst="rect">
            <a:avLst/>
          </a:prstGeom>
        </p:spPr>
      </p:pic>
      <p:pic>
        <p:nvPicPr>
          <p:cNvPr id="13" name="Picture 12">
            <a:extLst>
              <a:ext uri="{FF2B5EF4-FFF2-40B4-BE49-F238E27FC236}">
                <a16:creationId xmlns:a16="http://schemas.microsoft.com/office/drawing/2014/main" id="{53D43FD8-61B2-6A1A-13DE-374958EFBC8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53384" y="1265918"/>
            <a:ext cx="2560320" cy="2560320"/>
          </a:xfrm>
          <a:prstGeom prst="rect">
            <a:avLst/>
          </a:prstGeom>
        </p:spPr>
      </p:pic>
      <p:grpSp>
        <p:nvGrpSpPr>
          <p:cNvPr id="16" name="Group 15">
            <a:extLst>
              <a:ext uri="{FF2B5EF4-FFF2-40B4-BE49-F238E27FC236}">
                <a16:creationId xmlns:a16="http://schemas.microsoft.com/office/drawing/2014/main" id="{7D63D596-C11D-7C87-AF56-68BF99C31AD8}"/>
              </a:ext>
            </a:extLst>
          </p:cNvPr>
          <p:cNvGrpSpPr/>
          <p:nvPr/>
        </p:nvGrpSpPr>
        <p:grpSpPr>
          <a:xfrm>
            <a:off x="4028930" y="4026880"/>
            <a:ext cx="2409228" cy="542097"/>
            <a:chOff x="3533332" y="4143783"/>
            <a:chExt cx="2409228" cy="542097"/>
          </a:xfrm>
        </p:grpSpPr>
        <p:sp>
          <p:nvSpPr>
            <p:cNvPr id="14" name="Rectangle: Rounded Corners 13">
              <a:extLst>
                <a:ext uri="{FF2B5EF4-FFF2-40B4-BE49-F238E27FC236}">
                  <a16:creationId xmlns:a16="http://schemas.microsoft.com/office/drawing/2014/main" id="{6DEC5328-62BC-30D6-0CDB-A355BCC1944F}"/>
                </a:ext>
              </a:extLst>
            </p:cNvPr>
            <p:cNvSpPr/>
            <p:nvPr/>
          </p:nvSpPr>
          <p:spPr>
            <a:xfrm>
              <a:off x="3533332" y="4143783"/>
              <a:ext cx="2409228" cy="54209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2FE0D79-B08E-28FA-9BC8-7FBA596B640A}"/>
                </a:ext>
              </a:extLst>
            </p:cNvPr>
            <p:cNvSpPr txBox="1"/>
            <p:nvPr/>
          </p:nvSpPr>
          <p:spPr>
            <a:xfrm>
              <a:off x="3647112" y="4214776"/>
              <a:ext cx="2181668" cy="400110"/>
            </a:xfrm>
            <a:prstGeom prst="rect">
              <a:avLst/>
            </a:prstGeom>
            <a:noFill/>
          </p:spPr>
          <p:txBody>
            <a:bodyPr wrap="square" rtlCol="0">
              <a:spAutoFit/>
            </a:bodyPr>
            <a:lstStyle/>
            <a:p>
              <a:pPr algn="ctr"/>
              <a:r>
                <a:rPr lang="en-US" sz="2000" b="1">
                  <a:solidFill>
                    <a:srgbClr val="FFC000"/>
                  </a:solidFill>
                  <a:latin typeface="Roboto" pitchFamily="2" charset="0"/>
                  <a:ea typeface="Roboto" pitchFamily="2" charset="0"/>
                </a:rPr>
                <a:t>QR TĨNH</a:t>
              </a:r>
              <a:endParaRPr lang="en-US" sz="2000" b="1" dirty="0">
                <a:solidFill>
                  <a:srgbClr val="FFC000"/>
                </a:solidFill>
                <a:latin typeface="Roboto" pitchFamily="2" charset="0"/>
                <a:ea typeface="Roboto" pitchFamily="2" charset="0"/>
              </a:endParaRPr>
            </a:p>
          </p:txBody>
        </p:sp>
      </p:grpSp>
      <p:grpSp>
        <p:nvGrpSpPr>
          <p:cNvPr id="17" name="Group 16">
            <a:extLst>
              <a:ext uri="{FF2B5EF4-FFF2-40B4-BE49-F238E27FC236}">
                <a16:creationId xmlns:a16="http://schemas.microsoft.com/office/drawing/2014/main" id="{55DF2944-D87E-67DB-E32A-F9374E24AF3F}"/>
              </a:ext>
            </a:extLst>
          </p:cNvPr>
          <p:cNvGrpSpPr/>
          <p:nvPr/>
        </p:nvGrpSpPr>
        <p:grpSpPr>
          <a:xfrm>
            <a:off x="8552794" y="4026880"/>
            <a:ext cx="2409228" cy="542097"/>
            <a:chOff x="3533332" y="4143783"/>
            <a:chExt cx="2409228" cy="542097"/>
          </a:xfrm>
        </p:grpSpPr>
        <p:sp>
          <p:nvSpPr>
            <p:cNvPr id="18" name="Rectangle: Rounded Corners 17">
              <a:extLst>
                <a:ext uri="{FF2B5EF4-FFF2-40B4-BE49-F238E27FC236}">
                  <a16:creationId xmlns:a16="http://schemas.microsoft.com/office/drawing/2014/main" id="{C96033F5-85C6-DB93-9BEC-47C50F1BFCAD}"/>
                </a:ext>
              </a:extLst>
            </p:cNvPr>
            <p:cNvSpPr/>
            <p:nvPr/>
          </p:nvSpPr>
          <p:spPr>
            <a:xfrm>
              <a:off x="3533332" y="4143783"/>
              <a:ext cx="2409228" cy="54209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F69C215-D072-0218-E8D0-B21B3453AED0}"/>
                </a:ext>
              </a:extLst>
            </p:cNvPr>
            <p:cNvSpPr txBox="1"/>
            <p:nvPr/>
          </p:nvSpPr>
          <p:spPr>
            <a:xfrm>
              <a:off x="3647112" y="4214776"/>
              <a:ext cx="2181668" cy="400110"/>
            </a:xfrm>
            <a:prstGeom prst="rect">
              <a:avLst/>
            </a:prstGeom>
            <a:noFill/>
          </p:spPr>
          <p:txBody>
            <a:bodyPr wrap="square" rtlCol="0">
              <a:spAutoFit/>
            </a:bodyPr>
            <a:lstStyle/>
            <a:p>
              <a:pPr algn="ctr"/>
              <a:r>
                <a:rPr lang="en-US" sz="2000" b="1">
                  <a:solidFill>
                    <a:srgbClr val="E0E1FC"/>
                  </a:solidFill>
                  <a:latin typeface="Roboto" pitchFamily="2" charset="0"/>
                  <a:ea typeface="Roboto" pitchFamily="2" charset="0"/>
                </a:rPr>
                <a:t>QR ĐỘNG</a:t>
              </a:r>
              <a:endParaRPr lang="en-US" sz="2000" b="1" dirty="0">
                <a:solidFill>
                  <a:srgbClr val="E0E1FC"/>
                </a:solidFill>
                <a:latin typeface="Roboto" pitchFamily="2" charset="0"/>
                <a:ea typeface="Roboto" pitchFamily="2" charset="0"/>
              </a:endParaRPr>
            </a:p>
          </p:txBody>
        </p:sp>
      </p:grpSp>
      <p:grpSp>
        <p:nvGrpSpPr>
          <p:cNvPr id="20" name="Group 19">
            <a:extLst>
              <a:ext uri="{FF2B5EF4-FFF2-40B4-BE49-F238E27FC236}">
                <a16:creationId xmlns:a16="http://schemas.microsoft.com/office/drawing/2014/main" id="{5AA26D8F-1084-BF88-5B3E-E0A0763476D7}"/>
              </a:ext>
            </a:extLst>
          </p:cNvPr>
          <p:cNvGrpSpPr/>
          <p:nvPr/>
        </p:nvGrpSpPr>
        <p:grpSpPr>
          <a:xfrm>
            <a:off x="8081410" y="5064211"/>
            <a:ext cx="3534430" cy="523220"/>
            <a:chOff x="7613752" y="4950396"/>
            <a:chExt cx="3534430" cy="523220"/>
          </a:xfrm>
        </p:grpSpPr>
        <p:pic>
          <p:nvPicPr>
            <p:cNvPr id="21" name="Graphic 20" descr="Badge Tick with solid fill">
              <a:extLst>
                <a:ext uri="{FF2B5EF4-FFF2-40B4-BE49-F238E27FC236}">
                  <a16:creationId xmlns:a16="http://schemas.microsoft.com/office/drawing/2014/main" id="{465F4B27-DF7D-DFB8-DA8A-90313099E9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22" name="TextBox 21">
              <a:extLst>
                <a:ext uri="{FF2B5EF4-FFF2-40B4-BE49-F238E27FC236}">
                  <a16:creationId xmlns:a16="http://schemas.microsoft.com/office/drawing/2014/main" id="{2F1FCF29-9645-497E-BE9D-DEDF68CB32B2}"/>
                </a:ext>
              </a:extLst>
            </p:cNvPr>
            <p:cNvSpPr txBox="1"/>
            <p:nvPr/>
          </p:nvSpPr>
          <p:spPr>
            <a:xfrm>
              <a:off x="7860867" y="4950396"/>
              <a:ext cx="3287315"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Có thể thống kê dữ liệu người quét, địa điểm, thời gian</a:t>
              </a:r>
              <a:endParaRPr lang="en-US" sz="1400" dirty="0">
                <a:solidFill>
                  <a:srgbClr val="565ADD"/>
                </a:solidFill>
                <a:latin typeface="Roboto" pitchFamily="2" charset="0"/>
                <a:ea typeface="Roboto" pitchFamily="2" charset="0"/>
              </a:endParaRPr>
            </a:p>
          </p:txBody>
        </p:sp>
      </p:grpSp>
      <p:grpSp>
        <p:nvGrpSpPr>
          <p:cNvPr id="23" name="Group 22">
            <a:extLst>
              <a:ext uri="{FF2B5EF4-FFF2-40B4-BE49-F238E27FC236}">
                <a16:creationId xmlns:a16="http://schemas.microsoft.com/office/drawing/2014/main" id="{7D400A17-E6C2-E6DD-0782-0F1F32BFC51D}"/>
              </a:ext>
            </a:extLst>
          </p:cNvPr>
          <p:cNvGrpSpPr/>
          <p:nvPr/>
        </p:nvGrpSpPr>
        <p:grpSpPr>
          <a:xfrm>
            <a:off x="3601662" y="4713546"/>
            <a:ext cx="3534430" cy="307777"/>
            <a:chOff x="7613752" y="4950396"/>
            <a:chExt cx="3534430" cy="307777"/>
          </a:xfrm>
        </p:grpSpPr>
        <p:pic>
          <p:nvPicPr>
            <p:cNvPr id="24" name="Graphic 23" descr="Badge Tick with solid fill">
              <a:extLst>
                <a:ext uri="{FF2B5EF4-FFF2-40B4-BE49-F238E27FC236}">
                  <a16:creationId xmlns:a16="http://schemas.microsoft.com/office/drawing/2014/main" id="{B15AD668-6E8A-BC2A-8D22-E28CC3FF02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25" name="TextBox 24">
              <a:extLst>
                <a:ext uri="{FF2B5EF4-FFF2-40B4-BE49-F238E27FC236}">
                  <a16:creationId xmlns:a16="http://schemas.microsoft.com/office/drawing/2014/main" id="{28F82E88-1660-D10B-26B6-B20A2260320E}"/>
                </a:ext>
              </a:extLst>
            </p:cNvPr>
            <p:cNvSpPr txBox="1"/>
            <p:nvPr/>
          </p:nvSpPr>
          <p:spPr>
            <a:xfrm>
              <a:off x="7860867" y="4950396"/>
              <a:ext cx="3287315" cy="307777"/>
            </a:xfrm>
            <a:prstGeom prst="rect">
              <a:avLst/>
            </a:prstGeom>
            <a:noFill/>
          </p:spPr>
          <p:txBody>
            <a:bodyPr wrap="square" rtlCol="0">
              <a:spAutoFit/>
            </a:bodyPr>
            <a:lstStyle/>
            <a:p>
              <a:r>
                <a:rPr lang="en-US" sz="1400" dirty="0">
                  <a:solidFill>
                    <a:srgbClr val="565ADD"/>
                  </a:solidFill>
                  <a:latin typeface="Roboto" pitchFamily="2" charset="0"/>
                  <a:ea typeface="Roboto" pitchFamily="2" charset="0"/>
                </a:rPr>
                <a:t>Không thể thay đổi</a:t>
              </a:r>
            </a:p>
          </p:txBody>
        </p:sp>
      </p:grpSp>
      <p:grpSp>
        <p:nvGrpSpPr>
          <p:cNvPr id="26" name="Group 25">
            <a:extLst>
              <a:ext uri="{FF2B5EF4-FFF2-40B4-BE49-F238E27FC236}">
                <a16:creationId xmlns:a16="http://schemas.microsoft.com/office/drawing/2014/main" id="{D0B861D8-606F-D3D9-91D1-9F6532687882}"/>
              </a:ext>
            </a:extLst>
          </p:cNvPr>
          <p:cNvGrpSpPr/>
          <p:nvPr/>
        </p:nvGrpSpPr>
        <p:grpSpPr>
          <a:xfrm>
            <a:off x="3601662" y="5064211"/>
            <a:ext cx="3534430" cy="307777"/>
            <a:chOff x="7613752" y="4950396"/>
            <a:chExt cx="3534430" cy="307777"/>
          </a:xfrm>
        </p:grpSpPr>
        <p:pic>
          <p:nvPicPr>
            <p:cNvPr id="27" name="Graphic 26" descr="Badge Tick with solid fill">
              <a:extLst>
                <a:ext uri="{FF2B5EF4-FFF2-40B4-BE49-F238E27FC236}">
                  <a16:creationId xmlns:a16="http://schemas.microsoft.com/office/drawing/2014/main" id="{106491C1-A191-FE3A-7656-B47CD71CE0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28" name="TextBox 27">
              <a:extLst>
                <a:ext uri="{FF2B5EF4-FFF2-40B4-BE49-F238E27FC236}">
                  <a16:creationId xmlns:a16="http://schemas.microsoft.com/office/drawing/2014/main" id="{05581AF4-0488-AD28-79EE-60B790A4F23A}"/>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Không thể thống kê dữ liệu</a:t>
              </a:r>
              <a:endParaRPr lang="en-US" sz="1400" dirty="0">
                <a:solidFill>
                  <a:srgbClr val="565ADD"/>
                </a:solidFill>
                <a:latin typeface="Roboto" pitchFamily="2" charset="0"/>
                <a:ea typeface="Roboto" pitchFamily="2" charset="0"/>
              </a:endParaRPr>
            </a:p>
          </p:txBody>
        </p:sp>
      </p:grpSp>
      <p:grpSp>
        <p:nvGrpSpPr>
          <p:cNvPr id="29" name="Group 28">
            <a:extLst>
              <a:ext uri="{FF2B5EF4-FFF2-40B4-BE49-F238E27FC236}">
                <a16:creationId xmlns:a16="http://schemas.microsoft.com/office/drawing/2014/main" id="{C076E7E3-DD17-DBE0-3630-39E9167A8EE6}"/>
              </a:ext>
            </a:extLst>
          </p:cNvPr>
          <p:cNvGrpSpPr/>
          <p:nvPr/>
        </p:nvGrpSpPr>
        <p:grpSpPr>
          <a:xfrm>
            <a:off x="3601662" y="5600180"/>
            <a:ext cx="3534430" cy="307777"/>
            <a:chOff x="7613752" y="4950396"/>
            <a:chExt cx="3534430" cy="307777"/>
          </a:xfrm>
        </p:grpSpPr>
        <p:pic>
          <p:nvPicPr>
            <p:cNvPr id="30" name="Graphic 29" descr="Badge Tick with solid fill">
              <a:extLst>
                <a:ext uri="{FF2B5EF4-FFF2-40B4-BE49-F238E27FC236}">
                  <a16:creationId xmlns:a16="http://schemas.microsoft.com/office/drawing/2014/main" id="{8B83DAF4-BC7E-3FF6-A13C-1F21F4E9FD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31" name="TextBox 30">
              <a:extLst>
                <a:ext uri="{FF2B5EF4-FFF2-40B4-BE49-F238E27FC236}">
                  <a16:creationId xmlns:a16="http://schemas.microsoft.com/office/drawing/2014/main" id="{CA48CF55-5F85-CA46-D800-BA31C4CABC10}"/>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Có thể tạo miễn phí</a:t>
              </a:r>
              <a:endParaRPr lang="en-US" sz="1400" dirty="0">
                <a:solidFill>
                  <a:srgbClr val="565ADD"/>
                </a:solidFill>
                <a:latin typeface="Roboto" pitchFamily="2" charset="0"/>
                <a:ea typeface="Roboto" pitchFamily="2" charset="0"/>
              </a:endParaRPr>
            </a:p>
          </p:txBody>
        </p:sp>
      </p:grpSp>
      <p:grpSp>
        <p:nvGrpSpPr>
          <p:cNvPr id="32" name="Group 31">
            <a:extLst>
              <a:ext uri="{FF2B5EF4-FFF2-40B4-BE49-F238E27FC236}">
                <a16:creationId xmlns:a16="http://schemas.microsoft.com/office/drawing/2014/main" id="{4BBB19B5-9C1E-EC78-9EC3-9FD22AACE640}"/>
              </a:ext>
            </a:extLst>
          </p:cNvPr>
          <p:cNvGrpSpPr/>
          <p:nvPr/>
        </p:nvGrpSpPr>
        <p:grpSpPr>
          <a:xfrm>
            <a:off x="3601662" y="6043497"/>
            <a:ext cx="3534430" cy="523220"/>
            <a:chOff x="7613752" y="4950396"/>
            <a:chExt cx="3534430" cy="523220"/>
          </a:xfrm>
        </p:grpSpPr>
        <p:pic>
          <p:nvPicPr>
            <p:cNvPr id="33" name="Graphic 32" descr="Badge Tick with solid fill">
              <a:extLst>
                <a:ext uri="{FF2B5EF4-FFF2-40B4-BE49-F238E27FC236}">
                  <a16:creationId xmlns:a16="http://schemas.microsoft.com/office/drawing/2014/main" id="{E6E6463D-B38C-3D83-397D-BFCE3E4729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34" name="TextBox 33">
              <a:extLst>
                <a:ext uri="{FF2B5EF4-FFF2-40B4-BE49-F238E27FC236}">
                  <a16:creationId xmlns:a16="http://schemas.microsoft.com/office/drawing/2014/main" id="{1A344822-9026-2A33-E75D-51805B2BA7A2}"/>
                </a:ext>
              </a:extLst>
            </p:cNvPr>
            <p:cNvSpPr txBox="1"/>
            <p:nvPr/>
          </p:nvSpPr>
          <p:spPr>
            <a:xfrm>
              <a:off x="7860867" y="4950396"/>
              <a:ext cx="3287315"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Dùng phổ biến cho cá nhân, không đòi hỏi kỹ năng công nghệ</a:t>
              </a:r>
              <a:endParaRPr lang="en-US" sz="1400" dirty="0">
                <a:solidFill>
                  <a:srgbClr val="565ADD"/>
                </a:solidFill>
                <a:latin typeface="Roboto" pitchFamily="2" charset="0"/>
                <a:ea typeface="Roboto" pitchFamily="2" charset="0"/>
              </a:endParaRPr>
            </a:p>
          </p:txBody>
        </p:sp>
      </p:grpSp>
      <p:grpSp>
        <p:nvGrpSpPr>
          <p:cNvPr id="35" name="Group 34">
            <a:extLst>
              <a:ext uri="{FF2B5EF4-FFF2-40B4-BE49-F238E27FC236}">
                <a16:creationId xmlns:a16="http://schemas.microsoft.com/office/drawing/2014/main" id="{EB856765-BFD4-2B59-0C12-353DDA4882AF}"/>
              </a:ext>
            </a:extLst>
          </p:cNvPr>
          <p:cNvGrpSpPr/>
          <p:nvPr/>
        </p:nvGrpSpPr>
        <p:grpSpPr>
          <a:xfrm>
            <a:off x="8081410" y="5600180"/>
            <a:ext cx="3534430" cy="307777"/>
            <a:chOff x="7613752" y="4950396"/>
            <a:chExt cx="3534430" cy="307777"/>
          </a:xfrm>
        </p:grpSpPr>
        <p:pic>
          <p:nvPicPr>
            <p:cNvPr id="36" name="Graphic 35" descr="Badge Tick with solid fill">
              <a:extLst>
                <a:ext uri="{FF2B5EF4-FFF2-40B4-BE49-F238E27FC236}">
                  <a16:creationId xmlns:a16="http://schemas.microsoft.com/office/drawing/2014/main" id="{0C52DF74-431A-CA97-B48E-860418129D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37" name="TextBox 36">
              <a:extLst>
                <a:ext uri="{FF2B5EF4-FFF2-40B4-BE49-F238E27FC236}">
                  <a16:creationId xmlns:a16="http://schemas.microsoft.com/office/drawing/2014/main" id="{935BD867-75F3-8E92-3BE0-114F1B806C1B}"/>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Mất phí sử dụng</a:t>
              </a:r>
              <a:endParaRPr lang="en-US" sz="1400" dirty="0">
                <a:solidFill>
                  <a:srgbClr val="565ADD"/>
                </a:solidFill>
                <a:latin typeface="Roboto" pitchFamily="2" charset="0"/>
                <a:ea typeface="Roboto" pitchFamily="2" charset="0"/>
              </a:endParaRPr>
            </a:p>
          </p:txBody>
        </p:sp>
      </p:grpSp>
      <p:grpSp>
        <p:nvGrpSpPr>
          <p:cNvPr id="38" name="Group 37">
            <a:extLst>
              <a:ext uri="{FF2B5EF4-FFF2-40B4-BE49-F238E27FC236}">
                <a16:creationId xmlns:a16="http://schemas.microsoft.com/office/drawing/2014/main" id="{E0EE82A6-9CC2-EA52-1F9C-A55D42FB3626}"/>
              </a:ext>
            </a:extLst>
          </p:cNvPr>
          <p:cNvGrpSpPr/>
          <p:nvPr/>
        </p:nvGrpSpPr>
        <p:grpSpPr>
          <a:xfrm>
            <a:off x="8081410" y="6043497"/>
            <a:ext cx="3534430" cy="523220"/>
            <a:chOff x="7613752" y="4950396"/>
            <a:chExt cx="3534430" cy="523220"/>
          </a:xfrm>
        </p:grpSpPr>
        <p:pic>
          <p:nvPicPr>
            <p:cNvPr id="50" name="Graphic 49" descr="Badge Tick with solid fill">
              <a:extLst>
                <a:ext uri="{FF2B5EF4-FFF2-40B4-BE49-F238E27FC236}">
                  <a16:creationId xmlns:a16="http://schemas.microsoft.com/office/drawing/2014/main" id="{F28A2FE8-C447-FAD3-40F5-BB98B6DE4E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51" name="TextBox 50">
              <a:extLst>
                <a:ext uri="{FF2B5EF4-FFF2-40B4-BE49-F238E27FC236}">
                  <a16:creationId xmlns:a16="http://schemas.microsoft.com/office/drawing/2014/main" id="{7BC8A93E-EC51-23C8-B0DC-4E0835A94ED8}"/>
                </a:ext>
              </a:extLst>
            </p:cNvPr>
            <p:cNvSpPr txBox="1"/>
            <p:nvPr/>
          </p:nvSpPr>
          <p:spPr>
            <a:xfrm>
              <a:off x="7860867" y="4950396"/>
              <a:ext cx="3287315"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Dùng cho đối tượng doanh nghiệp kinh doanh, marketing, chính phủ</a:t>
              </a:r>
              <a:endParaRPr lang="en-US" sz="1400" dirty="0">
                <a:solidFill>
                  <a:srgbClr val="565ADD"/>
                </a:solidFill>
                <a:latin typeface="Roboto" pitchFamily="2" charset="0"/>
                <a:ea typeface="Roboto" pitchFamily="2" charset="0"/>
              </a:endParaRPr>
            </a:p>
          </p:txBody>
        </p:sp>
      </p:grpSp>
      <p:pic>
        <p:nvPicPr>
          <p:cNvPr id="55" name="Picture 54">
            <a:extLst>
              <a:ext uri="{FF2B5EF4-FFF2-40B4-BE49-F238E27FC236}">
                <a16:creationId xmlns:a16="http://schemas.microsoft.com/office/drawing/2014/main" id="{97ED3502-D7FF-F474-437E-C04E35E2BA0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393562" y="1320287"/>
            <a:ext cx="3657600" cy="2439163"/>
          </a:xfrm>
          <a:prstGeom prst="roundRect">
            <a:avLst/>
          </a:prstGeom>
        </p:spPr>
      </p:pic>
      <p:pic>
        <p:nvPicPr>
          <p:cNvPr id="57" name="Picture 56">
            <a:extLst>
              <a:ext uri="{FF2B5EF4-FFF2-40B4-BE49-F238E27FC236}">
                <a16:creationId xmlns:a16="http://schemas.microsoft.com/office/drawing/2014/main" id="{5632EB22-B473-D3A6-83DF-28A30B4046B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87930" y="1315617"/>
            <a:ext cx="3657600" cy="2437447"/>
          </a:xfrm>
          <a:prstGeom prst="roundRect">
            <a:avLst/>
          </a:prstGeom>
        </p:spPr>
      </p:pic>
    </p:spTree>
    <p:extLst>
      <p:ext uri="{BB962C8B-B14F-4D97-AF65-F5344CB8AC3E}">
        <p14:creationId xmlns:p14="http://schemas.microsoft.com/office/powerpoint/2010/main" val="3033053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749"/>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749"/>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448F5-781B-7FB6-3345-032C2238C9D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E4460CE-FC6E-704F-E599-8B83EE67ACD7}"/>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27DF8696-1607-7C7D-B2F8-08DB9D395BD1}"/>
              </a:ext>
            </a:extLst>
          </p:cNvPr>
          <p:cNvGrpSpPr/>
          <p:nvPr/>
        </p:nvGrpSpPr>
        <p:grpSpPr>
          <a:xfrm>
            <a:off x="591128" y="1152856"/>
            <a:ext cx="1064817" cy="1064817"/>
            <a:chOff x="570369" y="924568"/>
            <a:chExt cx="1279539" cy="1279539"/>
          </a:xfrm>
        </p:grpSpPr>
        <p:sp>
          <p:nvSpPr>
            <p:cNvPr id="40" name="Oval 39">
              <a:extLst>
                <a:ext uri="{FF2B5EF4-FFF2-40B4-BE49-F238E27FC236}">
                  <a16:creationId xmlns:a16="http://schemas.microsoft.com/office/drawing/2014/main" id="{4AF3ED89-F608-A470-4389-87CECD50DACA}"/>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Money with solid fill">
              <a:extLst>
                <a:ext uri="{FF2B5EF4-FFF2-40B4-BE49-F238E27FC236}">
                  <a16:creationId xmlns:a16="http://schemas.microsoft.com/office/drawing/2014/main" id="{023DA53B-98A8-F496-68B0-5F984532F2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42" name="Graphic 41" descr="Magnifying glass outline">
            <a:extLst>
              <a:ext uri="{FF2B5EF4-FFF2-40B4-BE49-F238E27FC236}">
                <a16:creationId xmlns:a16="http://schemas.microsoft.com/office/drawing/2014/main" id="{71988D5D-7BCF-E07B-2BF5-4B8C3391DD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3552" y="4560921"/>
            <a:ext cx="2044215" cy="2044215"/>
          </a:xfrm>
          <a:prstGeom prst="rect">
            <a:avLst/>
          </a:prstGeom>
        </p:spPr>
      </p:pic>
      <p:grpSp>
        <p:nvGrpSpPr>
          <p:cNvPr id="43" name="Group 42">
            <a:extLst>
              <a:ext uri="{FF2B5EF4-FFF2-40B4-BE49-F238E27FC236}">
                <a16:creationId xmlns:a16="http://schemas.microsoft.com/office/drawing/2014/main" id="{EBA7267F-2BC7-CE7E-31F2-243557255F74}"/>
              </a:ext>
            </a:extLst>
          </p:cNvPr>
          <p:cNvGrpSpPr/>
          <p:nvPr/>
        </p:nvGrpSpPr>
        <p:grpSpPr>
          <a:xfrm>
            <a:off x="535549" y="3096693"/>
            <a:ext cx="1064817" cy="1064817"/>
            <a:chOff x="535549" y="3096693"/>
            <a:chExt cx="1064817" cy="1064817"/>
          </a:xfrm>
        </p:grpSpPr>
        <p:sp>
          <p:nvSpPr>
            <p:cNvPr id="44" name="Oval 43">
              <a:extLst>
                <a:ext uri="{FF2B5EF4-FFF2-40B4-BE49-F238E27FC236}">
                  <a16:creationId xmlns:a16="http://schemas.microsoft.com/office/drawing/2014/main" id="{2947382A-DEF3-2924-B765-1987BACA20EB}"/>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Graphic 44" descr="Internet Banking with solid fill">
              <a:extLst>
                <a:ext uri="{FF2B5EF4-FFF2-40B4-BE49-F238E27FC236}">
                  <a16:creationId xmlns:a16="http://schemas.microsoft.com/office/drawing/2014/main" id="{79A85564-A4A3-6858-093D-8A3E289E52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4267" y="3261226"/>
              <a:ext cx="735751" cy="735751"/>
            </a:xfrm>
            <a:prstGeom prst="rect">
              <a:avLst/>
            </a:prstGeom>
          </p:spPr>
        </p:pic>
      </p:grpSp>
      <p:grpSp>
        <p:nvGrpSpPr>
          <p:cNvPr id="46" name="Group 45">
            <a:extLst>
              <a:ext uri="{FF2B5EF4-FFF2-40B4-BE49-F238E27FC236}">
                <a16:creationId xmlns:a16="http://schemas.microsoft.com/office/drawing/2014/main" id="{CC649A93-397F-CDF1-F33D-ED1B2C79B904}"/>
              </a:ext>
            </a:extLst>
          </p:cNvPr>
          <p:cNvGrpSpPr/>
          <p:nvPr/>
        </p:nvGrpSpPr>
        <p:grpSpPr>
          <a:xfrm>
            <a:off x="517103" y="4836178"/>
            <a:ext cx="1064817" cy="1064817"/>
            <a:chOff x="517103" y="4836178"/>
            <a:chExt cx="1064817" cy="1064817"/>
          </a:xfrm>
        </p:grpSpPr>
        <p:sp>
          <p:nvSpPr>
            <p:cNvPr id="47" name="Oval 46">
              <a:extLst>
                <a:ext uri="{FF2B5EF4-FFF2-40B4-BE49-F238E27FC236}">
                  <a16:creationId xmlns:a16="http://schemas.microsoft.com/office/drawing/2014/main" id="{B73A3C10-7080-C9B1-B9B1-7DDEA0CA25EA}"/>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Qr Code with solid fill">
              <a:extLst>
                <a:ext uri="{FF2B5EF4-FFF2-40B4-BE49-F238E27FC236}">
                  <a16:creationId xmlns:a16="http://schemas.microsoft.com/office/drawing/2014/main" id="{0AD6BE1D-21F6-5C7D-6DC6-31E82800EF7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9030" y="5058105"/>
              <a:ext cx="620961" cy="620961"/>
            </a:xfrm>
            <a:prstGeom prst="rect">
              <a:avLst/>
            </a:prstGeom>
          </p:spPr>
        </p:pic>
      </p:grpSp>
      <p:sp>
        <p:nvSpPr>
          <p:cNvPr id="49" name="TextBox 48">
            <a:extLst>
              <a:ext uri="{FF2B5EF4-FFF2-40B4-BE49-F238E27FC236}">
                <a16:creationId xmlns:a16="http://schemas.microsoft.com/office/drawing/2014/main" id="{A3E7E9DA-B660-BB1B-67DF-C3EA052F02D0}"/>
              </a:ext>
            </a:extLst>
          </p:cNvPr>
          <p:cNvSpPr txBox="1"/>
          <p:nvPr/>
        </p:nvSpPr>
        <p:spPr>
          <a:xfrm>
            <a:off x="2409229" y="269850"/>
            <a:ext cx="9641399"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TÍCH HỢP OPEN API</a:t>
            </a:r>
          </a:p>
        </p:txBody>
      </p:sp>
      <p:grpSp>
        <p:nvGrpSpPr>
          <p:cNvPr id="3" name="Group 2">
            <a:extLst>
              <a:ext uri="{FF2B5EF4-FFF2-40B4-BE49-F238E27FC236}">
                <a16:creationId xmlns:a16="http://schemas.microsoft.com/office/drawing/2014/main" id="{911962C8-AB85-B36A-51C5-9A73E98917AB}"/>
              </a:ext>
            </a:extLst>
          </p:cNvPr>
          <p:cNvGrpSpPr/>
          <p:nvPr/>
        </p:nvGrpSpPr>
        <p:grpSpPr>
          <a:xfrm>
            <a:off x="2961444" y="1980877"/>
            <a:ext cx="7145593" cy="542925"/>
            <a:chOff x="5805487" y="4409913"/>
            <a:chExt cx="7145593" cy="542925"/>
          </a:xfrm>
        </p:grpSpPr>
        <p:sp>
          <p:nvSpPr>
            <p:cNvPr id="6" name="TextBox 5">
              <a:extLst>
                <a:ext uri="{FF2B5EF4-FFF2-40B4-BE49-F238E27FC236}">
                  <a16:creationId xmlns:a16="http://schemas.microsoft.com/office/drawing/2014/main" id="{B6BCE1D0-44F0-7A31-096E-712DDE32FD0F}"/>
                </a:ext>
              </a:extLst>
            </p:cNvPr>
            <p:cNvSpPr txBox="1"/>
            <p:nvPr/>
          </p:nvSpPr>
          <p:spPr>
            <a:xfrm>
              <a:off x="6443661" y="4527486"/>
              <a:ext cx="6507419" cy="307777"/>
            </a:xfrm>
            <a:prstGeom prst="rect">
              <a:avLst/>
            </a:prstGeom>
            <a:noFill/>
          </p:spPr>
          <p:txBody>
            <a:bodyPr wrap="square" rtlCol="0">
              <a:spAutoFit/>
            </a:bodyPr>
            <a:lstStyle/>
            <a:p>
              <a:r>
                <a:rPr lang="en-US" sz="1400" b="0" i="0" dirty="0" err="1">
                  <a:solidFill>
                    <a:srgbClr val="565ADD"/>
                  </a:solidFill>
                  <a:effectLst/>
                  <a:latin typeface="Roboto" pitchFamily="2" charset="0"/>
                  <a:ea typeface="Roboto" pitchFamily="2" charset="0"/>
                </a:rPr>
                <a:t>Đăng</a:t>
              </a:r>
              <a:r>
                <a:rPr lang="en-US" sz="1400" b="0" i="0" dirty="0">
                  <a:solidFill>
                    <a:srgbClr val="565ADD"/>
                  </a:solidFill>
                  <a:effectLst/>
                  <a:latin typeface="Roboto" pitchFamily="2" charset="0"/>
                  <a:ea typeface="Roboto" pitchFamily="2" charset="0"/>
                </a:rPr>
                <a:t> ký mới </a:t>
              </a:r>
              <a:r>
                <a:rPr lang="en-US" sz="1400" b="0" i="0" dirty="0" err="1">
                  <a:solidFill>
                    <a:srgbClr val="565ADD"/>
                  </a:solidFill>
                  <a:effectLst/>
                  <a:latin typeface="Roboto" pitchFamily="2" charset="0"/>
                  <a:ea typeface="Roboto" pitchFamily="2" charset="0"/>
                </a:rPr>
                <a:t>tài</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khoản</a:t>
              </a:r>
              <a:r>
                <a:rPr lang="en-US" sz="1400" b="0" i="0" dirty="0">
                  <a:solidFill>
                    <a:srgbClr val="565ADD"/>
                  </a:solidFill>
                  <a:effectLst/>
                  <a:latin typeface="Roboto" pitchFamily="2" charset="0"/>
                  <a:ea typeface="Roboto" pitchFamily="2" charset="0"/>
                </a:rPr>
                <a:t> Ngân </a:t>
              </a:r>
              <a:r>
                <a:rPr lang="en-US" sz="1400" b="0" i="0" dirty="0" err="1">
                  <a:solidFill>
                    <a:srgbClr val="565ADD"/>
                  </a:solidFill>
                  <a:effectLst/>
                  <a:latin typeface="Roboto" pitchFamily="2" charset="0"/>
                  <a:ea typeface="Roboto" pitchFamily="2" charset="0"/>
                </a:rPr>
                <a:t>hàng</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eKYC</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OnBoarding</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tùy</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chọn</a:t>
              </a:r>
              <a:r>
                <a:rPr lang="en-US" sz="1400" b="0" i="0" dirty="0">
                  <a:solidFill>
                    <a:srgbClr val="565ADD"/>
                  </a:solidFill>
                  <a:effectLst/>
                  <a:latin typeface="Roboto" pitchFamily="2" charset="0"/>
                  <a:ea typeface="Roboto" pitchFamily="2" charset="0"/>
                </a:rPr>
                <a:t>)</a:t>
              </a:r>
              <a:endParaRPr lang="en-US" sz="1400" dirty="0">
                <a:solidFill>
                  <a:srgbClr val="565ADD"/>
                </a:solidFill>
                <a:latin typeface="Roboto" pitchFamily="2" charset="0"/>
                <a:ea typeface="Roboto" pitchFamily="2" charset="0"/>
              </a:endParaRPr>
            </a:p>
          </p:txBody>
        </p:sp>
        <p:grpSp>
          <p:nvGrpSpPr>
            <p:cNvPr id="7" name="Group 6">
              <a:extLst>
                <a:ext uri="{FF2B5EF4-FFF2-40B4-BE49-F238E27FC236}">
                  <a16:creationId xmlns:a16="http://schemas.microsoft.com/office/drawing/2014/main" id="{E3E30921-6D7E-7CCF-D43D-521F8E9620EE}"/>
                </a:ext>
              </a:extLst>
            </p:cNvPr>
            <p:cNvGrpSpPr/>
            <p:nvPr/>
          </p:nvGrpSpPr>
          <p:grpSpPr>
            <a:xfrm>
              <a:off x="5805487" y="4409913"/>
              <a:ext cx="542925" cy="542925"/>
              <a:chOff x="5805487" y="4409913"/>
              <a:chExt cx="542925" cy="542925"/>
            </a:xfrm>
          </p:grpSpPr>
          <p:sp>
            <p:nvSpPr>
              <p:cNvPr id="9" name="Oval 8">
                <a:extLst>
                  <a:ext uri="{FF2B5EF4-FFF2-40B4-BE49-F238E27FC236}">
                    <a16:creationId xmlns:a16="http://schemas.microsoft.com/office/drawing/2014/main" id="{B7318D36-CA27-31EA-9789-BCF6928BD56B}"/>
                  </a:ext>
                </a:extLst>
              </p:cNvPr>
              <p:cNvSpPr/>
              <p:nvPr/>
            </p:nvSpPr>
            <p:spPr>
              <a:xfrm>
                <a:off x="5805487" y="440991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65ADD"/>
                  </a:solidFill>
                </a:endParaRPr>
              </a:p>
            </p:txBody>
          </p:sp>
          <p:pic>
            <p:nvPicPr>
              <p:cNvPr id="10" name="Graphic 9" descr="Checklist with solid fill">
                <a:extLst>
                  <a:ext uri="{FF2B5EF4-FFF2-40B4-BE49-F238E27FC236}">
                    <a16:creationId xmlns:a16="http://schemas.microsoft.com/office/drawing/2014/main" id="{77175962-4000-30FA-D7A8-58E1693EB9B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15023" y="4521982"/>
                <a:ext cx="323851" cy="323851"/>
              </a:xfrm>
              <a:prstGeom prst="rect">
                <a:avLst/>
              </a:prstGeom>
            </p:spPr>
          </p:pic>
        </p:grpSp>
      </p:grpSp>
      <p:grpSp>
        <p:nvGrpSpPr>
          <p:cNvPr id="12" name="Group 11">
            <a:extLst>
              <a:ext uri="{FF2B5EF4-FFF2-40B4-BE49-F238E27FC236}">
                <a16:creationId xmlns:a16="http://schemas.microsoft.com/office/drawing/2014/main" id="{D707D999-80A6-2EF5-ACE6-D50605C8F053}"/>
              </a:ext>
            </a:extLst>
          </p:cNvPr>
          <p:cNvGrpSpPr/>
          <p:nvPr/>
        </p:nvGrpSpPr>
        <p:grpSpPr>
          <a:xfrm>
            <a:off x="2961444" y="2563497"/>
            <a:ext cx="7865440" cy="542925"/>
            <a:chOff x="5805487" y="4409913"/>
            <a:chExt cx="7865440" cy="542925"/>
          </a:xfrm>
        </p:grpSpPr>
        <p:sp>
          <p:nvSpPr>
            <p:cNvPr id="54" name="TextBox 53">
              <a:extLst>
                <a:ext uri="{FF2B5EF4-FFF2-40B4-BE49-F238E27FC236}">
                  <a16:creationId xmlns:a16="http://schemas.microsoft.com/office/drawing/2014/main" id="{B78CAD9C-7A55-10D4-C4E0-FD483424093F}"/>
                </a:ext>
              </a:extLst>
            </p:cNvPr>
            <p:cNvSpPr txBox="1"/>
            <p:nvPr/>
          </p:nvSpPr>
          <p:spPr>
            <a:xfrm>
              <a:off x="6443661" y="4527486"/>
              <a:ext cx="7227266" cy="307777"/>
            </a:xfrm>
            <a:prstGeom prst="rect">
              <a:avLst/>
            </a:prstGeom>
            <a:noFill/>
          </p:spPr>
          <p:txBody>
            <a:bodyPr wrap="square" rtlCol="0">
              <a:spAutoFit/>
            </a:bodyPr>
            <a:lstStyle/>
            <a:p>
              <a:r>
                <a:rPr lang="en-US" sz="1400" b="0" i="0" dirty="0" err="1">
                  <a:solidFill>
                    <a:srgbClr val="565ADD"/>
                  </a:solidFill>
                  <a:effectLst/>
                  <a:latin typeface="Roboto" pitchFamily="2" charset="0"/>
                  <a:ea typeface="Roboto" pitchFamily="2" charset="0"/>
                </a:rPr>
                <a:t>Tạo</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tài</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khoản</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định</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danh</a:t>
              </a:r>
              <a:r>
                <a:rPr lang="en-US" sz="1400" b="0" i="0" dirty="0">
                  <a:solidFill>
                    <a:srgbClr val="565ADD"/>
                  </a:solidFill>
                  <a:effectLst/>
                  <a:latin typeface="Roboto" pitchFamily="2" charset="0"/>
                  <a:ea typeface="Roboto" pitchFamily="2" charset="0"/>
                </a:rPr>
                <a:t> (Virtual Account) </a:t>
              </a:r>
              <a:r>
                <a:rPr lang="en-US" sz="1400" b="0" i="0" dirty="0" err="1">
                  <a:solidFill>
                    <a:srgbClr val="565ADD"/>
                  </a:solidFill>
                  <a:effectLst/>
                  <a:latin typeface="Roboto" pitchFamily="2" charset="0"/>
                  <a:ea typeface="Roboto" pitchFamily="2" charset="0"/>
                </a:rPr>
                <a:t>liên</a:t>
              </a:r>
              <a:r>
                <a:rPr lang="en-US" sz="1400" b="0" i="0" dirty="0">
                  <a:solidFill>
                    <a:srgbClr val="565ADD"/>
                  </a:solidFill>
                  <a:effectLst/>
                  <a:latin typeface="Roboto" pitchFamily="2" charset="0"/>
                  <a:ea typeface="Roboto" pitchFamily="2" charset="0"/>
                </a:rPr>
                <a:t> kết </a:t>
              </a:r>
              <a:r>
                <a:rPr lang="en-US" sz="1400" b="0" i="0" dirty="0" err="1">
                  <a:solidFill>
                    <a:srgbClr val="565ADD"/>
                  </a:solidFill>
                  <a:effectLst/>
                  <a:latin typeface="Roboto" pitchFamily="2" charset="0"/>
                  <a:ea typeface="Roboto" pitchFamily="2" charset="0"/>
                </a:rPr>
                <a:t>với</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tài</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khoản</a:t>
              </a:r>
              <a:r>
                <a:rPr lang="en-US" sz="1400" b="0" i="0" dirty="0">
                  <a:solidFill>
                    <a:srgbClr val="565ADD"/>
                  </a:solidFill>
                  <a:effectLst/>
                  <a:latin typeface="Roboto" pitchFamily="2" charset="0"/>
                  <a:ea typeface="Roboto" pitchFamily="2" charset="0"/>
                </a:rPr>
                <a:t> Ngân </a:t>
              </a:r>
              <a:r>
                <a:rPr lang="en-US" sz="1400" b="0" i="0" dirty="0" err="1">
                  <a:solidFill>
                    <a:srgbClr val="565ADD"/>
                  </a:solidFill>
                  <a:effectLst/>
                  <a:latin typeface="Roboto" pitchFamily="2" charset="0"/>
                  <a:ea typeface="Roboto" pitchFamily="2" charset="0"/>
                </a:rPr>
                <a:t>hàng</a:t>
              </a:r>
              <a:endParaRPr lang="en-US" sz="1400" dirty="0">
                <a:solidFill>
                  <a:srgbClr val="565ADD"/>
                </a:solidFill>
                <a:latin typeface="Roboto" pitchFamily="2" charset="0"/>
                <a:ea typeface="Roboto" pitchFamily="2" charset="0"/>
              </a:endParaRPr>
            </a:p>
          </p:txBody>
        </p:sp>
        <p:grpSp>
          <p:nvGrpSpPr>
            <p:cNvPr id="56" name="Group 55">
              <a:extLst>
                <a:ext uri="{FF2B5EF4-FFF2-40B4-BE49-F238E27FC236}">
                  <a16:creationId xmlns:a16="http://schemas.microsoft.com/office/drawing/2014/main" id="{449EBA12-8E4E-8007-E159-4D381F23B8D4}"/>
                </a:ext>
              </a:extLst>
            </p:cNvPr>
            <p:cNvGrpSpPr/>
            <p:nvPr/>
          </p:nvGrpSpPr>
          <p:grpSpPr>
            <a:xfrm>
              <a:off x="5805487" y="4409913"/>
              <a:ext cx="542925" cy="542925"/>
              <a:chOff x="5805487" y="4409913"/>
              <a:chExt cx="542925" cy="542925"/>
            </a:xfrm>
          </p:grpSpPr>
          <p:sp>
            <p:nvSpPr>
              <p:cNvPr id="58" name="Oval 57">
                <a:extLst>
                  <a:ext uri="{FF2B5EF4-FFF2-40B4-BE49-F238E27FC236}">
                    <a16:creationId xmlns:a16="http://schemas.microsoft.com/office/drawing/2014/main" id="{8660D575-0899-364E-CFC3-B579818A07E8}"/>
                  </a:ext>
                </a:extLst>
              </p:cNvPr>
              <p:cNvSpPr/>
              <p:nvPr/>
            </p:nvSpPr>
            <p:spPr>
              <a:xfrm>
                <a:off x="5805487" y="440991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65ADD"/>
                  </a:solidFill>
                </a:endParaRPr>
              </a:p>
            </p:txBody>
          </p:sp>
          <p:pic>
            <p:nvPicPr>
              <p:cNvPr id="59" name="Graphic 58" descr="Checklist with solid fill">
                <a:extLst>
                  <a:ext uri="{FF2B5EF4-FFF2-40B4-BE49-F238E27FC236}">
                    <a16:creationId xmlns:a16="http://schemas.microsoft.com/office/drawing/2014/main" id="{AE0E934C-F426-BF73-3713-0FB8423745E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15023" y="4521982"/>
                <a:ext cx="323851" cy="323851"/>
              </a:xfrm>
              <a:prstGeom prst="rect">
                <a:avLst/>
              </a:prstGeom>
            </p:spPr>
          </p:pic>
        </p:grpSp>
      </p:grpSp>
      <p:grpSp>
        <p:nvGrpSpPr>
          <p:cNvPr id="60" name="Group 59">
            <a:extLst>
              <a:ext uri="{FF2B5EF4-FFF2-40B4-BE49-F238E27FC236}">
                <a16:creationId xmlns:a16="http://schemas.microsoft.com/office/drawing/2014/main" id="{E316C076-4BFF-84B9-8E47-4C89E39CB4D5}"/>
              </a:ext>
            </a:extLst>
          </p:cNvPr>
          <p:cNvGrpSpPr/>
          <p:nvPr/>
        </p:nvGrpSpPr>
        <p:grpSpPr>
          <a:xfrm>
            <a:off x="2961444" y="3146117"/>
            <a:ext cx="7145593" cy="542925"/>
            <a:chOff x="5805487" y="4409913"/>
            <a:chExt cx="7145593" cy="542925"/>
          </a:xfrm>
        </p:grpSpPr>
        <p:sp>
          <p:nvSpPr>
            <p:cNvPr id="61" name="TextBox 60">
              <a:extLst>
                <a:ext uri="{FF2B5EF4-FFF2-40B4-BE49-F238E27FC236}">
                  <a16:creationId xmlns:a16="http://schemas.microsoft.com/office/drawing/2014/main" id="{86563DA8-1C4B-F2D2-8743-B0748EE06B8F}"/>
                </a:ext>
              </a:extLst>
            </p:cNvPr>
            <p:cNvSpPr txBox="1"/>
            <p:nvPr/>
          </p:nvSpPr>
          <p:spPr>
            <a:xfrm>
              <a:off x="6443661" y="4527486"/>
              <a:ext cx="6507419" cy="307777"/>
            </a:xfrm>
            <a:prstGeom prst="rect">
              <a:avLst/>
            </a:prstGeom>
            <a:noFill/>
          </p:spPr>
          <p:txBody>
            <a:bodyPr wrap="square" rtlCol="0">
              <a:spAutoFit/>
            </a:bodyPr>
            <a:lstStyle/>
            <a:p>
              <a:r>
                <a:rPr lang="en-US" sz="1400" b="0" i="0" dirty="0" err="1">
                  <a:solidFill>
                    <a:srgbClr val="565ADD"/>
                  </a:solidFill>
                  <a:effectLst/>
                  <a:latin typeface="Roboto" pitchFamily="2" charset="0"/>
                  <a:ea typeface="Roboto" pitchFamily="2" charset="0"/>
                </a:rPr>
                <a:t>Tạo</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giao</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dịch</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thanh</a:t>
              </a:r>
              <a:r>
                <a:rPr lang="en-US" sz="1400" b="0" i="0" dirty="0">
                  <a:solidFill>
                    <a:srgbClr val="565ADD"/>
                  </a:solidFill>
                  <a:effectLst/>
                  <a:latin typeface="Roboto" pitchFamily="2" charset="0"/>
                  <a:ea typeface="Roboto" pitchFamily="2" charset="0"/>
                </a:rPr>
                <a:t> </a:t>
              </a:r>
              <a:r>
                <a:rPr lang="en-US" sz="1400" b="0" i="0" dirty="0" err="1">
                  <a:solidFill>
                    <a:srgbClr val="565ADD"/>
                  </a:solidFill>
                  <a:effectLst/>
                  <a:latin typeface="Roboto" pitchFamily="2" charset="0"/>
                  <a:ea typeface="Roboto" pitchFamily="2" charset="0"/>
                </a:rPr>
                <a:t>toán</a:t>
              </a:r>
              <a:r>
                <a:rPr lang="en-US" sz="1400" b="0" i="0" dirty="0">
                  <a:solidFill>
                    <a:srgbClr val="565ADD"/>
                  </a:solidFill>
                  <a:effectLst/>
                  <a:latin typeface="Roboto" pitchFamily="2" charset="0"/>
                  <a:ea typeface="Roboto" pitchFamily="2" charset="0"/>
                </a:rPr>
                <a:t> QR </a:t>
              </a:r>
              <a:r>
                <a:rPr lang="en-US" sz="1400" b="0" i="0" dirty="0" err="1">
                  <a:solidFill>
                    <a:srgbClr val="565ADD"/>
                  </a:solidFill>
                  <a:effectLst/>
                  <a:latin typeface="Roboto" pitchFamily="2" charset="0"/>
                  <a:ea typeface="Roboto" pitchFamily="2" charset="0"/>
                </a:rPr>
                <a:t>động</a:t>
              </a:r>
              <a:endParaRPr lang="en-US" sz="1400" dirty="0">
                <a:solidFill>
                  <a:srgbClr val="565ADD"/>
                </a:solidFill>
                <a:latin typeface="Roboto" pitchFamily="2" charset="0"/>
                <a:ea typeface="Roboto" pitchFamily="2" charset="0"/>
              </a:endParaRPr>
            </a:p>
          </p:txBody>
        </p:sp>
        <p:grpSp>
          <p:nvGrpSpPr>
            <p:cNvPr id="62" name="Group 61">
              <a:extLst>
                <a:ext uri="{FF2B5EF4-FFF2-40B4-BE49-F238E27FC236}">
                  <a16:creationId xmlns:a16="http://schemas.microsoft.com/office/drawing/2014/main" id="{FE2D510A-118D-79B8-D061-38F3DDDC5729}"/>
                </a:ext>
              </a:extLst>
            </p:cNvPr>
            <p:cNvGrpSpPr/>
            <p:nvPr/>
          </p:nvGrpSpPr>
          <p:grpSpPr>
            <a:xfrm>
              <a:off x="5805487" y="4409913"/>
              <a:ext cx="542925" cy="542925"/>
              <a:chOff x="5805487" y="4409913"/>
              <a:chExt cx="542925" cy="542925"/>
            </a:xfrm>
          </p:grpSpPr>
          <p:sp>
            <p:nvSpPr>
              <p:cNvPr id="63" name="Oval 62">
                <a:extLst>
                  <a:ext uri="{FF2B5EF4-FFF2-40B4-BE49-F238E27FC236}">
                    <a16:creationId xmlns:a16="http://schemas.microsoft.com/office/drawing/2014/main" id="{3764DEB9-A177-1488-8F9C-91AC966AC416}"/>
                  </a:ext>
                </a:extLst>
              </p:cNvPr>
              <p:cNvSpPr/>
              <p:nvPr/>
            </p:nvSpPr>
            <p:spPr>
              <a:xfrm>
                <a:off x="5805487" y="440991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65ADD"/>
                  </a:solidFill>
                </a:endParaRPr>
              </a:p>
            </p:txBody>
          </p:sp>
          <p:pic>
            <p:nvPicPr>
              <p:cNvPr id="64" name="Graphic 63" descr="Checklist with solid fill">
                <a:extLst>
                  <a:ext uri="{FF2B5EF4-FFF2-40B4-BE49-F238E27FC236}">
                    <a16:creationId xmlns:a16="http://schemas.microsoft.com/office/drawing/2014/main" id="{6770312A-3090-BF84-64F6-5D9BE825F36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15023" y="4521982"/>
                <a:ext cx="323851" cy="323851"/>
              </a:xfrm>
              <a:prstGeom prst="rect">
                <a:avLst/>
              </a:prstGeom>
            </p:spPr>
          </p:pic>
        </p:grpSp>
      </p:grpSp>
      <p:grpSp>
        <p:nvGrpSpPr>
          <p:cNvPr id="65" name="Group 64">
            <a:extLst>
              <a:ext uri="{FF2B5EF4-FFF2-40B4-BE49-F238E27FC236}">
                <a16:creationId xmlns:a16="http://schemas.microsoft.com/office/drawing/2014/main" id="{362B2CB3-CD03-95F3-E9F0-C611CBD8433E}"/>
              </a:ext>
            </a:extLst>
          </p:cNvPr>
          <p:cNvGrpSpPr/>
          <p:nvPr/>
        </p:nvGrpSpPr>
        <p:grpSpPr>
          <a:xfrm>
            <a:off x="2961444" y="3728737"/>
            <a:ext cx="7145593" cy="542925"/>
            <a:chOff x="5805487" y="4409913"/>
            <a:chExt cx="7145593" cy="542925"/>
          </a:xfrm>
        </p:grpSpPr>
        <p:sp>
          <p:nvSpPr>
            <p:cNvPr id="66" name="TextBox 65">
              <a:extLst>
                <a:ext uri="{FF2B5EF4-FFF2-40B4-BE49-F238E27FC236}">
                  <a16:creationId xmlns:a16="http://schemas.microsoft.com/office/drawing/2014/main" id="{9902692B-4FCD-5B46-6C38-C17C47BAB0F5}"/>
                </a:ext>
              </a:extLst>
            </p:cNvPr>
            <p:cNvSpPr txBox="1"/>
            <p:nvPr/>
          </p:nvSpPr>
          <p:spPr>
            <a:xfrm>
              <a:off x="6443661" y="4527486"/>
              <a:ext cx="6507419" cy="307777"/>
            </a:xfrm>
            <a:prstGeom prst="rect">
              <a:avLst/>
            </a:prstGeom>
            <a:noFill/>
          </p:spPr>
          <p:txBody>
            <a:bodyPr wrap="square" rtlCol="0">
              <a:spAutoFit/>
            </a:bodyPr>
            <a:lstStyle/>
            <a:p>
              <a:r>
                <a:rPr lang="vi-VN" sz="1400" b="0" i="0" dirty="0">
                  <a:solidFill>
                    <a:srgbClr val="565ADD"/>
                  </a:solidFill>
                  <a:effectLst/>
                  <a:latin typeface="Roboto" pitchFamily="2" charset="0"/>
                  <a:ea typeface="Roboto" pitchFamily="2" charset="0"/>
                </a:rPr>
                <a:t>Tích hợp API callback biến động số dư </a:t>
              </a:r>
              <a:endParaRPr lang="en-US" sz="1400" dirty="0">
                <a:solidFill>
                  <a:srgbClr val="565ADD"/>
                </a:solidFill>
                <a:latin typeface="Roboto" pitchFamily="2" charset="0"/>
                <a:ea typeface="Roboto" pitchFamily="2" charset="0"/>
              </a:endParaRPr>
            </a:p>
          </p:txBody>
        </p:sp>
        <p:grpSp>
          <p:nvGrpSpPr>
            <p:cNvPr id="67" name="Group 66">
              <a:extLst>
                <a:ext uri="{FF2B5EF4-FFF2-40B4-BE49-F238E27FC236}">
                  <a16:creationId xmlns:a16="http://schemas.microsoft.com/office/drawing/2014/main" id="{365323C0-1657-298E-0E90-DF9D2C6FA851}"/>
                </a:ext>
              </a:extLst>
            </p:cNvPr>
            <p:cNvGrpSpPr/>
            <p:nvPr/>
          </p:nvGrpSpPr>
          <p:grpSpPr>
            <a:xfrm>
              <a:off x="5805487" y="4409913"/>
              <a:ext cx="542925" cy="542925"/>
              <a:chOff x="5805487" y="4409913"/>
              <a:chExt cx="542925" cy="542925"/>
            </a:xfrm>
          </p:grpSpPr>
          <p:sp>
            <p:nvSpPr>
              <p:cNvPr id="68" name="Oval 67">
                <a:extLst>
                  <a:ext uri="{FF2B5EF4-FFF2-40B4-BE49-F238E27FC236}">
                    <a16:creationId xmlns:a16="http://schemas.microsoft.com/office/drawing/2014/main" id="{B148368A-AAC3-B51A-7E16-9E5727CDC39E}"/>
                  </a:ext>
                </a:extLst>
              </p:cNvPr>
              <p:cNvSpPr/>
              <p:nvPr/>
            </p:nvSpPr>
            <p:spPr>
              <a:xfrm>
                <a:off x="5805487" y="440991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65ADD"/>
                  </a:solidFill>
                </a:endParaRPr>
              </a:p>
            </p:txBody>
          </p:sp>
          <p:pic>
            <p:nvPicPr>
              <p:cNvPr id="69" name="Graphic 68" descr="Checklist with solid fill">
                <a:extLst>
                  <a:ext uri="{FF2B5EF4-FFF2-40B4-BE49-F238E27FC236}">
                    <a16:creationId xmlns:a16="http://schemas.microsoft.com/office/drawing/2014/main" id="{D0E79E23-32E5-5690-8E96-DB9EB100035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15023" y="4521982"/>
                <a:ext cx="323851" cy="323851"/>
              </a:xfrm>
              <a:prstGeom prst="rect">
                <a:avLst/>
              </a:prstGeom>
            </p:spPr>
          </p:pic>
        </p:grpSp>
      </p:grpSp>
      <p:sp>
        <p:nvSpPr>
          <p:cNvPr id="4" name="TextBox 3">
            <a:extLst>
              <a:ext uri="{FF2B5EF4-FFF2-40B4-BE49-F238E27FC236}">
                <a16:creationId xmlns:a16="http://schemas.microsoft.com/office/drawing/2014/main" id="{C2D7E1F6-3AD1-A381-000D-66F3858F8F30}"/>
              </a:ext>
            </a:extLst>
          </p:cNvPr>
          <p:cNvSpPr txBox="1"/>
          <p:nvPr/>
        </p:nvSpPr>
        <p:spPr>
          <a:xfrm>
            <a:off x="3000356" y="1340229"/>
            <a:ext cx="6507419"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NỘI DUNG TIẾN HÀNH TÍCH HỢP OPEN API CÙNG VỚI NGÂN HÀNG</a:t>
            </a:r>
          </a:p>
        </p:txBody>
      </p:sp>
      <p:pic>
        <p:nvPicPr>
          <p:cNvPr id="5" name="Picture 4" descr="A group of people holding money&#10;&#10;Description automatically generated">
            <a:extLst>
              <a:ext uri="{FF2B5EF4-FFF2-40B4-BE49-F238E27FC236}">
                <a16:creationId xmlns:a16="http://schemas.microsoft.com/office/drawing/2014/main" id="{5EF12981-74D1-822F-32AC-A9AA71E72DBE}"/>
              </a:ext>
            </a:extLst>
          </p:cNvPr>
          <p:cNvPicPr>
            <a:picLocks noChangeAspect="1"/>
          </p:cNvPicPr>
          <p:nvPr/>
        </p:nvPicPr>
        <p:blipFill>
          <a:blip r:embed="rId13">
            <a:extLst>
              <a:ext uri="{28A0092B-C50C-407E-A947-70E740481C1C}">
                <a14:useLocalDpi xmlns:a14="http://schemas.microsoft.com/office/drawing/2010/main" val="0"/>
              </a:ext>
            </a:extLst>
          </a:blip>
          <a:srcRect b="8595"/>
          <a:stretch/>
        </p:blipFill>
        <p:spPr>
          <a:xfrm>
            <a:off x="7136886" y="3629101"/>
            <a:ext cx="4607182" cy="2807466"/>
          </a:xfrm>
          <a:prstGeom prst="rect">
            <a:avLst/>
          </a:prstGeom>
        </p:spPr>
      </p:pic>
    </p:spTree>
    <p:extLst>
      <p:ext uri="{BB962C8B-B14F-4D97-AF65-F5344CB8AC3E}">
        <p14:creationId xmlns:p14="http://schemas.microsoft.com/office/powerpoint/2010/main" val="33671610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anim calcmode="lin" valueType="num">
                                      <p:cBhvr>
                                        <p:cTn id="8" dur="1250" fill="hold"/>
                                        <p:tgtEl>
                                          <p:spTgt spid="3"/>
                                        </p:tgtEl>
                                        <p:attrNameLst>
                                          <p:attrName>ppt_x</p:attrName>
                                        </p:attrNameLst>
                                      </p:cBhvr>
                                      <p:tavLst>
                                        <p:tav tm="0">
                                          <p:val>
                                            <p:strVal val="#ppt_x"/>
                                          </p:val>
                                        </p:tav>
                                        <p:tav tm="100000">
                                          <p:val>
                                            <p:strVal val="#ppt_x"/>
                                          </p:val>
                                        </p:tav>
                                      </p:tavLst>
                                    </p:anim>
                                    <p:anim calcmode="lin" valueType="num">
                                      <p:cBhvr>
                                        <p:cTn id="9" dur="125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250"/>
                                        <p:tgtEl>
                                          <p:spTgt spid="12"/>
                                        </p:tgtEl>
                                      </p:cBhvr>
                                    </p:animEffect>
                                    <p:anim calcmode="lin" valueType="num">
                                      <p:cBhvr>
                                        <p:cTn id="13" dur="1250" fill="hold"/>
                                        <p:tgtEl>
                                          <p:spTgt spid="12"/>
                                        </p:tgtEl>
                                        <p:attrNameLst>
                                          <p:attrName>ppt_x</p:attrName>
                                        </p:attrNameLst>
                                      </p:cBhvr>
                                      <p:tavLst>
                                        <p:tav tm="0">
                                          <p:val>
                                            <p:strVal val="#ppt_x"/>
                                          </p:val>
                                        </p:tav>
                                        <p:tav tm="100000">
                                          <p:val>
                                            <p:strVal val="#ppt_x"/>
                                          </p:val>
                                        </p:tav>
                                      </p:tavLst>
                                    </p:anim>
                                    <p:anim calcmode="lin" valueType="num">
                                      <p:cBhvr>
                                        <p:cTn id="14" dur="1250" fill="hold"/>
                                        <p:tgtEl>
                                          <p:spTgt spid="1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1250"/>
                                        <p:tgtEl>
                                          <p:spTgt spid="60"/>
                                        </p:tgtEl>
                                      </p:cBhvr>
                                    </p:animEffect>
                                    <p:anim calcmode="lin" valueType="num">
                                      <p:cBhvr>
                                        <p:cTn id="18" dur="1250" fill="hold"/>
                                        <p:tgtEl>
                                          <p:spTgt spid="60"/>
                                        </p:tgtEl>
                                        <p:attrNameLst>
                                          <p:attrName>ppt_x</p:attrName>
                                        </p:attrNameLst>
                                      </p:cBhvr>
                                      <p:tavLst>
                                        <p:tav tm="0">
                                          <p:val>
                                            <p:strVal val="#ppt_x"/>
                                          </p:val>
                                        </p:tav>
                                        <p:tav tm="100000">
                                          <p:val>
                                            <p:strVal val="#ppt_x"/>
                                          </p:val>
                                        </p:tav>
                                      </p:tavLst>
                                    </p:anim>
                                    <p:anim calcmode="lin" valueType="num">
                                      <p:cBhvr>
                                        <p:cTn id="19" dur="1250" fill="hold"/>
                                        <p:tgtEl>
                                          <p:spTgt spid="6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1250"/>
                                        <p:tgtEl>
                                          <p:spTgt spid="65"/>
                                        </p:tgtEl>
                                      </p:cBhvr>
                                    </p:animEffect>
                                    <p:anim calcmode="lin" valueType="num">
                                      <p:cBhvr>
                                        <p:cTn id="23" dur="1250" fill="hold"/>
                                        <p:tgtEl>
                                          <p:spTgt spid="65"/>
                                        </p:tgtEl>
                                        <p:attrNameLst>
                                          <p:attrName>ppt_x</p:attrName>
                                        </p:attrNameLst>
                                      </p:cBhvr>
                                      <p:tavLst>
                                        <p:tav tm="0">
                                          <p:val>
                                            <p:strVal val="#ppt_x"/>
                                          </p:val>
                                        </p:tav>
                                        <p:tav tm="100000">
                                          <p:val>
                                            <p:strVal val="#ppt_x"/>
                                          </p:val>
                                        </p:tav>
                                      </p:tavLst>
                                    </p:anim>
                                    <p:anim calcmode="lin" valueType="num">
                                      <p:cBhvr>
                                        <p:cTn id="24" dur="125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5F5D288-7921-1FE2-2310-889FD1EF83CB}"/>
              </a:ext>
            </a:extLst>
          </p:cNvPr>
          <p:cNvPicPr>
            <a:picLocks noChangeAspect="1"/>
          </p:cNvPicPr>
          <p:nvPr/>
        </p:nvPicPr>
        <p:blipFill>
          <a:blip r:embed="rId3">
            <a:extLst>
              <a:ext uri="{28A0092B-C50C-407E-A947-70E740481C1C}">
                <a14:useLocalDpi xmlns:a14="http://schemas.microsoft.com/office/drawing/2010/main" val="0"/>
              </a:ext>
            </a:extLst>
          </a:blip>
          <a:srcRect l="25376" t="8498" r="20743" b="12263"/>
          <a:stretch/>
        </p:blipFill>
        <p:spPr>
          <a:xfrm>
            <a:off x="8424681" y="396430"/>
            <a:ext cx="1430345" cy="2103521"/>
          </a:xfrm>
          <a:prstGeom prst="rect">
            <a:avLst/>
          </a:prstGeom>
        </p:spPr>
      </p:pic>
      <p:sp>
        <p:nvSpPr>
          <p:cNvPr id="4" name="Rectangle 3">
            <a:extLst>
              <a:ext uri="{FF2B5EF4-FFF2-40B4-BE49-F238E27FC236}">
                <a16:creationId xmlns:a16="http://schemas.microsoft.com/office/drawing/2014/main" id="{CAA810EC-C9CB-F25C-1731-A754C3DC4B16}"/>
              </a:ext>
            </a:extLst>
          </p:cNvPr>
          <p:cNvSpPr/>
          <p:nvPr/>
        </p:nvSpPr>
        <p:spPr>
          <a:xfrm>
            <a:off x="4867275" y="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BA1924-3D82-81B1-BF79-4E5FB390C0ED}"/>
              </a:ext>
            </a:extLst>
          </p:cNvPr>
          <p:cNvSpPr/>
          <p:nvPr/>
        </p:nvSpPr>
        <p:spPr>
          <a:xfrm>
            <a:off x="0" y="659130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35C4C73-E308-4214-7C20-46DF6AF7C691}"/>
              </a:ext>
            </a:extLst>
          </p:cNvPr>
          <p:cNvPicPr>
            <a:picLocks noChangeAspect="1"/>
          </p:cNvPicPr>
          <p:nvPr/>
        </p:nvPicPr>
        <p:blipFill>
          <a:blip r:embed="rId4">
            <a:extLst>
              <a:ext uri="{28A0092B-C50C-407E-A947-70E740481C1C}">
                <a14:useLocalDpi xmlns:a14="http://schemas.microsoft.com/office/drawing/2010/main" val="0"/>
              </a:ext>
            </a:extLst>
          </a:blip>
          <a:srcRect l="8545" t="3695" r="7852" b="8776"/>
          <a:stretch/>
        </p:blipFill>
        <p:spPr>
          <a:xfrm>
            <a:off x="8529637" y="3248025"/>
            <a:ext cx="2868639" cy="3003354"/>
          </a:xfrm>
          <a:prstGeom prst="rect">
            <a:avLst/>
          </a:prstGeom>
        </p:spPr>
      </p:pic>
      <p:cxnSp>
        <p:nvCxnSpPr>
          <p:cNvPr id="23" name="Straight Arrow Connector 22">
            <a:extLst>
              <a:ext uri="{FF2B5EF4-FFF2-40B4-BE49-F238E27FC236}">
                <a16:creationId xmlns:a16="http://schemas.microsoft.com/office/drawing/2014/main" id="{13445C3C-089F-8CC5-A664-2E9BA21737B8}"/>
              </a:ext>
            </a:extLst>
          </p:cNvPr>
          <p:cNvCxnSpPr>
            <a:cxnSpLocks/>
          </p:cNvCxnSpPr>
          <p:nvPr/>
        </p:nvCxnSpPr>
        <p:spPr>
          <a:xfrm flipH="1">
            <a:off x="4066451" y="4980254"/>
            <a:ext cx="4261064" cy="0"/>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A234C76E-5273-23E0-DF69-82501429A6D5}"/>
              </a:ext>
            </a:extLst>
          </p:cNvPr>
          <p:cNvSpPr txBox="1"/>
          <p:nvPr/>
        </p:nvSpPr>
        <p:spPr>
          <a:xfrm>
            <a:off x="4698881" y="5127882"/>
            <a:ext cx="3287315" cy="738664"/>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(1)</a:t>
            </a:r>
          </a:p>
          <a:p>
            <a:pPr algn="ctr"/>
            <a:r>
              <a:rPr lang="en-US" sz="1400" dirty="0">
                <a:solidFill>
                  <a:srgbClr val="565ADD"/>
                </a:solidFill>
                <a:latin typeface="Roboto" pitchFamily="2" charset="0"/>
                <a:ea typeface="Roboto" pitchFamily="2" charset="0"/>
              </a:rPr>
              <a:t>Khách hàng (KH) đến thanh toán bằng hình thức quét mã QR</a:t>
            </a:r>
          </a:p>
        </p:txBody>
      </p:sp>
      <p:cxnSp>
        <p:nvCxnSpPr>
          <p:cNvPr id="27" name="Straight Arrow Connector 26">
            <a:extLst>
              <a:ext uri="{FF2B5EF4-FFF2-40B4-BE49-F238E27FC236}">
                <a16:creationId xmlns:a16="http://schemas.microsoft.com/office/drawing/2014/main" id="{AE6E6B85-F04B-1CF4-E9ED-73C93AE53AE1}"/>
              </a:ext>
            </a:extLst>
          </p:cNvPr>
          <p:cNvCxnSpPr>
            <a:cxnSpLocks/>
          </p:cNvCxnSpPr>
          <p:nvPr/>
        </p:nvCxnSpPr>
        <p:spPr>
          <a:xfrm>
            <a:off x="9650305" y="2353961"/>
            <a:ext cx="0" cy="1113315"/>
          </a:xfrm>
          <a:prstGeom prst="straightConnector1">
            <a:avLst/>
          </a:prstGeom>
          <a:ln>
            <a:solidFill>
              <a:srgbClr val="FFCC00"/>
            </a:solidFill>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28139E67-AE36-FF7D-AA71-4D2DA4FD59CB}"/>
              </a:ext>
            </a:extLst>
          </p:cNvPr>
          <p:cNvSpPr txBox="1"/>
          <p:nvPr/>
        </p:nvSpPr>
        <p:spPr>
          <a:xfrm>
            <a:off x="4925855" y="4194458"/>
            <a:ext cx="2868639" cy="738664"/>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(2) </a:t>
            </a:r>
          </a:p>
          <a:p>
            <a:pPr algn="ctr"/>
            <a:r>
              <a:rPr lang="en-US" sz="1400" dirty="0">
                <a:solidFill>
                  <a:srgbClr val="565ADD"/>
                </a:solidFill>
                <a:latin typeface="Roboto" pitchFamily="2" charset="0"/>
                <a:ea typeface="Roboto" pitchFamily="2" charset="0"/>
              </a:rPr>
              <a:t>Thu ngân tính tiền và thông báo số tiền KH cần phải trả</a:t>
            </a:r>
          </a:p>
        </p:txBody>
      </p:sp>
      <p:cxnSp>
        <p:nvCxnSpPr>
          <p:cNvPr id="33" name="Straight Arrow Connector 32">
            <a:extLst>
              <a:ext uri="{FF2B5EF4-FFF2-40B4-BE49-F238E27FC236}">
                <a16:creationId xmlns:a16="http://schemas.microsoft.com/office/drawing/2014/main" id="{A84F4C73-6071-5350-E60E-FA19EF93D868}"/>
              </a:ext>
            </a:extLst>
          </p:cNvPr>
          <p:cNvCxnSpPr/>
          <p:nvPr/>
        </p:nvCxnSpPr>
        <p:spPr>
          <a:xfrm flipV="1">
            <a:off x="2021509" y="2567268"/>
            <a:ext cx="0" cy="734222"/>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grpSp>
        <p:nvGrpSpPr>
          <p:cNvPr id="55" name="Group 54">
            <a:extLst>
              <a:ext uri="{FF2B5EF4-FFF2-40B4-BE49-F238E27FC236}">
                <a16:creationId xmlns:a16="http://schemas.microsoft.com/office/drawing/2014/main" id="{B9C74D37-48BE-7CF5-0F36-9A6446F16396}"/>
              </a:ext>
            </a:extLst>
          </p:cNvPr>
          <p:cNvGrpSpPr/>
          <p:nvPr/>
        </p:nvGrpSpPr>
        <p:grpSpPr>
          <a:xfrm>
            <a:off x="805530" y="133350"/>
            <a:ext cx="2508696" cy="2185699"/>
            <a:chOff x="841496" y="266700"/>
            <a:chExt cx="2508696" cy="2185699"/>
          </a:xfrm>
        </p:grpSpPr>
        <p:grpSp>
          <p:nvGrpSpPr>
            <p:cNvPr id="15" name="Group 14">
              <a:extLst>
                <a:ext uri="{FF2B5EF4-FFF2-40B4-BE49-F238E27FC236}">
                  <a16:creationId xmlns:a16="http://schemas.microsoft.com/office/drawing/2014/main" id="{B603AD2C-98C2-357E-872C-E628BFF6B6DE}"/>
                </a:ext>
              </a:extLst>
            </p:cNvPr>
            <p:cNvGrpSpPr/>
            <p:nvPr/>
          </p:nvGrpSpPr>
          <p:grpSpPr>
            <a:xfrm>
              <a:off x="914790" y="266700"/>
              <a:ext cx="2435402" cy="2114111"/>
              <a:chOff x="1185459" y="666750"/>
              <a:chExt cx="3100257" cy="2691255"/>
            </a:xfrm>
          </p:grpSpPr>
          <p:sp>
            <p:nvSpPr>
              <p:cNvPr id="12" name="Oval 11">
                <a:extLst>
                  <a:ext uri="{FF2B5EF4-FFF2-40B4-BE49-F238E27FC236}">
                    <a16:creationId xmlns:a16="http://schemas.microsoft.com/office/drawing/2014/main" id="{B9F8AA85-283C-AF2B-4990-45D894E9582F}"/>
                  </a:ext>
                </a:extLst>
              </p:cNvPr>
              <p:cNvSpPr/>
              <p:nvPr/>
            </p:nvSpPr>
            <p:spPr>
              <a:xfrm>
                <a:off x="1185459" y="1977443"/>
                <a:ext cx="3100257" cy="1380562"/>
              </a:xfrm>
              <a:custGeom>
                <a:avLst/>
                <a:gdLst>
                  <a:gd name="connsiteX0" fmla="*/ 0 w 3724275"/>
                  <a:gd name="connsiteY0" fmla="*/ 571500 h 1143000"/>
                  <a:gd name="connsiteX1" fmla="*/ 1862138 w 3724275"/>
                  <a:gd name="connsiteY1" fmla="*/ 0 h 1143000"/>
                  <a:gd name="connsiteX2" fmla="*/ 3724276 w 3724275"/>
                  <a:gd name="connsiteY2" fmla="*/ 571500 h 1143000"/>
                  <a:gd name="connsiteX3" fmla="*/ 1862138 w 3724275"/>
                  <a:gd name="connsiteY3" fmla="*/ 1143000 h 1143000"/>
                  <a:gd name="connsiteX4" fmla="*/ 0 w 3724275"/>
                  <a:gd name="connsiteY4" fmla="*/ 571500 h 1143000"/>
                  <a:gd name="connsiteX0" fmla="*/ 0 w 3638551"/>
                  <a:gd name="connsiteY0" fmla="*/ 449520 h 1145931"/>
                  <a:gd name="connsiteX1" fmla="*/ 1776413 w 3638551"/>
                  <a:gd name="connsiteY1" fmla="*/ 1845 h 1145931"/>
                  <a:gd name="connsiteX2" fmla="*/ 3638551 w 3638551"/>
                  <a:gd name="connsiteY2" fmla="*/ 573345 h 1145931"/>
                  <a:gd name="connsiteX3" fmla="*/ 1776413 w 3638551"/>
                  <a:gd name="connsiteY3" fmla="*/ 1144845 h 1145931"/>
                  <a:gd name="connsiteX4" fmla="*/ 0 w 3638551"/>
                  <a:gd name="connsiteY4" fmla="*/ 449520 h 1145931"/>
                  <a:gd name="connsiteX0" fmla="*/ 149875 w 3788426"/>
                  <a:gd name="connsiteY0" fmla="*/ 448617 h 1145028"/>
                  <a:gd name="connsiteX1" fmla="*/ 1926288 w 3788426"/>
                  <a:gd name="connsiteY1" fmla="*/ 942 h 1145028"/>
                  <a:gd name="connsiteX2" fmla="*/ 3788426 w 3788426"/>
                  <a:gd name="connsiteY2" fmla="*/ 572442 h 1145028"/>
                  <a:gd name="connsiteX3" fmla="*/ 1926288 w 3788426"/>
                  <a:gd name="connsiteY3" fmla="*/ 1143942 h 1145028"/>
                  <a:gd name="connsiteX4" fmla="*/ 149875 w 3788426"/>
                  <a:gd name="connsiteY4" fmla="*/ 448617 h 1145028"/>
                  <a:gd name="connsiteX0" fmla="*/ 5651 w 3644202"/>
                  <a:gd name="connsiteY0" fmla="*/ 448767 h 1154669"/>
                  <a:gd name="connsiteX1" fmla="*/ 1782064 w 3644202"/>
                  <a:gd name="connsiteY1" fmla="*/ 1092 h 1154669"/>
                  <a:gd name="connsiteX2" fmla="*/ 3644202 w 3644202"/>
                  <a:gd name="connsiteY2" fmla="*/ 572592 h 1154669"/>
                  <a:gd name="connsiteX3" fmla="*/ 1305814 w 3644202"/>
                  <a:gd name="connsiteY3" fmla="*/ 1153617 h 1154669"/>
                  <a:gd name="connsiteX4" fmla="*/ 5651 w 3644202"/>
                  <a:gd name="connsiteY4" fmla="*/ 448767 h 1154669"/>
                  <a:gd name="connsiteX0" fmla="*/ 4271 w 3642822"/>
                  <a:gd name="connsiteY0" fmla="*/ 448767 h 1278647"/>
                  <a:gd name="connsiteX1" fmla="*/ 1780684 w 3642822"/>
                  <a:gd name="connsiteY1" fmla="*/ 1092 h 1278647"/>
                  <a:gd name="connsiteX2" fmla="*/ 3642822 w 3642822"/>
                  <a:gd name="connsiteY2" fmla="*/ 572592 h 1278647"/>
                  <a:gd name="connsiteX3" fmla="*/ 1304434 w 3642822"/>
                  <a:gd name="connsiteY3" fmla="*/ 1153617 h 1278647"/>
                  <a:gd name="connsiteX4" fmla="*/ 4271 w 3642822"/>
                  <a:gd name="connsiteY4" fmla="*/ 448767 h 1278647"/>
                  <a:gd name="connsiteX0" fmla="*/ 4271 w 3642822"/>
                  <a:gd name="connsiteY0" fmla="*/ 448767 h 1375609"/>
                  <a:gd name="connsiteX1" fmla="*/ 1780684 w 3642822"/>
                  <a:gd name="connsiteY1" fmla="*/ 1092 h 1375609"/>
                  <a:gd name="connsiteX2" fmla="*/ 3642822 w 3642822"/>
                  <a:gd name="connsiteY2" fmla="*/ 572592 h 1375609"/>
                  <a:gd name="connsiteX3" fmla="*/ 1304434 w 3642822"/>
                  <a:gd name="connsiteY3" fmla="*/ 1153617 h 1375609"/>
                  <a:gd name="connsiteX4" fmla="*/ 4271 w 3642822"/>
                  <a:gd name="connsiteY4" fmla="*/ 448767 h 1375609"/>
                  <a:gd name="connsiteX0" fmla="*/ 4271 w 3642822"/>
                  <a:gd name="connsiteY0" fmla="*/ 638802 h 1565644"/>
                  <a:gd name="connsiteX1" fmla="*/ 1780684 w 3642822"/>
                  <a:gd name="connsiteY1" fmla="*/ 191127 h 1565644"/>
                  <a:gd name="connsiteX2" fmla="*/ 3642822 w 3642822"/>
                  <a:gd name="connsiteY2" fmla="*/ 762627 h 1565644"/>
                  <a:gd name="connsiteX3" fmla="*/ 1304434 w 3642822"/>
                  <a:gd name="connsiteY3" fmla="*/ 1343652 h 1565644"/>
                  <a:gd name="connsiteX4" fmla="*/ 4271 w 3642822"/>
                  <a:gd name="connsiteY4" fmla="*/ 638802 h 1565644"/>
                  <a:gd name="connsiteX0" fmla="*/ 7637 w 3381790"/>
                  <a:gd name="connsiteY0" fmla="*/ 306324 h 1402745"/>
                  <a:gd name="connsiteX1" fmla="*/ 1519652 w 3381790"/>
                  <a:gd name="connsiteY1" fmla="*/ 172974 h 1402745"/>
                  <a:gd name="connsiteX2" fmla="*/ 3381790 w 3381790"/>
                  <a:gd name="connsiteY2" fmla="*/ 744474 h 1402745"/>
                  <a:gd name="connsiteX3" fmla="*/ 1043402 w 3381790"/>
                  <a:gd name="connsiteY3" fmla="*/ 1325499 h 1402745"/>
                  <a:gd name="connsiteX4" fmla="*/ 7637 w 3381790"/>
                  <a:gd name="connsiteY4" fmla="*/ 306324 h 1402745"/>
                  <a:gd name="connsiteX0" fmla="*/ 123896 w 3498049"/>
                  <a:gd name="connsiteY0" fmla="*/ 306324 h 1402745"/>
                  <a:gd name="connsiteX1" fmla="*/ 1635911 w 3498049"/>
                  <a:gd name="connsiteY1" fmla="*/ 172974 h 1402745"/>
                  <a:gd name="connsiteX2" fmla="*/ 3498049 w 3498049"/>
                  <a:gd name="connsiteY2" fmla="*/ 744474 h 1402745"/>
                  <a:gd name="connsiteX3" fmla="*/ 1159661 w 3498049"/>
                  <a:gd name="connsiteY3" fmla="*/ 1325499 h 1402745"/>
                  <a:gd name="connsiteX4" fmla="*/ 123896 w 3498049"/>
                  <a:gd name="connsiteY4" fmla="*/ 306324 h 1402745"/>
                  <a:gd name="connsiteX0" fmla="*/ 20924 w 3395077"/>
                  <a:gd name="connsiteY0" fmla="*/ 306324 h 1422274"/>
                  <a:gd name="connsiteX1" fmla="*/ 1532939 w 3395077"/>
                  <a:gd name="connsiteY1" fmla="*/ 172974 h 1422274"/>
                  <a:gd name="connsiteX2" fmla="*/ 3395077 w 3395077"/>
                  <a:gd name="connsiteY2" fmla="*/ 744474 h 1422274"/>
                  <a:gd name="connsiteX3" fmla="*/ 841254 w 3395077"/>
                  <a:gd name="connsiteY3" fmla="*/ 1354074 h 1422274"/>
                  <a:gd name="connsiteX4" fmla="*/ 20924 w 3395077"/>
                  <a:gd name="connsiteY4" fmla="*/ 306324 h 1422274"/>
                  <a:gd name="connsiteX0" fmla="*/ 11392 w 3385545"/>
                  <a:gd name="connsiteY0" fmla="*/ 306324 h 1599568"/>
                  <a:gd name="connsiteX1" fmla="*/ 1523407 w 3385545"/>
                  <a:gd name="connsiteY1" fmla="*/ 172974 h 1599568"/>
                  <a:gd name="connsiteX2" fmla="*/ 3385545 w 3385545"/>
                  <a:gd name="connsiteY2" fmla="*/ 744474 h 1599568"/>
                  <a:gd name="connsiteX3" fmla="*/ 831722 w 3385545"/>
                  <a:gd name="connsiteY3" fmla="*/ 1354074 h 1599568"/>
                  <a:gd name="connsiteX4" fmla="*/ 11392 w 3385545"/>
                  <a:gd name="connsiteY4" fmla="*/ 306324 h 1599568"/>
                  <a:gd name="connsiteX0" fmla="*/ 32865 w 3181790"/>
                  <a:gd name="connsiteY0" fmla="*/ 326461 h 1421959"/>
                  <a:gd name="connsiteX1" fmla="*/ 1319652 w 3181790"/>
                  <a:gd name="connsiteY1" fmla="*/ 174061 h 1421959"/>
                  <a:gd name="connsiteX2" fmla="*/ 3181790 w 3181790"/>
                  <a:gd name="connsiteY2" fmla="*/ 745561 h 1421959"/>
                  <a:gd name="connsiteX3" fmla="*/ 627967 w 3181790"/>
                  <a:gd name="connsiteY3" fmla="*/ 1355161 h 1421959"/>
                  <a:gd name="connsiteX4" fmla="*/ 32865 w 3181790"/>
                  <a:gd name="connsiteY4" fmla="*/ 326461 h 1421959"/>
                  <a:gd name="connsiteX0" fmla="*/ 38408 w 3187333"/>
                  <a:gd name="connsiteY0" fmla="*/ 247607 h 1343105"/>
                  <a:gd name="connsiteX1" fmla="*/ 1413328 w 3187333"/>
                  <a:gd name="connsiteY1" fmla="*/ 295232 h 1343105"/>
                  <a:gd name="connsiteX2" fmla="*/ 3187333 w 3187333"/>
                  <a:gd name="connsiteY2" fmla="*/ 666707 h 1343105"/>
                  <a:gd name="connsiteX3" fmla="*/ 633510 w 3187333"/>
                  <a:gd name="connsiteY3" fmla="*/ 1276307 h 1343105"/>
                  <a:gd name="connsiteX4" fmla="*/ 38408 w 3187333"/>
                  <a:gd name="connsiteY4" fmla="*/ 247607 h 1343105"/>
                  <a:gd name="connsiteX0" fmla="*/ 38408 w 3187333"/>
                  <a:gd name="connsiteY0" fmla="*/ 285064 h 1380562"/>
                  <a:gd name="connsiteX1" fmla="*/ 1413328 w 3187333"/>
                  <a:gd name="connsiteY1" fmla="*/ 332689 h 1380562"/>
                  <a:gd name="connsiteX2" fmla="*/ 3187333 w 3187333"/>
                  <a:gd name="connsiteY2" fmla="*/ 704164 h 1380562"/>
                  <a:gd name="connsiteX3" fmla="*/ 633510 w 3187333"/>
                  <a:gd name="connsiteY3" fmla="*/ 1313764 h 1380562"/>
                  <a:gd name="connsiteX4" fmla="*/ 38408 w 3187333"/>
                  <a:gd name="connsiteY4" fmla="*/ 285064 h 1380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333" h="1380562">
                    <a:moveTo>
                      <a:pt x="38408" y="285064"/>
                    </a:moveTo>
                    <a:cubicBezTo>
                      <a:pt x="168378" y="121552"/>
                      <a:pt x="1074565" y="-289611"/>
                      <a:pt x="1413328" y="332689"/>
                    </a:cubicBezTo>
                    <a:cubicBezTo>
                      <a:pt x="1752091" y="954989"/>
                      <a:pt x="3082558" y="-583017"/>
                      <a:pt x="3187333" y="704164"/>
                    </a:cubicBezTo>
                    <a:cubicBezTo>
                      <a:pt x="2901583" y="1572245"/>
                      <a:pt x="1158331" y="1383614"/>
                      <a:pt x="633510" y="1313764"/>
                    </a:cubicBezTo>
                    <a:cubicBezTo>
                      <a:pt x="108689" y="1243914"/>
                      <a:pt x="-91562" y="448577"/>
                      <a:pt x="38408" y="285064"/>
                    </a:cubicBezTo>
                    <a:close/>
                  </a:path>
                </a:pathLst>
              </a:cu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2FBDB4A7-A6C3-E774-3B6B-17E2EC36E5EE}"/>
                  </a:ext>
                </a:extLst>
              </p:cNvPr>
              <p:cNvPicPr>
                <a:picLocks noChangeAspect="1"/>
              </p:cNvPicPr>
              <p:nvPr/>
            </p:nvPicPr>
            <p:blipFill>
              <a:blip r:embed="rId5">
                <a:extLst>
                  <a:ext uri="{96DAC541-7B7A-43D3-8B79-37D633B846F1}">
                    <asvg:svgBlip xmlns:asvg="http://schemas.microsoft.com/office/drawing/2016/SVG/main" r:embed="rId6"/>
                  </a:ext>
                </a:extLst>
              </a:blip>
              <a:srcRect b="7592"/>
              <a:stretch/>
            </p:blipFill>
            <p:spPr>
              <a:xfrm>
                <a:off x="1443038" y="666750"/>
                <a:ext cx="2395537" cy="2282996"/>
              </a:xfrm>
              <a:prstGeom prst="rect">
                <a:avLst/>
              </a:prstGeom>
            </p:spPr>
          </p:pic>
        </p:grpSp>
        <p:sp>
          <p:nvSpPr>
            <p:cNvPr id="38" name="TextBox 37">
              <a:extLst>
                <a:ext uri="{FF2B5EF4-FFF2-40B4-BE49-F238E27FC236}">
                  <a16:creationId xmlns:a16="http://schemas.microsoft.com/office/drawing/2014/main" id="{2350A9C0-4453-5DA3-8734-92B80B15196E}"/>
                </a:ext>
              </a:extLst>
            </p:cNvPr>
            <p:cNvSpPr txBox="1"/>
            <p:nvPr/>
          </p:nvSpPr>
          <p:spPr>
            <a:xfrm>
              <a:off x="841496" y="2144622"/>
              <a:ext cx="2360026" cy="307777"/>
            </a:xfrm>
            <a:prstGeom prst="rect">
              <a:avLst/>
            </a:prstGeom>
            <a:noFill/>
          </p:spPr>
          <p:txBody>
            <a:bodyPr wrap="square" rtlCol="0">
              <a:spAutoFit/>
            </a:bodyPr>
            <a:lstStyle/>
            <a:p>
              <a:pPr algn="ctr"/>
              <a:r>
                <a:rPr lang="en-US" sz="1400" b="1">
                  <a:solidFill>
                    <a:srgbClr val="565ADD"/>
                  </a:solidFill>
                  <a:latin typeface="Roboto" pitchFamily="2" charset="0"/>
                  <a:ea typeface="Roboto" pitchFamily="2" charset="0"/>
                </a:rPr>
                <a:t>CỔNG THANH TOÁN</a:t>
              </a:r>
              <a:endParaRPr lang="en-US" sz="1400" b="1" dirty="0">
                <a:solidFill>
                  <a:srgbClr val="565ADD"/>
                </a:solidFill>
                <a:latin typeface="Roboto" pitchFamily="2" charset="0"/>
                <a:ea typeface="Roboto" pitchFamily="2" charset="0"/>
              </a:endParaRPr>
            </a:p>
          </p:txBody>
        </p:sp>
      </p:grpSp>
      <p:cxnSp>
        <p:nvCxnSpPr>
          <p:cNvPr id="46" name="Straight Arrow Connector 45">
            <a:extLst>
              <a:ext uri="{FF2B5EF4-FFF2-40B4-BE49-F238E27FC236}">
                <a16:creationId xmlns:a16="http://schemas.microsoft.com/office/drawing/2014/main" id="{1881A668-880A-E2DA-E3AC-28D42DBB65B5}"/>
              </a:ext>
            </a:extLst>
          </p:cNvPr>
          <p:cNvCxnSpPr>
            <a:cxnSpLocks/>
          </p:cNvCxnSpPr>
          <p:nvPr/>
        </p:nvCxnSpPr>
        <p:spPr>
          <a:xfrm flipV="1">
            <a:off x="3962400" y="1926754"/>
            <a:ext cx="4074749" cy="2416646"/>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1E204486-3A2A-4578-C5FC-317BFAF00318}"/>
              </a:ext>
            </a:extLst>
          </p:cNvPr>
          <p:cNvSpPr txBox="1"/>
          <p:nvPr/>
        </p:nvSpPr>
        <p:spPr>
          <a:xfrm rot="19760855">
            <a:off x="4437691" y="2350711"/>
            <a:ext cx="2868046" cy="738664"/>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(3 - 1) </a:t>
            </a:r>
          </a:p>
          <a:p>
            <a:pPr algn="ctr"/>
            <a:r>
              <a:rPr lang="en-US" sz="1400" dirty="0">
                <a:solidFill>
                  <a:srgbClr val="565ADD"/>
                </a:solidFill>
                <a:latin typeface="Roboto" pitchFamily="2" charset="0"/>
                <a:ea typeface="Roboto" pitchFamily="2" charset="0"/>
              </a:rPr>
              <a:t>KH quét QR code có trên thiết bị và kiểm tra thông tin</a:t>
            </a:r>
          </a:p>
        </p:txBody>
      </p:sp>
      <p:cxnSp>
        <p:nvCxnSpPr>
          <p:cNvPr id="49" name="Straight Arrow Connector 48">
            <a:extLst>
              <a:ext uri="{FF2B5EF4-FFF2-40B4-BE49-F238E27FC236}">
                <a16:creationId xmlns:a16="http://schemas.microsoft.com/office/drawing/2014/main" id="{886D7B3E-1AD6-31C6-23FD-D3176C88AD0C}"/>
              </a:ext>
            </a:extLst>
          </p:cNvPr>
          <p:cNvCxnSpPr>
            <a:cxnSpLocks/>
          </p:cNvCxnSpPr>
          <p:nvPr/>
        </p:nvCxnSpPr>
        <p:spPr>
          <a:xfrm>
            <a:off x="3938673" y="1247690"/>
            <a:ext cx="4098476" cy="9381"/>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3449C4B7-DE55-9AB5-D327-0D0F2C16DC31}"/>
              </a:ext>
            </a:extLst>
          </p:cNvPr>
          <p:cNvSpPr txBox="1"/>
          <p:nvPr/>
        </p:nvSpPr>
        <p:spPr>
          <a:xfrm>
            <a:off x="4638476" y="682385"/>
            <a:ext cx="2452096" cy="523220"/>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(4 - 2)</a:t>
            </a:r>
          </a:p>
          <a:p>
            <a:pPr algn="ctr"/>
            <a:r>
              <a:rPr lang="en-US" sz="1400" dirty="0">
                <a:solidFill>
                  <a:srgbClr val="565ADD"/>
                </a:solidFill>
                <a:latin typeface="Roboto" pitchFamily="2" charset="0"/>
                <a:ea typeface="Roboto" pitchFamily="2" charset="0"/>
              </a:rPr>
              <a:t>Đẩy kết quả giao dịch</a:t>
            </a:r>
          </a:p>
        </p:txBody>
      </p:sp>
      <p:cxnSp>
        <p:nvCxnSpPr>
          <p:cNvPr id="52" name="Straight Arrow Connector 51">
            <a:extLst>
              <a:ext uri="{FF2B5EF4-FFF2-40B4-BE49-F238E27FC236}">
                <a16:creationId xmlns:a16="http://schemas.microsoft.com/office/drawing/2014/main" id="{948C6C4D-2608-5D33-0263-2DF337F05D1D}"/>
              </a:ext>
            </a:extLst>
          </p:cNvPr>
          <p:cNvCxnSpPr>
            <a:cxnSpLocks/>
          </p:cNvCxnSpPr>
          <p:nvPr/>
        </p:nvCxnSpPr>
        <p:spPr>
          <a:xfrm>
            <a:off x="2189726" y="2425289"/>
            <a:ext cx="0" cy="3457062"/>
          </a:xfrm>
          <a:prstGeom prst="straightConnector1">
            <a:avLst/>
          </a:prstGeom>
          <a:ln>
            <a:solidFill>
              <a:srgbClr val="2B1C5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94BA7554-B237-A0BC-3AD6-DBE10F46B4AE}"/>
              </a:ext>
            </a:extLst>
          </p:cNvPr>
          <p:cNvSpPr txBox="1"/>
          <p:nvPr/>
        </p:nvSpPr>
        <p:spPr>
          <a:xfrm>
            <a:off x="234731" y="5833451"/>
            <a:ext cx="3905157" cy="738664"/>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(4 - 1)</a:t>
            </a:r>
          </a:p>
          <a:p>
            <a:pPr algn="ctr"/>
            <a:r>
              <a:rPr lang="en-US" sz="1400" dirty="0">
                <a:solidFill>
                  <a:srgbClr val="2B1C50"/>
                </a:solidFill>
                <a:latin typeface="Roboto" pitchFamily="2" charset="0"/>
                <a:ea typeface="Roboto" pitchFamily="2" charset="0"/>
              </a:rPr>
              <a:t>Thực hiện quy trình xác thực (</a:t>
            </a:r>
            <a:r>
              <a:rPr lang="en-US" sz="1400" dirty="0" err="1">
                <a:solidFill>
                  <a:srgbClr val="2B1C50"/>
                </a:solidFill>
                <a:latin typeface="Roboto" pitchFamily="2" charset="0"/>
                <a:ea typeface="Roboto" pitchFamily="2" charset="0"/>
              </a:rPr>
              <a:t>FaceID</a:t>
            </a:r>
            <a:r>
              <a:rPr lang="en-US" sz="1400" dirty="0">
                <a:solidFill>
                  <a:srgbClr val="2B1C50"/>
                </a:solidFill>
                <a:latin typeface="Roboto" pitchFamily="2" charset="0"/>
                <a:ea typeface="Roboto" pitchFamily="2" charset="0"/>
              </a:rPr>
              <a:t>, PIN code) và nhận thông báo thanh toán thành công</a:t>
            </a:r>
          </a:p>
        </p:txBody>
      </p:sp>
      <p:pic>
        <p:nvPicPr>
          <p:cNvPr id="19" name="Picture 18">
            <a:extLst>
              <a:ext uri="{FF2B5EF4-FFF2-40B4-BE49-F238E27FC236}">
                <a16:creationId xmlns:a16="http://schemas.microsoft.com/office/drawing/2014/main" id="{77F0885E-6C71-090A-5953-9F62D31275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4782" y="3145042"/>
            <a:ext cx="2735817" cy="2514818"/>
          </a:xfrm>
          <a:prstGeom prst="rect">
            <a:avLst/>
          </a:prstGeom>
        </p:spPr>
      </p:pic>
      <p:sp>
        <p:nvSpPr>
          <p:cNvPr id="62" name="TextBox 61">
            <a:extLst>
              <a:ext uri="{FF2B5EF4-FFF2-40B4-BE49-F238E27FC236}">
                <a16:creationId xmlns:a16="http://schemas.microsoft.com/office/drawing/2014/main" id="{4FBADFCA-D23F-554A-3F59-C19241D333F9}"/>
              </a:ext>
            </a:extLst>
          </p:cNvPr>
          <p:cNvSpPr txBox="1"/>
          <p:nvPr/>
        </p:nvSpPr>
        <p:spPr>
          <a:xfrm>
            <a:off x="8469959" y="6223684"/>
            <a:ext cx="2987994" cy="523220"/>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Thu ngân xuất hóa đơn và kết thúc giao dịch</a:t>
            </a:r>
          </a:p>
        </p:txBody>
      </p:sp>
      <p:sp>
        <p:nvSpPr>
          <p:cNvPr id="34" name="TextBox 33">
            <a:extLst>
              <a:ext uri="{FF2B5EF4-FFF2-40B4-BE49-F238E27FC236}">
                <a16:creationId xmlns:a16="http://schemas.microsoft.com/office/drawing/2014/main" id="{E2C9FCCF-31E9-0161-B322-A9FE94CE0E5A}"/>
              </a:ext>
            </a:extLst>
          </p:cNvPr>
          <p:cNvSpPr txBox="1"/>
          <p:nvPr/>
        </p:nvSpPr>
        <p:spPr>
          <a:xfrm>
            <a:off x="234731" y="2479313"/>
            <a:ext cx="1690342"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(1) </a:t>
            </a:r>
          </a:p>
          <a:p>
            <a:pPr algn="ctr"/>
            <a:r>
              <a:rPr lang="en-US" sz="1400" dirty="0">
                <a:solidFill>
                  <a:srgbClr val="565ADD"/>
                </a:solidFill>
                <a:latin typeface="Roboto" pitchFamily="2" charset="0"/>
                <a:ea typeface="Roboto" pitchFamily="2" charset="0"/>
              </a:rPr>
              <a:t>KH đăng nhập cổng thanh toán trực tuyến</a:t>
            </a:r>
          </a:p>
        </p:txBody>
      </p:sp>
      <p:pic>
        <p:nvPicPr>
          <p:cNvPr id="63" name="Picture 62">
            <a:extLst>
              <a:ext uri="{FF2B5EF4-FFF2-40B4-BE49-F238E27FC236}">
                <a16:creationId xmlns:a16="http://schemas.microsoft.com/office/drawing/2014/main" id="{32425C2F-F057-5537-CAC5-5E8BA67AAB4E}"/>
              </a:ext>
            </a:extLst>
          </p:cNvPr>
          <p:cNvPicPr>
            <a:picLocks noChangeAspect="1"/>
          </p:cNvPicPr>
          <p:nvPr/>
        </p:nvPicPr>
        <p:blipFill>
          <a:blip r:embed="rId8">
            <a:extLst>
              <a:ext uri="{28A0092B-C50C-407E-A947-70E740481C1C}">
                <a14:useLocalDpi xmlns:a14="http://schemas.microsoft.com/office/drawing/2010/main" val="0"/>
              </a:ext>
            </a:extLst>
          </a:blip>
          <a:srcRect l="20141" t="7301" r="22955" b="9631"/>
          <a:stretch/>
        </p:blipFill>
        <p:spPr>
          <a:xfrm>
            <a:off x="8327515" y="318729"/>
            <a:ext cx="1547073" cy="2258415"/>
          </a:xfrm>
          <a:prstGeom prst="rect">
            <a:avLst/>
          </a:prstGeom>
          <a:effectLst>
            <a:outerShdw blurRad="50800" dist="38100" dir="5400000" algn="t" rotWithShape="0">
              <a:prstClr val="black">
                <a:alpha val="40000"/>
              </a:prstClr>
            </a:outerShdw>
          </a:effectLst>
        </p:spPr>
      </p:pic>
      <p:grpSp>
        <p:nvGrpSpPr>
          <p:cNvPr id="64" name="Group 63">
            <a:extLst>
              <a:ext uri="{FF2B5EF4-FFF2-40B4-BE49-F238E27FC236}">
                <a16:creationId xmlns:a16="http://schemas.microsoft.com/office/drawing/2014/main" id="{ED6A339A-D451-923E-2576-3EE8C0199C54}"/>
              </a:ext>
            </a:extLst>
          </p:cNvPr>
          <p:cNvGrpSpPr/>
          <p:nvPr/>
        </p:nvGrpSpPr>
        <p:grpSpPr>
          <a:xfrm rot="683530">
            <a:off x="9709039" y="518557"/>
            <a:ext cx="2143858" cy="1208370"/>
            <a:chOff x="10033510" y="517723"/>
            <a:chExt cx="2143858" cy="1208370"/>
          </a:xfrm>
        </p:grpSpPr>
        <p:sp>
          <p:nvSpPr>
            <p:cNvPr id="57" name="Thought Bubble: Cloud 56">
              <a:extLst>
                <a:ext uri="{FF2B5EF4-FFF2-40B4-BE49-F238E27FC236}">
                  <a16:creationId xmlns:a16="http://schemas.microsoft.com/office/drawing/2014/main" id="{54751047-51AD-0A74-75B2-96F40F1AA066}"/>
                </a:ext>
              </a:extLst>
            </p:cNvPr>
            <p:cNvSpPr/>
            <p:nvPr/>
          </p:nvSpPr>
          <p:spPr>
            <a:xfrm>
              <a:off x="10033510" y="517723"/>
              <a:ext cx="2143858" cy="1208370"/>
            </a:xfrm>
            <a:prstGeom prst="cloudCallou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EE7E5EF1-5A06-5DA8-04A4-2DE0117A0B4F}"/>
                </a:ext>
              </a:extLst>
            </p:cNvPr>
            <p:cNvSpPr txBox="1"/>
            <p:nvPr/>
          </p:nvSpPr>
          <p:spPr>
            <a:xfrm>
              <a:off x="10139264" y="653724"/>
              <a:ext cx="1910756"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Phát thông báo Realtime khi giao dịch thành công bằng giọng nói</a:t>
              </a:r>
            </a:p>
          </p:txBody>
        </p:sp>
      </p:grpSp>
      <p:sp>
        <p:nvSpPr>
          <p:cNvPr id="6" name="TextBox 5">
            <a:extLst>
              <a:ext uri="{FF2B5EF4-FFF2-40B4-BE49-F238E27FC236}">
                <a16:creationId xmlns:a16="http://schemas.microsoft.com/office/drawing/2014/main" id="{3BEC9F57-8084-44A9-6E25-2048141E1337}"/>
              </a:ext>
            </a:extLst>
          </p:cNvPr>
          <p:cNvSpPr txBox="1"/>
          <p:nvPr/>
        </p:nvSpPr>
        <p:spPr>
          <a:xfrm>
            <a:off x="7611094" y="2408601"/>
            <a:ext cx="2056997"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(5) </a:t>
            </a:r>
          </a:p>
          <a:p>
            <a:pPr algn="ctr"/>
            <a:r>
              <a:rPr lang="en-US" sz="1400" dirty="0">
                <a:solidFill>
                  <a:srgbClr val="565ADD"/>
                </a:solidFill>
                <a:latin typeface="Roboto" pitchFamily="2" charset="0"/>
                <a:ea typeface="Roboto" pitchFamily="2" charset="0"/>
              </a:rPr>
              <a:t>Đẩy giao dịch thanh toán thành công  về quầy thu ngân</a:t>
            </a:r>
          </a:p>
        </p:txBody>
      </p:sp>
      <p:cxnSp>
        <p:nvCxnSpPr>
          <p:cNvPr id="7" name="Straight Arrow Connector 6">
            <a:extLst>
              <a:ext uri="{FF2B5EF4-FFF2-40B4-BE49-F238E27FC236}">
                <a16:creationId xmlns:a16="http://schemas.microsoft.com/office/drawing/2014/main" id="{19BC6437-6F50-9778-9FBF-5CF9249757D4}"/>
              </a:ext>
            </a:extLst>
          </p:cNvPr>
          <p:cNvCxnSpPr>
            <a:cxnSpLocks/>
          </p:cNvCxnSpPr>
          <p:nvPr/>
        </p:nvCxnSpPr>
        <p:spPr>
          <a:xfrm>
            <a:off x="4066451" y="5145329"/>
            <a:ext cx="4295775" cy="0"/>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1B1BA45-D6A7-99F9-5BCF-9BC6E06F833E}"/>
              </a:ext>
            </a:extLst>
          </p:cNvPr>
          <p:cNvSpPr txBox="1"/>
          <p:nvPr/>
        </p:nvSpPr>
        <p:spPr>
          <a:xfrm>
            <a:off x="2242501" y="2430690"/>
            <a:ext cx="1690342" cy="738664"/>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(3 - 2) </a:t>
            </a:r>
          </a:p>
          <a:p>
            <a:pPr algn="ctr"/>
            <a:r>
              <a:rPr lang="en-US" sz="1400" dirty="0">
                <a:solidFill>
                  <a:srgbClr val="565ADD"/>
                </a:solidFill>
                <a:latin typeface="Roboto" pitchFamily="2" charset="0"/>
                <a:ea typeface="Roboto" pitchFamily="2" charset="0"/>
              </a:rPr>
              <a:t>KH nhập số tiền cần thanh toán</a:t>
            </a:r>
          </a:p>
        </p:txBody>
      </p:sp>
    </p:spTree>
    <p:extLst>
      <p:ext uri="{BB962C8B-B14F-4D97-AF65-F5344CB8AC3E}">
        <p14:creationId xmlns:p14="http://schemas.microsoft.com/office/powerpoint/2010/main" val="38789004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4"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par>
                                <p:cTn id="22" presetID="22" presetClass="entr" presetSubtype="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down)">
                                      <p:cBhvr>
                                        <p:cTn id="29" dur="500"/>
                                        <p:tgtEl>
                                          <p:spTgt spid="47"/>
                                        </p:tgtEl>
                                      </p:cBhvr>
                                    </p:animEffect>
                                  </p:childTnLst>
                                </p:cTn>
                              </p:par>
                              <p:par>
                                <p:cTn id="30" presetID="22" presetClass="entr" presetSubtype="4"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down)">
                                      <p:cBhvr>
                                        <p:cTn id="32" dur="500"/>
                                        <p:tgtEl>
                                          <p:spTgt spid="46"/>
                                        </p:tgtEl>
                                      </p:cBhvr>
                                    </p:animEffect>
                                  </p:childTnLst>
                                </p:cTn>
                              </p:par>
                              <p:par>
                                <p:cTn id="33" presetID="26" presetClass="emph" presetSubtype="0" fill="hold" nodeType="withEffect">
                                  <p:stCondLst>
                                    <p:cond delay="0"/>
                                  </p:stCondLst>
                                  <p:childTnLst>
                                    <p:animEffect transition="out" filter="fade">
                                      <p:cBhvr>
                                        <p:cTn id="34" dur="500" tmFilter="0, 0; .2, .5; .8, .5; 1, 0"/>
                                        <p:tgtEl>
                                          <p:spTgt spid="21"/>
                                        </p:tgtEl>
                                      </p:cBhvr>
                                    </p:animEffect>
                                    <p:animScale>
                                      <p:cBhvr>
                                        <p:cTn id="35" dur="250" autoRev="1" fill="hold"/>
                                        <p:tgtEl>
                                          <p:spTgt spid="21"/>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6" presetClass="emph" presetSubtype="0" fill="hold" nodeType="withEffect">
                                  <p:stCondLst>
                                    <p:cond delay="0"/>
                                  </p:stCondLst>
                                  <p:childTnLst>
                                    <p:animEffect transition="out" filter="fade">
                                      <p:cBhvr>
                                        <p:cTn id="42" dur="500" tmFilter="0, 0; .2, .5; .8, .5; 1, 0"/>
                                        <p:tgtEl>
                                          <p:spTgt spid="19"/>
                                        </p:tgtEl>
                                      </p:cBhvr>
                                    </p:animEffect>
                                    <p:animScale>
                                      <p:cBhvr>
                                        <p:cTn id="43" dur="250" autoRev="1" fill="hold"/>
                                        <p:tgtEl>
                                          <p:spTgt spid="19"/>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up)">
                                      <p:cBhvr>
                                        <p:cTn id="48" dur="500"/>
                                        <p:tgtEl>
                                          <p:spTgt spid="52"/>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up)">
                                      <p:cBhvr>
                                        <p:cTn id="51" dur="500"/>
                                        <p:tgtEl>
                                          <p:spTgt spid="5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par>
                                <p:cTn id="55" presetID="22" presetClass="entr" presetSubtype="8"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nodeType="click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par>
                                <p:cTn id="63" presetID="22" presetClass="entr" presetSubtype="4" fill="hold"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down)">
                                      <p:cBhvr>
                                        <p:cTn id="65" dur="500"/>
                                        <p:tgtEl>
                                          <p:spTgt spid="63"/>
                                        </p:tgtEl>
                                      </p:cBhvr>
                                    </p:animEffect>
                                  </p:childTnLst>
                                </p:cTn>
                              </p:par>
                              <p:par>
                                <p:cTn id="66" presetID="22" presetClass="entr" presetSubtype="1"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up)">
                                      <p:cBhvr>
                                        <p:cTn id="68" dur="500"/>
                                        <p:tgtEl>
                                          <p:spTgt spid="27"/>
                                        </p:tgtEl>
                                      </p:cBhvr>
                                    </p:animEffect>
                                  </p:childTnLst>
                                </p:cTn>
                              </p:par>
                              <p:par>
                                <p:cTn id="69" presetID="22" presetClass="entr" presetSubtype="1" fill="hold" nodeType="withEffect">
                                  <p:stCondLst>
                                    <p:cond delay="0"/>
                                  </p:stCondLst>
                                  <p:childTnLst>
                                    <p:set>
                                      <p:cBhvr>
                                        <p:cTn id="70" dur="1" fill="hold">
                                          <p:stCondLst>
                                            <p:cond delay="0"/>
                                          </p:stCondLst>
                                        </p:cTn>
                                        <p:tgtEl>
                                          <p:spTgt spid="64"/>
                                        </p:tgtEl>
                                        <p:attrNameLst>
                                          <p:attrName>style.visibility</p:attrName>
                                        </p:attrNameLst>
                                      </p:cBhvr>
                                      <p:to>
                                        <p:strVal val="visible"/>
                                      </p:to>
                                    </p:set>
                                    <p:animEffect transition="in" filter="wipe(up)">
                                      <p:cBhvr>
                                        <p:cTn id="71" dur="500"/>
                                        <p:tgtEl>
                                          <p:spTgt spid="6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up)">
                                      <p:cBhvr>
                                        <p:cTn id="74" dur="500"/>
                                        <p:tgtEl>
                                          <p:spTgt spid="6"/>
                                        </p:tgtEl>
                                      </p:cBhvr>
                                    </p:animEffect>
                                  </p:childTnLst>
                                </p:cTn>
                              </p:par>
                            </p:childTnLst>
                          </p:cTn>
                        </p:par>
                      </p:childTnLst>
                    </p:cTn>
                  </p:par>
                  <p:par>
                    <p:cTn id="75" fill="hold">
                      <p:stCondLst>
                        <p:cond delay="indefinite"/>
                      </p:stCondLst>
                      <p:childTnLst>
                        <p:par>
                          <p:cTn id="76" fill="hold">
                            <p:stCondLst>
                              <p:cond delay="0"/>
                            </p:stCondLst>
                            <p:childTnLst>
                              <p:par>
                                <p:cTn id="77" presetID="26" presetClass="emph" presetSubtype="0" fill="hold" nodeType="clickEffect">
                                  <p:stCondLst>
                                    <p:cond delay="0"/>
                                  </p:stCondLst>
                                  <p:childTnLst>
                                    <p:animEffect transition="out" filter="fade">
                                      <p:cBhvr>
                                        <p:cTn id="78" dur="500" tmFilter="0, 0; .2, .5; .8, .5; 1, 0"/>
                                        <p:tgtEl>
                                          <p:spTgt spid="14"/>
                                        </p:tgtEl>
                                      </p:cBhvr>
                                    </p:animEffect>
                                    <p:animScale>
                                      <p:cBhvr>
                                        <p:cTn id="79" dur="250" autoRev="1" fill="hold"/>
                                        <p:tgtEl>
                                          <p:spTgt spid="14"/>
                                        </p:tgtEl>
                                      </p:cBhvr>
                                      <p:by x="105000" y="105000"/>
                                    </p:animScale>
                                  </p:childTnLst>
                                </p:cTn>
                              </p:par>
                              <p:par>
                                <p:cTn id="80" presetID="26" presetClass="emph" presetSubtype="0" fill="hold" grpId="0" nodeType="withEffect">
                                  <p:stCondLst>
                                    <p:cond delay="0"/>
                                  </p:stCondLst>
                                  <p:childTnLst>
                                    <p:animEffect transition="out" filter="fade">
                                      <p:cBhvr>
                                        <p:cTn id="81" dur="500" tmFilter="0, 0; .2, .5; .8, .5; 1, 0"/>
                                        <p:tgtEl>
                                          <p:spTgt spid="62"/>
                                        </p:tgtEl>
                                      </p:cBhvr>
                                    </p:animEffect>
                                    <p:animScale>
                                      <p:cBhvr>
                                        <p:cTn id="82" dur="250" autoRev="1" fill="hold"/>
                                        <p:tgtEl>
                                          <p:spTgt spid="6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47" grpId="0"/>
      <p:bldP spid="50" grpId="0"/>
      <p:bldP spid="53" grpId="0"/>
      <p:bldP spid="62" grpId="0"/>
      <p:bldP spid="34" grpId="0"/>
      <p:bldP spid="6"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10;&#10;AI-generated content may be incorrect.">
            <a:extLst>
              <a:ext uri="{FF2B5EF4-FFF2-40B4-BE49-F238E27FC236}">
                <a16:creationId xmlns:a16="http://schemas.microsoft.com/office/drawing/2014/main" id="{2EEF3644-4AF4-7822-EC5E-55A3D6173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6128" y="633064"/>
            <a:ext cx="9663334" cy="5062256"/>
          </a:xfrm>
          <a:prstGeom prst="rect">
            <a:avLst/>
          </a:prstGeom>
        </p:spPr>
      </p:pic>
    </p:spTree>
    <p:extLst>
      <p:ext uri="{BB962C8B-B14F-4D97-AF65-F5344CB8AC3E}">
        <p14:creationId xmlns:p14="http://schemas.microsoft.com/office/powerpoint/2010/main" val="1068649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FD0E9-EAD6-F04A-28EA-07D4B6FC9B95}"/>
            </a:ext>
          </a:extLst>
        </p:cNvPr>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CBD36F1A-9FE7-1FF1-A9E2-21B237BC7359}"/>
              </a:ext>
            </a:extLst>
          </p:cNvPr>
          <p:cNvCxnSpPr>
            <a:cxnSpLocks/>
          </p:cNvCxnSpPr>
          <p:nvPr/>
        </p:nvCxnSpPr>
        <p:spPr>
          <a:xfrm flipV="1">
            <a:off x="9501782" y="2329920"/>
            <a:ext cx="0" cy="1317338"/>
          </a:xfrm>
          <a:prstGeom prst="straightConnector1">
            <a:avLst/>
          </a:prstGeom>
          <a:ln>
            <a:solidFill>
              <a:srgbClr val="FFCC00"/>
            </a:solidFill>
            <a:tailEnd type="triangle"/>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6ADE41C1-4EAC-35AD-2819-3D85547A7B60}"/>
              </a:ext>
            </a:extLst>
          </p:cNvPr>
          <p:cNvPicPr>
            <a:picLocks noChangeAspect="1"/>
          </p:cNvPicPr>
          <p:nvPr/>
        </p:nvPicPr>
        <p:blipFill>
          <a:blip r:embed="rId3">
            <a:extLst>
              <a:ext uri="{28A0092B-C50C-407E-A947-70E740481C1C}">
                <a14:useLocalDpi xmlns:a14="http://schemas.microsoft.com/office/drawing/2010/main" val="0"/>
              </a:ext>
            </a:extLst>
          </a:blip>
          <a:srcRect l="26532" t="15846" r="25752" b="15469"/>
          <a:stretch/>
        </p:blipFill>
        <p:spPr>
          <a:xfrm>
            <a:off x="8809272" y="454994"/>
            <a:ext cx="1231492" cy="1962868"/>
          </a:xfrm>
          <a:prstGeom prst="rect">
            <a:avLst/>
          </a:prstGeom>
        </p:spPr>
      </p:pic>
      <p:sp>
        <p:nvSpPr>
          <p:cNvPr id="4" name="Rectangle 3">
            <a:extLst>
              <a:ext uri="{FF2B5EF4-FFF2-40B4-BE49-F238E27FC236}">
                <a16:creationId xmlns:a16="http://schemas.microsoft.com/office/drawing/2014/main" id="{1252E57C-55D9-2056-F569-85CAD113CD5D}"/>
              </a:ext>
            </a:extLst>
          </p:cNvPr>
          <p:cNvSpPr/>
          <p:nvPr/>
        </p:nvSpPr>
        <p:spPr>
          <a:xfrm>
            <a:off x="4867275" y="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8856BA-219F-1179-DB61-B6872A0303D7}"/>
              </a:ext>
            </a:extLst>
          </p:cNvPr>
          <p:cNvSpPr/>
          <p:nvPr/>
        </p:nvSpPr>
        <p:spPr>
          <a:xfrm>
            <a:off x="0" y="659130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303DFDA-FF7F-7BFD-6589-7893CB19A2A0}"/>
              </a:ext>
            </a:extLst>
          </p:cNvPr>
          <p:cNvPicPr>
            <a:picLocks noChangeAspect="1"/>
          </p:cNvPicPr>
          <p:nvPr/>
        </p:nvPicPr>
        <p:blipFill>
          <a:blip r:embed="rId4">
            <a:extLst>
              <a:ext uri="{28A0092B-C50C-407E-A947-70E740481C1C}">
                <a14:useLocalDpi xmlns:a14="http://schemas.microsoft.com/office/drawing/2010/main" val="0"/>
              </a:ext>
            </a:extLst>
          </a:blip>
          <a:srcRect l="8545" t="3695" r="7852" b="8776"/>
          <a:stretch/>
        </p:blipFill>
        <p:spPr>
          <a:xfrm>
            <a:off x="8529637" y="3248025"/>
            <a:ext cx="2868639" cy="3003354"/>
          </a:xfrm>
          <a:prstGeom prst="rect">
            <a:avLst/>
          </a:prstGeom>
        </p:spPr>
      </p:pic>
      <p:cxnSp>
        <p:nvCxnSpPr>
          <p:cNvPr id="23" name="Straight Arrow Connector 22">
            <a:extLst>
              <a:ext uri="{FF2B5EF4-FFF2-40B4-BE49-F238E27FC236}">
                <a16:creationId xmlns:a16="http://schemas.microsoft.com/office/drawing/2014/main" id="{8F7FA27D-63B1-41F4-B3B4-D79B508E837C}"/>
              </a:ext>
            </a:extLst>
          </p:cNvPr>
          <p:cNvCxnSpPr/>
          <p:nvPr/>
        </p:nvCxnSpPr>
        <p:spPr>
          <a:xfrm>
            <a:off x="4086225" y="5000625"/>
            <a:ext cx="4295775" cy="0"/>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C0FC2DC3-6835-488D-FA41-B831FD584CA6}"/>
              </a:ext>
            </a:extLst>
          </p:cNvPr>
          <p:cNvSpPr txBox="1"/>
          <p:nvPr/>
        </p:nvSpPr>
        <p:spPr>
          <a:xfrm>
            <a:off x="4698881" y="5127882"/>
            <a:ext cx="3287315" cy="738664"/>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(1)</a:t>
            </a:r>
          </a:p>
          <a:p>
            <a:pPr algn="ctr"/>
            <a:r>
              <a:rPr lang="en-US" sz="1400" dirty="0">
                <a:solidFill>
                  <a:srgbClr val="565ADD"/>
                </a:solidFill>
                <a:latin typeface="Roboto" pitchFamily="2" charset="0"/>
                <a:ea typeface="Roboto" pitchFamily="2" charset="0"/>
              </a:rPr>
              <a:t>Khách hàng (KH) đến thanh toán bằng hình thức quét mã QR</a:t>
            </a:r>
          </a:p>
        </p:txBody>
      </p:sp>
      <p:sp>
        <p:nvSpPr>
          <p:cNvPr id="28" name="TextBox 27">
            <a:extLst>
              <a:ext uri="{FF2B5EF4-FFF2-40B4-BE49-F238E27FC236}">
                <a16:creationId xmlns:a16="http://schemas.microsoft.com/office/drawing/2014/main" id="{B1DA4DE4-F651-45ED-A09D-A7352849327C}"/>
              </a:ext>
            </a:extLst>
          </p:cNvPr>
          <p:cNvSpPr txBox="1"/>
          <p:nvPr/>
        </p:nvSpPr>
        <p:spPr>
          <a:xfrm>
            <a:off x="6854629" y="2922852"/>
            <a:ext cx="2416385"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(2)</a:t>
            </a:r>
          </a:p>
          <a:p>
            <a:pPr algn="ctr"/>
            <a:r>
              <a:rPr lang="en-US" sz="1400" dirty="0">
                <a:solidFill>
                  <a:srgbClr val="565ADD"/>
                </a:solidFill>
                <a:latin typeface="Roboto" pitchFamily="2" charset="0"/>
                <a:ea typeface="Roboto" pitchFamily="2" charset="0"/>
              </a:rPr>
              <a:t>Thu ngân tính tiền và gửi yêu cầu tạo mã QR (bao gồm số tiền cần thanh toán)</a:t>
            </a:r>
          </a:p>
        </p:txBody>
      </p:sp>
      <p:cxnSp>
        <p:nvCxnSpPr>
          <p:cNvPr id="31" name="Straight Arrow Connector 30">
            <a:extLst>
              <a:ext uri="{FF2B5EF4-FFF2-40B4-BE49-F238E27FC236}">
                <a16:creationId xmlns:a16="http://schemas.microsoft.com/office/drawing/2014/main" id="{21CA2C66-35B7-FD73-3BBF-A8032D644ED1}"/>
              </a:ext>
            </a:extLst>
          </p:cNvPr>
          <p:cNvCxnSpPr>
            <a:cxnSpLocks/>
          </p:cNvCxnSpPr>
          <p:nvPr/>
        </p:nvCxnSpPr>
        <p:spPr>
          <a:xfrm>
            <a:off x="10066814" y="2023743"/>
            <a:ext cx="0" cy="1259405"/>
          </a:xfrm>
          <a:prstGeom prst="straightConnector1">
            <a:avLst/>
          </a:prstGeom>
          <a:ln>
            <a:solidFill>
              <a:srgbClr val="FFCC0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E32691E-BA4B-C2C8-F560-5CBCD990DF65}"/>
              </a:ext>
            </a:extLst>
          </p:cNvPr>
          <p:cNvCxnSpPr/>
          <p:nvPr/>
        </p:nvCxnSpPr>
        <p:spPr>
          <a:xfrm flipV="1">
            <a:off x="2021509" y="2567268"/>
            <a:ext cx="0" cy="734222"/>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A57F2484-7747-E244-4673-1B33DEF7E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5749" y="2613425"/>
            <a:ext cx="661553" cy="661553"/>
          </a:xfrm>
          <a:prstGeom prst="rect">
            <a:avLst/>
          </a:prstGeom>
        </p:spPr>
      </p:pic>
      <p:grpSp>
        <p:nvGrpSpPr>
          <p:cNvPr id="55" name="Group 54">
            <a:extLst>
              <a:ext uri="{FF2B5EF4-FFF2-40B4-BE49-F238E27FC236}">
                <a16:creationId xmlns:a16="http://schemas.microsoft.com/office/drawing/2014/main" id="{7F1BC8D0-CF74-3406-7E9E-5DE10515BCF9}"/>
              </a:ext>
            </a:extLst>
          </p:cNvPr>
          <p:cNvGrpSpPr/>
          <p:nvPr/>
        </p:nvGrpSpPr>
        <p:grpSpPr>
          <a:xfrm>
            <a:off x="805530" y="133350"/>
            <a:ext cx="2508696" cy="2185699"/>
            <a:chOff x="841496" y="266700"/>
            <a:chExt cx="2508696" cy="2185699"/>
          </a:xfrm>
        </p:grpSpPr>
        <p:grpSp>
          <p:nvGrpSpPr>
            <p:cNvPr id="15" name="Group 14">
              <a:extLst>
                <a:ext uri="{FF2B5EF4-FFF2-40B4-BE49-F238E27FC236}">
                  <a16:creationId xmlns:a16="http://schemas.microsoft.com/office/drawing/2014/main" id="{A12A8A26-AB7F-C229-C77D-35627F70F29F}"/>
                </a:ext>
              </a:extLst>
            </p:cNvPr>
            <p:cNvGrpSpPr/>
            <p:nvPr/>
          </p:nvGrpSpPr>
          <p:grpSpPr>
            <a:xfrm>
              <a:off x="914790" y="266700"/>
              <a:ext cx="2435402" cy="2114111"/>
              <a:chOff x="1185459" y="666750"/>
              <a:chExt cx="3100257" cy="2691255"/>
            </a:xfrm>
          </p:grpSpPr>
          <p:sp>
            <p:nvSpPr>
              <p:cNvPr id="12" name="Oval 11">
                <a:extLst>
                  <a:ext uri="{FF2B5EF4-FFF2-40B4-BE49-F238E27FC236}">
                    <a16:creationId xmlns:a16="http://schemas.microsoft.com/office/drawing/2014/main" id="{78166934-C22B-A419-EE14-13BE6356B651}"/>
                  </a:ext>
                </a:extLst>
              </p:cNvPr>
              <p:cNvSpPr/>
              <p:nvPr/>
            </p:nvSpPr>
            <p:spPr>
              <a:xfrm>
                <a:off x="1185459" y="1977443"/>
                <a:ext cx="3100257" cy="1380562"/>
              </a:xfrm>
              <a:custGeom>
                <a:avLst/>
                <a:gdLst>
                  <a:gd name="connsiteX0" fmla="*/ 0 w 3724275"/>
                  <a:gd name="connsiteY0" fmla="*/ 571500 h 1143000"/>
                  <a:gd name="connsiteX1" fmla="*/ 1862138 w 3724275"/>
                  <a:gd name="connsiteY1" fmla="*/ 0 h 1143000"/>
                  <a:gd name="connsiteX2" fmla="*/ 3724276 w 3724275"/>
                  <a:gd name="connsiteY2" fmla="*/ 571500 h 1143000"/>
                  <a:gd name="connsiteX3" fmla="*/ 1862138 w 3724275"/>
                  <a:gd name="connsiteY3" fmla="*/ 1143000 h 1143000"/>
                  <a:gd name="connsiteX4" fmla="*/ 0 w 3724275"/>
                  <a:gd name="connsiteY4" fmla="*/ 571500 h 1143000"/>
                  <a:gd name="connsiteX0" fmla="*/ 0 w 3638551"/>
                  <a:gd name="connsiteY0" fmla="*/ 449520 h 1145931"/>
                  <a:gd name="connsiteX1" fmla="*/ 1776413 w 3638551"/>
                  <a:gd name="connsiteY1" fmla="*/ 1845 h 1145931"/>
                  <a:gd name="connsiteX2" fmla="*/ 3638551 w 3638551"/>
                  <a:gd name="connsiteY2" fmla="*/ 573345 h 1145931"/>
                  <a:gd name="connsiteX3" fmla="*/ 1776413 w 3638551"/>
                  <a:gd name="connsiteY3" fmla="*/ 1144845 h 1145931"/>
                  <a:gd name="connsiteX4" fmla="*/ 0 w 3638551"/>
                  <a:gd name="connsiteY4" fmla="*/ 449520 h 1145931"/>
                  <a:gd name="connsiteX0" fmla="*/ 149875 w 3788426"/>
                  <a:gd name="connsiteY0" fmla="*/ 448617 h 1145028"/>
                  <a:gd name="connsiteX1" fmla="*/ 1926288 w 3788426"/>
                  <a:gd name="connsiteY1" fmla="*/ 942 h 1145028"/>
                  <a:gd name="connsiteX2" fmla="*/ 3788426 w 3788426"/>
                  <a:gd name="connsiteY2" fmla="*/ 572442 h 1145028"/>
                  <a:gd name="connsiteX3" fmla="*/ 1926288 w 3788426"/>
                  <a:gd name="connsiteY3" fmla="*/ 1143942 h 1145028"/>
                  <a:gd name="connsiteX4" fmla="*/ 149875 w 3788426"/>
                  <a:gd name="connsiteY4" fmla="*/ 448617 h 1145028"/>
                  <a:gd name="connsiteX0" fmla="*/ 5651 w 3644202"/>
                  <a:gd name="connsiteY0" fmla="*/ 448767 h 1154669"/>
                  <a:gd name="connsiteX1" fmla="*/ 1782064 w 3644202"/>
                  <a:gd name="connsiteY1" fmla="*/ 1092 h 1154669"/>
                  <a:gd name="connsiteX2" fmla="*/ 3644202 w 3644202"/>
                  <a:gd name="connsiteY2" fmla="*/ 572592 h 1154669"/>
                  <a:gd name="connsiteX3" fmla="*/ 1305814 w 3644202"/>
                  <a:gd name="connsiteY3" fmla="*/ 1153617 h 1154669"/>
                  <a:gd name="connsiteX4" fmla="*/ 5651 w 3644202"/>
                  <a:gd name="connsiteY4" fmla="*/ 448767 h 1154669"/>
                  <a:gd name="connsiteX0" fmla="*/ 4271 w 3642822"/>
                  <a:gd name="connsiteY0" fmla="*/ 448767 h 1278647"/>
                  <a:gd name="connsiteX1" fmla="*/ 1780684 w 3642822"/>
                  <a:gd name="connsiteY1" fmla="*/ 1092 h 1278647"/>
                  <a:gd name="connsiteX2" fmla="*/ 3642822 w 3642822"/>
                  <a:gd name="connsiteY2" fmla="*/ 572592 h 1278647"/>
                  <a:gd name="connsiteX3" fmla="*/ 1304434 w 3642822"/>
                  <a:gd name="connsiteY3" fmla="*/ 1153617 h 1278647"/>
                  <a:gd name="connsiteX4" fmla="*/ 4271 w 3642822"/>
                  <a:gd name="connsiteY4" fmla="*/ 448767 h 1278647"/>
                  <a:gd name="connsiteX0" fmla="*/ 4271 w 3642822"/>
                  <a:gd name="connsiteY0" fmla="*/ 448767 h 1375609"/>
                  <a:gd name="connsiteX1" fmla="*/ 1780684 w 3642822"/>
                  <a:gd name="connsiteY1" fmla="*/ 1092 h 1375609"/>
                  <a:gd name="connsiteX2" fmla="*/ 3642822 w 3642822"/>
                  <a:gd name="connsiteY2" fmla="*/ 572592 h 1375609"/>
                  <a:gd name="connsiteX3" fmla="*/ 1304434 w 3642822"/>
                  <a:gd name="connsiteY3" fmla="*/ 1153617 h 1375609"/>
                  <a:gd name="connsiteX4" fmla="*/ 4271 w 3642822"/>
                  <a:gd name="connsiteY4" fmla="*/ 448767 h 1375609"/>
                  <a:gd name="connsiteX0" fmla="*/ 4271 w 3642822"/>
                  <a:gd name="connsiteY0" fmla="*/ 638802 h 1565644"/>
                  <a:gd name="connsiteX1" fmla="*/ 1780684 w 3642822"/>
                  <a:gd name="connsiteY1" fmla="*/ 191127 h 1565644"/>
                  <a:gd name="connsiteX2" fmla="*/ 3642822 w 3642822"/>
                  <a:gd name="connsiteY2" fmla="*/ 762627 h 1565644"/>
                  <a:gd name="connsiteX3" fmla="*/ 1304434 w 3642822"/>
                  <a:gd name="connsiteY3" fmla="*/ 1343652 h 1565644"/>
                  <a:gd name="connsiteX4" fmla="*/ 4271 w 3642822"/>
                  <a:gd name="connsiteY4" fmla="*/ 638802 h 1565644"/>
                  <a:gd name="connsiteX0" fmla="*/ 7637 w 3381790"/>
                  <a:gd name="connsiteY0" fmla="*/ 306324 h 1402745"/>
                  <a:gd name="connsiteX1" fmla="*/ 1519652 w 3381790"/>
                  <a:gd name="connsiteY1" fmla="*/ 172974 h 1402745"/>
                  <a:gd name="connsiteX2" fmla="*/ 3381790 w 3381790"/>
                  <a:gd name="connsiteY2" fmla="*/ 744474 h 1402745"/>
                  <a:gd name="connsiteX3" fmla="*/ 1043402 w 3381790"/>
                  <a:gd name="connsiteY3" fmla="*/ 1325499 h 1402745"/>
                  <a:gd name="connsiteX4" fmla="*/ 7637 w 3381790"/>
                  <a:gd name="connsiteY4" fmla="*/ 306324 h 1402745"/>
                  <a:gd name="connsiteX0" fmla="*/ 123896 w 3498049"/>
                  <a:gd name="connsiteY0" fmla="*/ 306324 h 1402745"/>
                  <a:gd name="connsiteX1" fmla="*/ 1635911 w 3498049"/>
                  <a:gd name="connsiteY1" fmla="*/ 172974 h 1402745"/>
                  <a:gd name="connsiteX2" fmla="*/ 3498049 w 3498049"/>
                  <a:gd name="connsiteY2" fmla="*/ 744474 h 1402745"/>
                  <a:gd name="connsiteX3" fmla="*/ 1159661 w 3498049"/>
                  <a:gd name="connsiteY3" fmla="*/ 1325499 h 1402745"/>
                  <a:gd name="connsiteX4" fmla="*/ 123896 w 3498049"/>
                  <a:gd name="connsiteY4" fmla="*/ 306324 h 1402745"/>
                  <a:gd name="connsiteX0" fmla="*/ 20924 w 3395077"/>
                  <a:gd name="connsiteY0" fmla="*/ 306324 h 1422274"/>
                  <a:gd name="connsiteX1" fmla="*/ 1532939 w 3395077"/>
                  <a:gd name="connsiteY1" fmla="*/ 172974 h 1422274"/>
                  <a:gd name="connsiteX2" fmla="*/ 3395077 w 3395077"/>
                  <a:gd name="connsiteY2" fmla="*/ 744474 h 1422274"/>
                  <a:gd name="connsiteX3" fmla="*/ 841254 w 3395077"/>
                  <a:gd name="connsiteY3" fmla="*/ 1354074 h 1422274"/>
                  <a:gd name="connsiteX4" fmla="*/ 20924 w 3395077"/>
                  <a:gd name="connsiteY4" fmla="*/ 306324 h 1422274"/>
                  <a:gd name="connsiteX0" fmla="*/ 11392 w 3385545"/>
                  <a:gd name="connsiteY0" fmla="*/ 306324 h 1599568"/>
                  <a:gd name="connsiteX1" fmla="*/ 1523407 w 3385545"/>
                  <a:gd name="connsiteY1" fmla="*/ 172974 h 1599568"/>
                  <a:gd name="connsiteX2" fmla="*/ 3385545 w 3385545"/>
                  <a:gd name="connsiteY2" fmla="*/ 744474 h 1599568"/>
                  <a:gd name="connsiteX3" fmla="*/ 831722 w 3385545"/>
                  <a:gd name="connsiteY3" fmla="*/ 1354074 h 1599568"/>
                  <a:gd name="connsiteX4" fmla="*/ 11392 w 3385545"/>
                  <a:gd name="connsiteY4" fmla="*/ 306324 h 1599568"/>
                  <a:gd name="connsiteX0" fmla="*/ 32865 w 3181790"/>
                  <a:gd name="connsiteY0" fmla="*/ 326461 h 1421959"/>
                  <a:gd name="connsiteX1" fmla="*/ 1319652 w 3181790"/>
                  <a:gd name="connsiteY1" fmla="*/ 174061 h 1421959"/>
                  <a:gd name="connsiteX2" fmla="*/ 3181790 w 3181790"/>
                  <a:gd name="connsiteY2" fmla="*/ 745561 h 1421959"/>
                  <a:gd name="connsiteX3" fmla="*/ 627967 w 3181790"/>
                  <a:gd name="connsiteY3" fmla="*/ 1355161 h 1421959"/>
                  <a:gd name="connsiteX4" fmla="*/ 32865 w 3181790"/>
                  <a:gd name="connsiteY4" fmla="*/ 326461 h 1421959"/>
                  <a:gd name="connsiteX0" fmla="*/ 38408 w 3187333"/>
                  <a:gd name="connsiteY0" fmla="*/ 247607 h 1343105"/>
                  <a:gd name="connsiteX1" fmla="*/ 1413328 w 3187333"/>
                  <a:gd name="connsiteY1" fmla="*/ 295232 h 1343105"/>
                  <a:gd name="connsiteX2" fmla="*/ 3187333 w 3187333"/>
                  <a:gd name="connsiteY2" fmla="*/ 666707 h 1343105"/>
                  <a:gd name="connsiteX3" fmla="*/ 633510 w 3187333"/>
                  <a:gd name="connsiteY3" fmla="*/ 1276307 h 1343105"/>
                  <a:gd name="connsiteX4" fmla="*/ 38408 w 3187333"/>
                  <a:gd name="connsiteY4" fmla="*/ 247607 h 1343105"/>
                  <a:gd name="connsiteX0" fmla="*/ 38408 w 3187333"/>
                  <a:gd name="connsiteY0" fmla="*/ 285064 h 1380562"/>
                  <a:gd name="connsiteX1" fmla="*/ 1413328 w 3187333"/>
                  <a:gd name="connsiteY1" fmla="*/ 332689 h 1380562"/>
                  <a:gd name="connsiteX2" fmla="*/ 3187333 w 3187333"/>
                  <a:gd name="connsiteY2" fmla="*/ 704164 h 1380562"/>
                  <a:gd name="connsiteX3" fmla="*/ 633510 w 3187333"/>
                  <a:gd name="connsiteY3" fmla="*/ 1313764 h 1380562"/>
                  <a:gd name="connsiteX4" fmla="*/ 38408 w 3187333"/>
                  <a:gd name="connsiteY4" fmla="*/ 285064 h 1380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333" h="1380562">
                    <a:moveTo>
                      <a:pt x="38408" y="285064"/>
                    </a:moveTo>
                    <a:cubicBezTo>
                      <a:pt x="168378" y="121552"/>
                      <a:pt x="1074565" y="-289611"/>
                      <a:pt x="1413328" y="332689"/>
                    </a:cubicBezTo>
                    <a:cubicBezTo>
                      <a:pt x="1752091" y="954989"/>
                      <a:pt x="3082558" y="-583017"/>
                      <a:pt x="3187333" y="704164"/>
                    </a:cubicBezTo>
                    <a:cubicBezTo>
                      <a:pt x="2901583" y="1572245"/>
                      <a:pt x="1158331" y="1383614"/>
                      <a:pt x="633510" y="1313764"/>
                    </a:cubicBezTo>
                    <a:cubicBezTo>
                      <a:pt x="108689" y="1243914"/>
                      <a:pt x="-91562" y="448577"/>
                      <a:pt x="38408" y="285064"/>
                    </a:cubicBezTo>
                    <a:close/>
                  </a:path>
                </a:pathLst>
              </a:cu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FC160175-D624-708C-A327-9AC2AA31018E}"/>
                  </a:ext>
                </a:extLst>
              </p:cNvPr>
              <p:cNvPicPr>
                <a:picLocks noChangeAspect="1"/>
              </p:cNvPicPr>
              <p:nvPr/>
            </p:nvPicPr>
            <p:blipFill>
              <a:blip r:embed="rId6">
                <a:extLst>
                  <a:ext uri="{96DAC541-7B7A-43D3-8B79-37D633B846F1}">
                    <asvg:svgBlip xmlns:asvg="http://schemas.microsoft.com/office/drawing/2016/SVG/main" r:embed="rId7"/>
                  </a:ext>
                </a:extLst>
              </a:blip>
              <a:srcRect b="7592"/>
              <a:stretch/>
            </p:blipFill>
            <p:spPr>
              <a:xfrm>
                <a:off x="1443038" y="666750"/>
                <a:ext cx="2395537" cy="2282996"/>
              </a:xfrm>
              <a:prstGeom prst="rect">
                <a:avLst/>
              </a:prstGeom>
            </p:spPr>
          </p:pic>
        </p:grpSp>
        <p:sp>
          <p:nvSpPr>
            <p:cNvPr id="38" name="TextBox 37">
              <a:extLst>
                <a:ext uri="{FF2B5EF4-FFF2-40B4-BE49-F238E27FC236}">
                  <a16:creationId xmlns:a16="http://schemas.microsoft.com/office/drawing/2014/main" id="{1543AEAF-9F8D-A709-D46C-ED6059F0BCE6}"/>
                </a:ext>
              </a:extLst>
            </p:cNvPr>
            <p:cNvSpPr txBox="1"/>
            <p:nvPr/>
          </p:nvSpPr>
          <p:spPr>
            <a:xfrm>
              <a:off x="841496" y="2144622"/>
              <a:ext cx="2360026" cy="307777"/>
            </a:xfrm>
            <a:prstGeom prst="rect">
              <a:avLst/>
            </a:prstGeom>
            <a:noFill/>
          </p:spPr>
          <p:txBody>
            <a:bodyPr wrap="square" rtlCol="0">
              <a:spAutoFit/>
            </a:bodyPr>
            <a:lstStyle/>
            <a:p>
              <a:pPr algn="ctr"/>
              <a:r>
                <a:rPr lang="en-US" sz="1400" b="1">
                  <a:solidFill>
                    <a:srgbClr val="565ADD"/>
                  </a:solidFill>
                  <a:latin typeface="Roboto" pitchFamily="2" charset="0"/>
                  <a:ea typeface="Roboto" pitchFamily="2" charset="0"/>
                </a:rPr>
                <a:t>CỔNG THANH TOÁN</a:t>
              </a:r>
              <a:endParaRPr lang="en-US" sz="1400" b="1" dirty="0">
                <a:solidFill>
                  <a:srgbClr val="565ADD"/>
                </a:solidFill>
                <a:latin typeface="Roboto" pitchFamily="2" charset="0"/>
                <a:ea typeface="Roboto" pitchFamily="2" charset="0"/>
              </a:endParaRPr>
            </a:p>
          </p:txBody>
        </p:sp>
      </p:grpSp>
      <p:sp>
        <p:nvSpPr>
          <p:cNvPr id="40" name="TextBox 39">
            <a:extLst>
              <a:ext uri="{FF2B5EF4-FFF2-40B4-BE49-F238E27FC236}">
                <a16:creationId xmlns:a16="http://schemas.microsoft.com/office/drawing/2014/main" id="{B008CCF6-55AC-DD3C-2A40-92ACCA67B161}"/>
              </a:ext>
            </a:extLst>
          </p:cNvPr>
          <p:cNvSpPr txBox="1"/>
          <p:nvPr/>
        </p:nvSpPr>
        <p:spPr>
          <a:xfrm>
            <a:off x="9981531" y="2058899"/>
            <a:ext cx="1990010"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(8)</a:t>
            </a:r>
          </a:p>
          <a:p>
            <a:pPr algn="ctr"/>
            <a:r>
              <a:rPr lang="en-US" sz="1400" dirty="0">
                <a:solidFill>
                  <a:srgbClr val="565ADD"/>
                </a:solidFill>
                <a:latin typeface="Roboto" pitchFamily="2" charset="0"/>
                <a:ea typeface="Roboto" pitchFamily="2" charset="0"/>
              </a:rPr>
              <a:t>Đẩy giao dịch thanh toán thành công về quầy thu ngân</a:t>
            </a:r>
          </a:p>
        </p:txBody>
      </p:sp>
      <p:cxnSp>
        <p:nvCxnSpPr>
          <p:cNvPr id="46" name="Straight Arrow Connector 45">
            <a:extLst>
              <a:ext uri="{FF2B5EF4-FFF2-40B4-BE49-F238E27FC236}">
                <a16:creationId xmlns:a16="http://schemas.microsoft.com/office/drawing/2014/main" id="{DF193A75-2A11-2C69-B090-35787146BAB5}"/>
              </a:ext>
            </a:extLst>
          </p:cNvPr>
          <p:cNvCxnSpPr>
            <a:cxnSpLocks/>
          </p:cNvCxnSpPr>
          <p:nvPr/>
        </p:nvCxnSpPr>
        <p:spPr>
          <a:xfrm flipV="1">
            <a:off x="4012826" y="1983316"/>
            <a:ext cx="4319379" cy="2311282"/>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ED3FAE55-8372-A51C-1714-92B6BFD61495}"/>
              </a:ext>
            </a:extLst>
          </p:cNvPr>
          <p:cNvSpPr txBox="1"/>
          <p:nvPr/>
        </p:nvSpPr>
        <p:spPr>
          <a:xfrm rot="19897718">
            <a:off x="4364033" y="2440217"/>
            <a:ext cx="2990205" cy="738664"/>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(5) </a:t>
            </a:r>
          </a:p>
          <a:p>
            <a:pPr algn="ctr"/>
            <a:r>
              <a:rPr lang="en-US" sz="1400" dirty="0">
                <a:solidFill>
                  <a:srgbClr val="565ADD"/>
                </a:solidFill>
                <a:latin typeface="Roboto" pitchFamily="2" charset="0"/>
                <a:ea typeface="Roboto" pitchFamily="2" charset="0"/>
              </a:rPr>
              <a:t>KH quét QR code trên thiết bị và kiểm tra thông tin giao dịch</a:t>
            </a:r>
          </a:p>
        </p:txBody>
      </p:sp>
      <p:cxnSp>
        <p:nvCxnSpPr>
          <p:cNvPr id="49" name="Straight Arrow Connector 48">
            <a:extLst>
              <a:ext uri="{FF2B5EF4-FFF2-40B4-BE49-F238E27FC236}">
                <a16:creationId xmlns:a16="http://schemas.microsoft.com/office/drawing/2014/main" id="{14735E28-BA96-6D17-07FC-1AEB7AD828FB}"/>
              </a:ext>
            </a:extLst>
          </p:cNvPr>
          <p:cNvCxnSpPr>
            <a:cxnSpLocks/>
          </p:cNvCxnSpPr>
          <p:nvPr/>
        </p:nvCxnSpPr>
        <p:spPr>
          <a:xfrm>
            <a:off x="4184874" y="1467555"/>
            <a:ext cx="4098476" cy="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8E7D3001-0FCB-A8EC-DE37-27ADDE512A25}"/>
              </a:ext>
            </a:extLst>
          </p:cNvPr>
          <p:cNvSpPr txBox="1"/>
          <p:nvPr/>
        </p:nvSpPr>
        <p:spPr>
          <a:xfrm>
            <a:off x="4551642" y="1470799"/>
            <a:ext cx="2452096" cy="523220"/>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(7)</a:t>
            </a:r>
          </a:p>
          <a:p>
            <a:pPr algn="ctr"/>
            <a:r>
              <a:rPr lang="en-US" sz="1400" dirty="0">
                <a:solidFill>
                  <a:srgbClr val="565ADD"/>
                </a:solidFill>
                <a:latin typeface="Roboto" pitchFamily="2" charset="0"/>
                <a:ea typeface="Roboto" pitchFamily="2" charset="0"/>
              </a:rPr>
              <a:t>Đẩy kết quả giao dịch</a:t>
            </a:r>
          </a:p>
        </p:txBody>
      </p:sp>
      <p:cxnSp>
        <p:nvCxnSpPr>
          <p:cNvPr id="52" name="Straight Arrow Connector 51">
            <a:extLst>
              <a:ext uri="{FF2B5EF4-FFF2-40B4-BE49-F238E27FC236}">
                <a16:creationId xmlns:a16="http://schemas.microsoft.com/office/drawing/2014/main" id="{3931B7E0-A526-C7C1-2E22-7874AB369736}"/>
              </a:ext>
            </a:extLst>
          </p:cNvPr>
          <p:cNvCxnSpPr>
            <a:cxnSpLocks/>
          </p:cNvCxnSpPr>
          <p:nvPr/>
        </p:nvCxnSpPr>
        <p:spPr>
          <a:xfrm>
            <a:off x="2181738" y="2319049"/>
            <a:ext cx="0" cy="3547497"/>
          </a:xfrm>
          <a:prstGeom prst="straightConnector1">
            <a:avLst/>
          </a:prstGeom>
          <a:ln>
            <a:solidFill>
              <a:srgbClr val="2B1C5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9EFFBA36-C57F-D2F4-2360-21AAB9C2AC8D}"/>
              </a:ext>
            </a:extLst>
          </p:cNvPr>
          <p:cNvSpPr txBox="1"/>
          <p:nvPr/>
        </p:nvSpPr>
        <p:spPr>
          <a:xfrm>
            <a:off x="538080" y="5854906"/>
            <a:ext cx="3287315" cy="738664"/>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(6)</a:t>
            </a:r>
          </a:p>
          <a:p>
            <a:pPr algn="ctr"/>
            <a:r>
              <a:rPr lang="en-US" sz="1400" dirty="0">
                <a:solidFill>
                  <a:srgbClr val="2B1C50"/>
                </a:solidFill>
                <a:latin typeface="Roboto" pitchFamily="2" charset="0"/>
                <a:ea typeface="Roboto" pitchFamily="2" charset="0"/>
              </a:rPr>
              <a:t>KH xác nhận và bắt đầu thực hiện quy trình xác thực (</a:t>
            </a:r>
            <a:r>
              <a:rPr lang="en-US" sz="1400" dirty="0" err="1">
                <a:solidFill>
                  <a:srgbClr val="2B1C50"/>
                </a:solidFill>
                <a:latin typeface="Roboto" pitchFamily="2" charset="0"/>
                <a:ea typeface="Roboto" pitchFamily="2" charset="0"/>
              </a:rPr>
              <a:t>FaceID</a:t>
            </a:r>
            <a:r>
              <a:rPr lang="en-US" sz="1400" dirty="0">
                <a:solidFill>
                  <a:srgbClr val="2B1C50"/>
                </a:solidFill>
                <a:latin typeface="Roboto" pitchFamily="2" charset="0"/>
                <a:ea typeface="Roboto" pitchFamily="2" charset="0"/>
              </a:rPr>
              <a:t>, PIN code)</a:t>
            </a:r>
          </a:p>
        </p:txBody>
      </p:sp>
      <p:pic>
        <p:nvPicPr>
          <p:cNvPr id="19" name="Picture 18">
            <a:extLst>
              <a:ext uri="{FF2B5EF4-FFF2-40B4-BE49-F238E27FC236}">
                <a16:creationId xmlns:a16="http://schemas.microsoft.com/office/drawing/2014/main" id="{67E5342B-2CB6-86BE-CBA8-7B563F7478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063" y="3019852"/>
            <a:ext cx="2735817" cy="2514818"/>
          </a:xfrm>
          <a:prstGeom prst="rect">
            <a:avLst/>
          </a:prstGeom>
        </p:spPr>
      </p:pic>
      <p:sp>
        <p:nvSpPr>
          <p:cNvPr id="62" name="TextBox 61">
            <a:extLst>
              <a:ext uri="{FF2B5EF4-FFF2-40B4-BE49-F238E27FC236}">
                <a16:creationId xmlns:a16="http://schemas.microsoft.com/office/drawing/2014/main" id="{05302876-B36D-DDA4-2063-43F1404C2C64}"/>
              </a:ext>
            </a:extLst>
          </p:cNvPr>
          <p:cNvSpPr txBox="1"/>
          <p:nvPr/>
        </p:nvSpPr>
        <p:spPr>
          <a:xfrm>
            <a:off x="8469959" y="6223684"/>
            <a:ext cx="2987994" cy="523220"/>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Thu ngân xuất hóa đơn và kết thúc giao dịch</a:t>
            </a:r>
          </a:p>
        </p:txBody>
      </p:sp>
      <p:sp>
        <p:nvSpPr>
          <p:cNvPr id="34" name="TextBox 33">
            <a:extLst>
              <a:ext uri="{FF2B5EF4-FFF2-40B4-BE49-F238E27FC236}">
                <a16:creationId xmlns:a16="http://schemas.microsoft.com/office/drawing/2014/main" id="{F01203AD-4F5A-638B-7CAF-E36BC2C8A0F0}"/>
              </a:ext>
            </a:extLst>
          </p:cNvPr>
          <p:cNvSpPr txBox="1"/>
          <p:nvPr/>
        </p:nvSpPr>
        <p:spPr>
          <a:xfrm>
            <a:off x="206899" y="2399396"/>
            <a:ext cx="1690342"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(1)</a:t>
            </a:r>
          </a:p>
          <a:p>
            <a:pPr algn="ctr"/>
            <a:r>
              <a:rPr lang="en-US" sz="1400" dirty="0">
                <a:solidFill>
                  <a:srgbClr val="565ADD"/>
                </a:solidFill>
                <a:latin typeface="Roboto" pitchFamily="2" charset="0"/>
                <a:ea typeface="Roboto" pitchFamily="2" charset="0"/>
              </a:rPr>
              <a:t>KH đăng nhập cổng thanh toán trực tuyến</a:t>
            </a:r>
          </a:p>
        </p:txBody>
      </p:sp>
      <p:pic>
        <p:nvPicPr>
          <p:cNvPr id="63" name="Picture 62">
            <a:extLst>
              <a:ext uri="{FF2B5EF4-FFF2-40B4-BE49-F238E27FC236}">
                <a16:creationId xmlns:a16="http://schemas.microsoft.com/office/drawing/2014/main" id="{06740BB8-18FE-5023-6BEA-6E546EE8660C}"/>
              </a:ext>
            </a:extLst>
          </p:cNvPr>
          <p:cNvPicPr>
            <a:picLocks noChangeAspect="1"/>
          </p:cNvPicPr>
          <p:nvPr/>
        </p:nvPicPr>
        <p:blipFill>
          <a:blip r:embed="rId9">
            <a:extLst>
              <a:ext uri="{28A0092B-C50C-407E-A947-70E740481C1C}">
                <a14:useLocalDpi xmlns:a14="http://schemas.microsoft.com/office/drawing/2010/main" val="0"/>
              </a:ext>
            </a:extLst>
          </a:blip>
          <a:srcRect l="20141" t="7301" r="22955" b="9631"/>
          <a:stretch/>
        </p:blipFill>
        <p:spPr>
          <a:xfrm>
            <a:off x="8564911" y="264461"/>
            <a:ext cx="1557376" cy="2273456"/>
          </a:xfrm>
          <a:prstGeom prst="rect">
            <a:avLst/>
          </a:prstGeom>
          <a:effectLst>
            <a:outerShdw blurRad="50800" dist="38100" dir="5400000" algn="t" rotWithShape="0">
              <a:prstClr val="black">
                <a:alpha val="40000"/>
              </a:prstClr>
            </a:outerShdw>
          </a:effectLst>
        </p:spPr>
      </p:pic>
      <p:grpSp>
        <p:nvGrpSpPr>
          <p:cNvPr id="64" name="Group 63">
            <a:extLst>
              <a:ext uri="{FF2B5EF4-FFF2-40B4-BE49-F238E27FC236}">
                <a16:creationId xmlns:a16="http://schemas.microsoft.com/office/drawing/2014/main" id="{03D28388-4CA9-A472-58E6-BF3D3DDCD758}"/>
              </a:ext>
            </a:extLst>
          </p:cNvPr>
          <p:cNvGrpSpPr/>
          <p:nvPr/>
        </p:nvGrpSpPr>
        <p:grpSpPr>
          <a:xfrm rot="683530">
            <a:off x="9884889" y="200443"/>
            <a:ext cx="2143858" cy="1208370"/>
            <a:chOff x="10033510" y="517723"/>
            <a:chExt cx="2143858" cy="1208370"/>
          </a:xfrm>
        </p:grpSpPr>
        <p:sp>
          <p:nvSpPr>
            <p:cNvPr id="57" name="Thought Bubble: Cloud 56">
              <a:extLst>
                <a:ext uri="{FF2B5EF4-FFF2-40B4-BE49-F238E27FC236}">
                  <a16:creationId xmlns:a16="http://schemas.microsoft.com/office/drawing/2014/main" id="{2677BCEB-5507-B1FA-2D6F-A8045D15B8F1}"/>
                </a:ext>
              </a:extLst>
            </p:cNvPr>
            <p:cNvSpPr/>
            <p:nvPr/>
          </p:nvSpPr>
          <p:spPr>
            <a:xfrm>
              <a:off x="10033510" y="517723"/>
              <a:ext cx="2143858" cy="1208370"/>
            </a:xfrm>
            <a:prstGeom prst="cloudCallou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5B354664-8E49-9268-96D1-F759C776E7F6}"/>
                </a:ext>
              </a:extLst>
            </p:cNvPr>
            <p:cNvSpPr txBox="1"/>
            <p:nvPr/>
          </p:nvSpPr>
          <p:spPr>
            <a:xfrm>
              <a:off x="10139264" y="653724"/>
              <a:ext cx="1910756" cy="95410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Phát thông báo Realtime khi giao dịch thành công bằng giọng nói</a:t>
              </a:r>
            </a:p>
          </p:txBody>
        </p:sp>
      </p:grpSp>
      <p:cxnSp>
        <p:nvCxnSpPr>
          <p:cNvPr id="8" name="Straight Arrow Connector 7">
            <a:extLst>
              <a:ext uri="{FF2B5EF4-FFF2-40B4-BE49-F238E27FC236}">
                <a16:creationId xmlns:a16="http://schemas.microsoft.com/office/drawing/2014/main" id="{22EF6537-F1E8-081B-8842-5C0D2A0A91E6}"/>
              </a:ext>
            </a:extLst>
          </p:cNvPr>
          <p:cNvCxnSpPr>
            <a:cxnSpLocks/>
          </p:cNvCxnSpPr>
          <p:nvPr/>
        </p:nvCxnSpPr>
        <p:spPr>
          <a:xfrm flipH="1" flipV="1">
            <a:off x="3451257" y="834987"/>
            <a:ext cx="5364999" cy="0"/>
          </a:xfrm>
          <a:prstGeom prst="straightConnector1">
            <a:avLst/>
          </a:prstGeom>
          <a:ln>
            <a:solidFill>
              <a:srgbClr val="FFCC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49AFD51-FD30-11CF-CA02-E80E16E83172}"/>
              </a:ext>
            </a:extLst>
          </p:cNvPr>
          <p:cNvSpPr txBox="1"/>
          <p:nvPr/>
        </p:nvSpPr>
        <p:spPr>
          <a:xfrm>
            <a:off x="3516568" y="453752"/>
            <a:ext cx="5013069" cy="30777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(3) </a:t>
            </a:r>
            <a:r>
              <a:rPr lang="en-US" sz="1400" b="1" dirty="0">
                <a:solidFill>
                  <a:srgbClr val="565ADD"/>
                </a:solidFill>
                <a:latin typeface="Roboto" pitchFamily="2" charset="0"/>
                <a:ea typeface="Roboto" pitchFamily="2" charset="0"/>
              </a:rPr>
              <a:t>Trusted Pay</a:t>
            </a:r>
            <a:r>
              <a:rPr lang="en-US" sz="1400" dirty="0">
                <a:solidFill>
                  <a:srgbClr val="565ADD"/>
                </a:solidFill>
                <a:latin typeface="Roboto" pitchFamily="2" charset="0"/>
                <a:ea typeface="Roboto" pitchFamily="2" charset="0"/>
              </a:rPr>
              <a:t> gửi yêu cầu tạo mã QR tới </a:t>
            </a:r>
            <a:r>
              <a:rPr lang="en-US" sz="1400" b="1" dirty="0">
                <a:solidFill>
                  <a:srgbClr val="565ADD"/>
                </a:solidFill>
                <a:latin typeface="Roboto" pitchFamily="2" charset="0"/>
                <a:ea typeface="Roboto" pitchFamily="2" charset="0"/>
              </a:rPr>
              <a:t>Cổng thanh toán</a:t>
            </a:r>
          </a:p>
        </p:txBody>
      </p:sp>
      <p:sp>
        <p:nvSpPr>
          <p:cNvPr id="22" name="TextBox 21">
            <a:extLst>
              <a:ext uri="{FF2B5EF4-FFF2-40B4-BE49-F238E27FC236}">
                <a16:creationId xmlns:a16="http://schemas.microsoft.com/office/drawing/2014/main" id="{F0B29A72-6F09-5A7D-F7BA-D178A4AE8964}"/>
              </a:ext>
            </a:extLst>
          </p:cNvPr>
          <p:cNvSpPr txBox="1"/>
          <p:nvPr/>
        </p:nvSpPr>
        <p:spPr>
          <a:xfrm>
            <a:off x="3631929" y="887161"/>
            <a:ext cx="5013070" cy="307777"/>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(4) </a:t>
            </a:r>
            <a:r>
              <a:rPr lang="en-US" sz="1400" b="1" dirty="0">
                <a:solidFill>
                  <a:srgbClr val="565ADD"/>
                </a:solidFill>
                <a:latin typeface="Roboto" pitchFamily="2" charset="0"/>
                <a:ea typeface="Roboto" pitchFamily="2" charset="0"/>
              </a:rPr>
              <a:t>Cổng thanh toán </a:t>
            </a:r>
            <a:r>
              <a:rPr lang="en-US" sz="1400" dirty="0">
                <a:solidFill>
                  <a:srgbClr val="565ADD"/>
                </a:solidFill>
                <a:latin typeface="Roboto" pitchFamily="2" charset="0"/>
                <a:ea typeface="Roboto" pitchFamily="2" charset="0"/>
              </a:rPr>
              <a:t>tạo và phản hồi mã QR tới </a:t>
            </a:r>
            <a:r>
              <a:rPr lang="en-US" sz="1400" b="1" dirty="0">
                <a:solidFill>
                  <a:srgbClr val="565ADD"/>
                </a:solidFill>
                <a:latin typeface="Roboto" pitchFamily="2" charset="0"/>
                <a:ea typeface="Roboto" pitchFamily="2" charset="0"/>
              </a:rPr>
              <a:t>Trusted Pay</a:t>
            </a:r>
          </a:p>
        </p:txBody>
      </p:sp>
    </p:spTree>
    <p:extLst>
      <p:ext uri="{BB962C8B-B14F-4D97-AF65-F5344CB8AC3E}">
        <p14:creationId xmlns:p14="http://schemas.microsoft.com/office/powerpoint/2010/main" val="6022313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down)">
                                      <p:cBhvr>
                                        <p:cTn id="13" dur="500"/>
                                        <p:tgtEl>
                                          <p:spTgt spid="34"/>
                                        </p:tgtEl>
                                      </p:cBhvr>
                                    </p:animEffect>
                                  </p:childTnLst>
                                </p:cTn>
                              </p:par>
                              <p:par>
                                <p:cTn id="14" presetID="22" presetClass="entr" presetSubtype="4"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down)">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par>
                                <p:cTn id="22" presetID="22" presetClass="entr" presetSubtype="4"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26" presetClass="emph" presetSubtype="0" fill="hold" nodeType="withEffect">
                                  <p:stCondLst>
                                    <p:cond delay="0"/>
                                  </p:stCondLst>
                                  <p:childTnLst>
                                    <p:animEffect transition="out" filter="fade">
                                      <p:cBhvr>
                                        <p:cTn id="29" dur="500" tmFilter="0, 0; .2, .5; .8, .5; 1, 0"/>
                                        <p:tgtEl>
                                          <p:spTgt spid="21"/>
                                        </p:tgtEl>
                                      </p:cBhvr>
                                    </p:animEffect>
                                    <p:animScale>
                                      <p:cBhvr>
                                        <p:cTn id="30" dur="250" autoRev="1" fill="hold"/>
                                        <p:tgtEl>
                                          <p:spTgt spid="21"/>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22" presetClass="entr" presetSubtype="2"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par>
                                <p:cTn id="39" presetID="26" presetClass="emph" presetSubtype="0" fill="hold" nodeType="withEffect">
                                  <p:stCondLst>
                                    <p:cond delay="0"/>
                                  </p:stCondLst>
                                  <p:childTnLst>
                                    <p:animEffect transition="out" filter="fade">
                                      <p:cBhvr>
                                        <p:cTn id="40" dur="500" tmFilter="0, 0; .2, .5; .8, .5; 1, 0"/>
                                        <p:tgtEl>
                                          <p:spTgt spid="55"/>
                                        </p:tgtEl>
                                      </p:cBhvr>
                                    </p:animEffect>
                                    <p:animScale>
                                      <p:cBhvr>
                                        <p:cTn id="41" dur="250" autoRev="1" fill="hold"/>
                                        <p:tgtEl>
                                          <p:spTgt spid="55"/>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nodeType="clickEffect">
                                  <p:stCondLst>
                                    <p:cond delay="0"/>
                                  </p:stCondLst>
                                  <p:childTnLst>
                                    <p:animEffect transition="out" filter="fade">
                                      <p:cBhvr>
                                        <p:cTn id="53" dur="500" tmFilter="0, 0; .2, .5; .8, .5; 1, 0"/>
                                        <p:tgtEl>
                                          <p:spTgt spid="19"/>
                                        </p:tgtEl>
                                      </p:cBhvr>
                                    </p:animEffect>
                                    <p:animScale>
                                      <p:cBhvr>
                                        <p:cTn id="54" dur="250" autoRev="1" fill="hold"/>
                                        <p:tgtEl>
                                          <p:spTgt spid="19"/>
                                        </p:tgtEl>
                                      </p:cBhvr>
                                      <p:by x="105000" y="105000"/>
                                    </p:animScale>
                                  </p:childTnLst>
                                </p:cTn>
                              </p:par>
                              <p:par>
                                <p:cTn id="55" presetID="22" presetClass="entr" presetSubtype="4"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down)">
                                      <p:cBhvr>
                                        <p:cTn id="57" dur="500"/>
                                        <p:tgtEl>
                                          <p:spTgt spid="47"/>
                                        </p:tgtEl>
                                      </p:cBhvr>
                                    </p:animEffect>
                                  </p:childTnLst>
                                </p:cTn>
                              </p:par>
                              <p:par>
                                <p:cTn id="58" presetID="22" presetClass="entr" presetSubtype="4"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down)">
                                      <p:cBhvr>
                                        <p:cTn id="60" dur="500"/>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26" presetClass="emph" presetSubtype="0" fill="hold" nodeType="clickEffect">
                                  <p:stCondLst>
                                    <p:cond delay="0"/>
                                  </p:stCondLst>
                                  <p:childTnLst>
                                    <p:animEffect transition="out" filter="fade">
                                      <p:cBhvr>
                                        <p:cTn id="64" dur="500" tmFilter="0, 0; .2, .5; .8, .5; 1, 0"/>
                                        <p:tgtEl>
                                          <p:spTgt spid="19"/>
                                        </p:tgtEl>
                                      </p:cBhvr>
                                    </p:animEffect>
                                    <p:animScale>
                                      <p:cBhvr>
                                        <p:cTn id="65" dur="250" autoRev="1" fill="hold"/>
                                        <p:tgtEl>
                                          <p:spTgt spid="19"/>
                                        </p:tgtEl>
                                      </p:cBhvr>
                                      <p:by x="105000" y="105000"/>
                                    </p:animScale>
                                  </p:childTnLst>
                                </p:cTn>
                              </p:par>
                              <p:par>
                                <p:cTn id="66" presetID="22" presetClass="entr" presetSubtype="4" fill="hold"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wipe(down)">
                                      <p:cBhvr>
                                        <p:cTn id="68" dur="500"/>
                                        <p:tgtEl>
                                          <p:spTgt spid="52"/>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500"/>
                                        <p:tgtEl>
                                          <p:spTgt spid="53"/>
                                        </p:tgtEl>
                                      </p:cBhvr>
                                    </p:animEffect>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55"/>
                                        </p:tgtEl>
                                      </p:cBhvr>
                                    </p:animEffect>
                                    <p:animScale>
                                      <p:cBhvr>
                                        <p:cTn id="76" dur="250" autoRev="1" fill="hold"/>
                                        <p:tgtEl>
                                          <p:spTgt spid="55"/>
                                        </p:tgtEl>
                                      </p:cBhvr>
                                      <p:by x="105000" y="105000"/>
                                    </p:animScale>
                                  </p:childTnLst>
                                </p:cTn>
                              </p:par>
                              <p:par>
                                <p:cTn id="77" presetID="22" presetClass="entr" presetSubtype="8" fill="hold"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left)">
                                      <p:cBhvr>
                                        <p:cTn id="79" dur="500"/>
                                        <p:tgtEl>
                                          <p:spTgt spid="4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wipe(left)">
                                      <p:cBhvr>
                                        <p:cTn id="82" dur="500"/>
                                        <p:tgtEl>
                                          <p:spTgt spid="5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500"/>
                                        <p:tgtEl>
                                          <p:spTgt spid="21"/>
                                        </p:tgtEl>
                                      </p:cBhvr>
                                    </p:animEffect>
                                    <p:set>
                                      <p:cBhvr>
                                        <p:cTn id="87" dur="1" fill="hold">
                                          <p:stCondLst>
                                            <p:cond delay="499"/>
                                          </p:stCondLst>
                                        </p:cTn>
                                        <p:tgtEl>
                                          <p:spTgt spid="21"/>
                                        </p:tgtEl>
                                        <p:attrNameLst>
                                          <p:attrName>style.visibility</p:attrName>
                                        </p:attrNameLst>
                                      </p:cBhvr>
                                      <p:to>
                                        <p:strVal val="hidden"/>
                                      </p:to>
                                    </p:set>
                                  </p:childTnLst>
                                </p:cTn>
                              </p:par>
                              <p:par>
                                <p:cTn id="88" presetID="22" presetClass="entr" presetSubtype="4" fill="hold" nodeType="withEffect">
                                  <p:stCondLst>
                                    <p:cond delay="0"/>
                                  </p:stCondLst>
                                  <p:childTnLst>
                                    <p:set>
                                      <p:cBhvr>
                                        <p:cTn id="89" dur="1" fill="hold">
                                          <p:stCondLst>
                                            <p:cond delay="0"/>
                                          </p:stCondLst>
                                        </p:cTn>
                                        <p:tgtEl>
                                          <p:spTgt spid="63"/>
                                        </p:tgtEl>
                                        <p:attrNameLst>
                                          <p:attrName>style.visibility</p:attrName>
                                        </p:attrNameLst>
                                      </p:cBhvr>
                                      <p:to>
                                        <p:strVal val="visible"/>
                                      </p:to>
                                    </p:set>
                                    <p:animEffect transition="in" filter="wipe(down)">
                                      <p:cBhvr>
                                        <p:cTn id="90" dur="500"/>
                                        <p:tgtEl>
                                          <p:spTgt spid="63"/>
                                        </p:tgtEl>
                                      </p:cBhvr>
                                    </p:animEffect>
                                  </p:childTnLst>
                                </p:cTn>
                              </p:par>
                              <p:par>
                                <p:cTn id="91" presetID="22" presetClass="entr" presetSubtype="1" fill="hold" nodeType="with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up)">
                                      <p:cBhvr>
                                        <p:cTn id="93" dur="500"/>
                                        <p:tgtEl>
                                          <p:spTgt spid="64"/>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wipe(up)">
                                      <p:cBhvr>
                                        <p:cTn id="96" dur="500"/>
                                        <p:tgtEl>
                                          <p:spTgt spid="40"/>
                                        </p:tgtEl>
                                      </p:cBhvr>
                                    </p:animEffect>
                                  </p:childTnLst>
                                </p:cTn>
                              </p:par>
                              <p:par>
                                <p:cTn id="97" presetID="22" presetClass="entr" presetSubtype="1" fill="hold"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wipe(up)">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26" presetClass="emph" presetSubtype="0" fill="hold" nodeType="clickEffect">
                                  <p:stCondLst>
                                    <p:cond delay="0"/>
                                  </p:stCondLst>
                                  <p:childTnLst>
                                    <p:animEffect transition="out" filter="fade">
                                      <p:cBhvr>
                                        <p:cTn id="103" dur="500" tmFilter="0, 0; .2, .5; .8, .5; 1, 0"/>
                                        <p:tgtEl>
                                          <p:spTgt spid="14"/>
                                        </p:tgtEl>
                                      </p:cBhvr>
                                    </p:animEffect>
                                    <p:animScale>
                                      <p:cBhvr>
                                        <p:cTn id="104" dur="250" autoRev="1" fill="hold"/>
                                        <p:tgtEl>
                                          <p:spTgt spid="14"/>
                                        </p:tgtEl>
                                      </p:cBhvr>
                                      <p:by x="105000" y="105000"/>
                                    </p:animScale>
                                  </p:childTnLst>
                                </p:cTn>
                              </p:par>
                              <p:par>
                                <p:cTn id="105" presetID="22" presetClass="entr" presetSubtype="1"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wipe(up)">
                                      <p:cBhvr>
                                        <p:cTn id="10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40" grpId="0"/>
      <p:bldP spid="47" grpId="0"/>
      <p:bldP spid="50" grpId="0"/>
      <p:bldP spid="53" grpId="0"/>
      <p:bldP spid="62" grpId="0"/>
      <p:bldP spid="34" grpId="0"/>
      <p:bldP spid="16"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ompany&#10;&#10;AI-generated content may be incorrect.">
            <a:extLst>
              <a:ext uri="{FF2B5EF4-FFF2-40B4-BE49-F238E27FC236}">
                <a16:creationId xmlns:a16="http://schemas.microsoft.com/office/drawing/2014/main" id="{52F4232F-0C8F-CD7C-5455-1567754A5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122" y="688063"/>
            <a:ext cx="8970682" cy="5323621"/>
          </a:xfrm>
          <a:prstGeom prst="rect">
            <a:avLst/>
          </a:prstGeom>
        </p:spPr>
      </p:pic>
    </p:spTree>
    <p:extLst>
      <p:ext uri="{BB962C8B-B14F-4D97-AF65-F5344CB8AC3E}">
        <p14:creationId xmlns:p14="http://schemas.microsoft.com/office/powerpoint/2010/main" val="398223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0F90E7-1314-CCD4-5A4F-E8C59A206AFE}"/>
              </a:ext>
            </a:extLst>
          </p:cNvPr>
          <p:cNvSpPr/>
          <p:nvPr/>
        </p:nvSpPr>
        <p:spPr>
          <a:xfrm>
            <a:off x="5990272" y="0"/>
            <a:ext cx="62017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1DC401-DB0E-2287-C110-ED17CEB740E6}"/>
              </a:ext>
            </a:extLst>
          </p:cNvPr>
          <p:cNvSpPr/>
          <p:nvPr/>
        </p:nvSpPr>
        <p:spPr>
          <a:xfrm>
            <a:off x="5245113" y="-8070"/>
            <a:ext cx="1162201" cy="6858000"/>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91ADA65-70FE-563E-3C5E-1E9576E54905}"/>
              </a:ext>
            </a:extLst>
          </p:cNvPr>
          <p:cNvSpPr txBox="1"/>
          <p:nvPr/>
        </p:nvSpPr>
        <p:spPr>
          <a:xfrm>
            <a:off x="266044" y="147966"/>
            <a:ext cx="4556462" cy="1169551"/>
          </a:xfrm>
          <a:prstGeom prst="rect">
            <a:avLst/>
          </a:prstGeom>
          <a:noFill/>
        </p:spPr>
        <p:txBody>
          <a:bodyPr wrap="square" rtlCol="0">
            <a:spAutoFit/>
          </a:bodyPr>
          <a:lstStyle/>
          <a:p>
            <a:r>
              <a:rPr lang="en-US" sz="3500" b="1" dirty="0">
                <a:solidFill>
                  <a:srgbClr val="565ADD"/>
                </a:solidFill>
                <a:latin typeface="Roboto" pitchFamily="2" charset="0"/>
                <a:ea typeface="Roboto" pitchFamily="2" charset="0"/>
              </a:rPr>
              <a:t>GIẢI PHÁP THANH TOÁN QR TOÀN DIỆN</a:t>
            </a:r>
          </a:p>
        </p:txBody>
      </p:sp>
      <p:grpSp>
        <p:nvGrpSpPr>
          <p:cNvPr id="29" name="Group 28">
            <a:extLst>
              <a:ext uri="{FF2B5EF4-FFF2-40B4-BE49-F238E27FC236}">
                <a16:creationId xmlns:a16="http://schemas.microsoft.com/office/drawing/2014/main" id="{5C3C1410-D45F-B2F5-0446-DA460D98E3E5}"/>
              </a:ext>
            </a:extLst>
          </p:cNvPr>
          <p:cNvGrpSpPr/>
          <p:nvPr/>
        </p:nvGrpSpPr>
        <p:grpSpPr>
          <a:xfrm>
            <a:off x="738327" y="1512003"/>
            <a:ext cx="3547769" cy="523220"/>
            <a:chOff x="252706" y="1572040"/>
            <a:chExt cx="3547769" cy="523220"/>
          </a:xfrm>
        </p:grpSpPr>
        <p:sp>
          <p:nvSpPr>
            <p:cNvPr id="14" name="TextBox 13">
              <a:extLst>
                <a:ext uri="{FF2B5EF4-FFF2-40B4-BE49-F238E27FC236}">
                  <a16:creationId xmlns:a16="http://schemas.microsoft.com/office/drawing/2014/main" id="{62F9CAFA-4AAA-8004-7AA5-399C48363DC5}"/>
                </a:ext>
              </a:extLst>
            </p:cNvPr>
            <p:cNvSpPr txBox="1"/>
            <p:nvPr/>
          </p:nvSpPr>
          <p:spPr>
            <a:xfrm>
              <a:off x="558165" y="1572040"/>
              <a:ext cx="3242310"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Chấp nhận thanh toán từ tất cả các ngân hàng</a:t>
              </a:r>
              <a:endParaRPr lang="en-US" sz="1400" dirty="0">
                <a:solidFill>
                  <a:srgbClr val="565ADD"/>
                </a:solidFill>
                <a:latin typeface="Roboto" pitchFamily="2" charset="0"/>
                <a:ea typeface="Roboto" pitchFamily="2" charset="0"/>
              </a:endParaRPr>
            </a:p>
          </p:txBody>
        </p:sp>
        <p:pic>
          <p:nvPicPr>
            <p:cNvPr id="21" name="Graphic 20" descr="Badge Tick with solid fill">
              <a:extLst>
                <a:ext uri="{FF2B5EF4-FFF2-40B4-BE49-F238E27FC236}">
                  <a16:creationId xmlns:a16="http://schemas.microsoft.com/office/drawing/2014/main" id="{85383104-0782-8020-0C3A-446217143C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706" y="1605437"/>
              <a:ext cx="247116" cy="247116"/>
            </a:xfrm>
            <a:prstGeom prst="rect">
              <a:avLst/>
            </a:prstGeom>
          </p:spPr>
        </p:pic>
      </p:grpSp>
      <p:grpSp>
        <p:nvGrpSpPr>
          <p:cNvPr id="30" name="Group 29">
            <a:extLst>
              <a:ext uri="{FF2B5EF4-FFF2-40B4-BE49-F238E27FC236}">
                <a16:creationId xmlns:a16="http://schemas.microsoft.com/office/drawing/2014/main" id="{53CDD9DA-FEA2-2117-B715-2539395FA957}"/>
              </a:ext>
            </a:extLst>
          </p:cNvPr>
          <p:cNvGrpSpPr/>
          <p:nvPr/>
        </p:nvGrpSpPr>
        <p:grpSpPr>
          <a:xfrm>
            <a:off x="738327" y="2218343"/>
            <a:ext cx="3547770" cy="523220"/>
            <a:chOff x="252706" y="2278380"/>
            <a:chExt cx="3547770" cy="523220"/>
          </a:xfrm>
        </p:grpSpPr>
        <p:sp>
          <p:nvSpPr>
            <p:cNvPr id="16" name="TextBox 15">
              <a:extLst>
                <a:ext uri="{FF2B5EF4-FFF2-40B4-BE49-F238E27FC236}">
                  <a16:creationId xmlns:a16="http://schemas.microsoft.com/office/drawing/2014/main" id="{0C17D5B2-9F14-F4D4-F3DF-4BD2AC68D276}"/>
                </a:ext>
              </a:extLst>
            </p:cNvPr>
            <p:cNvSpPr txBox="1"/>
            <p:nvPr/>
          </p:nvSpPr>
          <p:spPr>
            <a:xfrm>
              <a:off x="558164" y="2278380"/>
              <a:ext cx="3242312"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Trợ thủ đắc lực phù hợp với tất cả các hình thức kinh doanh online/offline</a:t>
              </a:r>
              <a:endParaRPr lang="en-US" sz="1400" dirty="0">
                <a:solidFill>
                  <a:srgbClr val="565ADD"/>
                </a:solidFill>
                <a:latin typeface="Roboto" pitchFamily="2" charset="0"/>
                <a:ea typeface="Roboto" pitchFamily="2" charset="0"/>
              </a:endParaRPr>
            </a:p>
          </p:txBody>
        </p:sp>
        <p:pic>
          <p:nvPicPr>
            <p:cNvPr id="22" name="Graphic 21" descr="Badge Tick with solid fill">
              <a:extLst>
                <a:ext uri="{FF2B5EF4-FFF2-40B4-BE49-F238E27FC236}">
                  <a16:creationId xmlns:a16="http://schemas.microsoft.com/office/drawing/2014/main" id="{480804C4-D9BF-5DE4-CBCC-2721C64300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706" y="2278380"/>
              <a:ext cx="247116" cy="247116"/>
            </a:xfrm>
            <a:prstGeom prst="rect">
              <a:avLst/>
            </a:prstGeom>
          </p:spPr>
        </p:pic>
      </p:grpSp>
      <p:grpSp>
        <p:nvGrpSpPr>
          <p:cNvPr id="31" name="Group 30">
            <a:extLst>
              <a:ext uri="{FF2B5EF4-FFF2-40B4-BE49-F238E27FC236}">
                <a16:creationId xmlns:a16="http://schemas.microsoft.com/office/drawing/2014/main" id="{24BFE212-0D48-F5A9-A0CA-F0C8435B1B0F}"/>
              </a:ext>
            </a:extLst>
          </p:cNvPr>
          <p:cNvGrpSpPr/>
          <p:nvPr/>
        </p:nvGrpSpPr>
        <p:grpSpPr>
          <a:xfrm>
            <a:off x="738327" y="2905780"/>
            <a:ext cx="3502767" cy="523220"/>
            <a:chOff x="252706" y="2965817"/>
            <a:chExt cx="3502767" cy="523220"/>
          </a:xfrm>
        </p:grpSpPr>
        <p:sp>
          <p:nvSpPr>
            <p:cNvPr id="17" name="TextBox 16">
              <a:extLst>
                <a:ext uri="{FF2B5EF4-FFF2-40B4-BE49-F238E27FC236}">
                  <a16:creationId xmlns:a16="http://schemas.microsoft.com/office/drawing/2014/main" id="{1302062E-F299-72AB-3031-2F6B08C8FAAD}"/>
                </a:ext>
              </a:extLst>
            </p:cNvPr>
            <p:cNvSpPr txBox="1"/>
            <p:nvPr/>
          </p:nvSpPr>
          <p:spPr>
            <a:xfrm>
              <a:off x="558164" y="2965817"/>
              <a:ext cx="3197309"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Giảm thiểu tối đa thanh toán chuyển khoản</a:t>
              </a:r>
              <a:endParaRPr lang="en-US" sz="1400" dirty="0">
                <a:solidFill>
                  <a:srgbClr val="565ADD"/>
                </a:solidFill>
                <a:latin typeface="Roboto" pitchFamily="2" charset="0"/>
                <a:ea typeface="Roboto" pitchFamily="2" charset="0"/>
              </a:endParaRPr>
            </a:p>
          </p:txBody>
        </p:sp>
        <p:pic>
          <p:nvPicPr>
            <p:cNvPr id="23" name="Graphic 22" descr="Badge Tick with solid fill">
              <a:extLst>
                <a:ext uri="{FF2B5EF4-FFF2-40B4-BE49-F238E27FC236}">
                  <a16:creationId xmlns:a16="http://schemas.microsoft.com/office/drawing/2014/main" id="{01C7E99F-A505-921E-3327-B35F52D23C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706" y="2980311"/>
              <a:ext cx="247116" cy="247116"/>
            </a:xfrm>
            <a:prstGeom prst="rect">
              <a:avLst/>
            </a:prstGeom>
          </p:spPr>
        </p:pic>
      </p:grpSp>
      <p:grpSp>
        <p:nvGrpSpPr>
          <p:cNvPr id="2" name="Group 1">
            <a:extLst>
              <a:ext uri="{FF2B5EF4-FFF2-40B4-BE49-F238E27FC236}">
                <a16:creationId xmlns:a16="http://schemas.microsoft.com/office/drawing/2014/main" id="{540A5FBF-E46E-0935-2E91-EAACACB0D2F8}"/>
              </a:ext>
            </a:extLst>
          </p:cNvPr>
          <p:cNvGrpSpPr/>
          <p:nvPr/>
        </p:nvGrpSpPr>
        <p:grpSpPr>
          <a:xfrm>
            <a:off x="5781523" y="1249230"/>
            <a:ext cx="5905652" cy="1005840"/>
            <a:chOff x="5781523" y="1249230"/>
            <a:chExt cx="5905652" cy="1005840"/>
          </a:xfrm>
        </p:grpSpPr>
        <p:sp>
          <p:nvSpPr>
            <p:cNvPr id="6" name="Rectangle: Rounded Corners 5">
              <a:extLst>
                <a:ext uri="{FF2B5EF4-FFF2-40B4-BE49-F238E27FC236}">
                  <a16:creationId xmlns:a16="http://schemas.microsoft.com/office/drawing/2014/main" id="{A94A9AD5-6A3F-1E60-DA7B-17317B04961F}"/>
                </a:ext>
              </a:extLst>
            </p:cNvPr>
            <p:cNvSpPr/>
            <p:nvPr/>
          </p:nvSpPr>
          <p:spPr>
            <a:xfrm>
              <a:off x="5781523" y="12492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D7819E5-014E-D56A-FE6A-5CE35E606103}"/>
                </a:ext>
              </a:extLst>
            </p:cNvPr>
            <p:cNvSpPr txBox="1"/>
            <p:nvPr/>
          </p:nvSpPr>
          <p:spPr>
            <a:xfrm>
              <a:off x="7208943" y="1605437"/>
              <a:ext cx="4478232"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không tiền mặt, “nhanh như điện”</a:t>
              </a:r>
            </a:p>
          </p:txBody>
        </p:sp>
        <p:pic>
          <p:nvPicPr>
            <p:cNvPr id="3" name="Graphic 2" descr="Money with solid fill">
              <a:extLst>
                <a:ext uri="{FF2B5EF4-FFF2-40B4-BE49-F238E27FC236}">
                  <a16:creationId xmlns:a16="http://schemas.microsoft.com/office/drawing/2014/main" id="{8AE13D3B-5A39-6700-69A0-9236533C74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50114" y="1249230"/>
              <a:ext cx="914400" cy="914400"/>
            </a:xfrm>
            <a:prstGeom prst="rect">
              <a:avLst/>
            </a:prstGeom>
          </p:spPr>
        </p:pic>
      </p:grpSp>
      <p:grpSp>
        <p:nvGrpSpPr>
          <p:cNvPr id="10" name="Group 9">
            <a:extLst>
              <a:ext uri="{FF2B5EF4-FFF2-40B4-BE49-F238E27FC236}">
                <a16:creationId xmlns:a16="http://schemas.microsoft.com/office/drawing/2014/main" id="{CE503FA6-1ACE-28CF-2DC9-30C57A8B60EF}"/>
              </a:ext>
            </a:extLst>
          </p:cNvPr>
          <p:cNvGrpSpPr/>
          <p:nvPr/>
        </p:nvGrpSpPr>
        <p:grpSpPr>
          <a:xfrm>
            <a:off x="5792000" y="2658930"/>
            <a:ext cx="5895175" cy="1005840"/>
            <a:chOff x="5792000" y="2658930"/>
            <a:chExt cx="5895175" cy="1005840"/>
          </a:xfrm>
        </p:grpSpPr>
        <p:sp>
          <p:nvSpPr>
            <p:cNvPr id="7" name="Rectangle: Rounded Corners 6">
              <a:extLst>
                <a:ext uri="{FF2B5EF4-FFF2-40B4-BE49-F238E27FC236}">
                  <a16:creationId xmlns:a16="http://schemas.microsoft.com/office/drawing/2014/main" id="{B751EA9D-E6D0-5350-7B83-50011D596149}"/>
                </a:ext>
              </a:extLst>
            </p:cNvPr>
            <p:cNvSpPr/>
            <p:nvPr/>
          </p:nvSpPr>
          <p:spPr>
            <a:xfrm>
              <a:off x="5792000" y="26589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08F2C84-E44E-3174-F8EF-D64E35AFC6EE}"/>
                </a:ext>
              </a:extLst>
            </p:cNvPr>
            <p:cNvSpPr txBox="1"/>
            <p:nvPr/>
          </p:nvSpPr>
          <p:spPr>
            <a:xfrm>
              <a:off x="7208944" y="2822729"/>
              <a:ext cx="4478231" cy="584775"/>
            </a:xfrm>
            <a:prstGeom prst="rect">
              <a:avLst/>
            </a:prstGeom>
            <a:noFill/>
          </p:spPr>
          <p:txBody>
            <a:bodyPr wrap="square" rtlCol="0">
              <a:spAutoFit/>
            </a:bodyPr>
            <a:lstStyle/>
            <a:p>
              <a:r>
                <a:rPr lang="en-US" sz="1600" b="1">
                  <a:solidFill>
                    <a:schemeClr val="bg1"/>
                  </a:solidFill>
                  <a:latin typeface="Roboto" pitchFamily="2" charset="0"/>
                  <a:ea typeface="Roboto" pitchFamily="2" charset="0"/>
                </a:rPr>
                <a:t>Thống kê số lượng và đối soát lịch sử giao dịch, giúp kiểm tra nguồn thu chính xác</a:t>
              </a:r>
              <a:endParaRPr lang="en-US" sz="1600" b="1" dirty="0">
                <a:solidFill>
                  <a:schemeClr val="bg1"/>
                </a:solidFill>
                <a:latin typeface="Roboto" pitchFamily="2" charset="0"/>
                <a:ea typeface="Roboto" pitchFamily="2" charset="0"/>
              </a:endParaRPr>
            </a:p>
          </p:txBody>
        </p:sp>
        <p:pic>
          <p:nvPicPr>
            <p:cNvPr id="34" name="Graphic 33" descr="Clipboard All Crosses with solid fill">
              <a:extLst>
                <a:ext uri="{FF2B5EF4-FFF2-40B4-BE49-F238E27FC236}">
                  <a16:creationId xmlns:a16="http://schemas.microsoft.com/office/drawing/2014/main" id="{8752BE99-ADAE-0BA5-3714-3180B2223C8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50114" y="2704650"/>
              <a:ext cx="914400" cy="914400"/>
            </a:xfrm>
            <a:prstGeom prst="rect">
              <a:avLst/>
            </a:prstGeom>
          </p:spPr>
        </p:pic>
      </p:grpSp>
      <p:grpSp>
        <p:nvGrpSpPr>
          <p:cNvPr id="11" name="Group 10">
            <a:extLst>
              <a:ext uri="{FF2B5EF4-FFF2-40B4-BE49-F238E27FC236}">
                <a16:creationId xmlns:a16="http://schemas.microsoft.com/office/drawing/2014/main" id="{FEC7126E-D5F2-B231-7BEE-DDF994F9ECFE}"/>
              </a:ext>
            </a:extLst>
          </p:cNvPr>
          <p:cNvGrpSpPr/>
          <p:nvPr/>
        </p:nvGrpSpPr>
        <p:grpSpPr>
          <a:xfrm>
            <a:off x="5802477" y="4068630"/>
            <a:ext cx="5656098" cy="1005840"/>
            <a:chOff x="5802477" y="4068630"/>
            <a:chExt cx="5656098" cy="1005840"/>
          </a:xfrm>
        </p:grpSpPr>
        <p:sp>
          <p:nvSpPr>
            <p:cNvPr id="8" name="Rectangle: Rounded Corners 7">
              <a:extLst>
                <a:ext uri="{FF2B5EF4-FFF2-40B4-BE49-F238E27FC236}">
                  <a16:creationId xmlns:a16="http://schemas.microsoft.com/office/drawing/2014/main" id="{403AF3BE-EFD0-8672-4578-3348291C9466}"/>
                </a:ext>
              </a:extLst>
            </p:cNvPr>
            <p:cNvSpPr/>
            <p:nvPr/>
          </p:nvSpPr>
          <p:spPr>
            <a:xfrm>
              <a:off x="5802477" y="40686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3FFAE35-D42A-D354-A95B-72AC9BDE1E04}"/>
                </a:ext>
              </a:extLst>
            </p:cNvPr>
            <p:cNvSpPr txBox="1"/>
            <p:nvPr/>
          </p:nvSpPr>
          <p:spPr>
            <a:xfrm>
              <a:off x="7208943" y="4248134"/>
              <a:ext cx="4249632" cy="584775"/>
            </a:xfrm>
            <a:prstGeom prst="rect">
              <a:avLst/>
            </a:prstGeom>
            <a:noFill/>
          </p:spPr>
          <p:txBody>
            <a:bodyPr wrap="square" rtlCol="0">
              <a:spAutoFit/>
            </a:bodyPr>
            <a:lstStyle/>
            <a:p>
              <a:r>
                <a:rPr lang="en-US" sz="1600" b="1">
                  <a:solidFill>
                    <a:schemeClr val="bg1"/>
                  </a:solidFill>
                  <a:latin typeface="Roboto" pitchFamily="2" charset="0"/>
                  <a:ea typeface="Roboto" pitchFamily="2" charset="0"/>
                </a:rPr>
                <a:t>Hiển thị mã QR thanh toán động theo từng đơn hàng</a:t>
              </a:r>
              <a:endParaRPr lang="en-US" sz="1600" b="1" dirty="0">
                <a:solidFill>
                  <a:schemeClr val="bg1"/>
                </a:solidFill>
                <a:latin typeface="Roboto" pitchFamily="2" charset="0"/>
                <a:ea typeface="Roboto" pitchFamily="2" charset="0"/>
              </a:endParaRPr>
            </a:p>
          </p:txBody>
        </p:sp>
        <p:pic>
          <p:nvPicPr>
            <p:cNvPr id="36" name="Graphic 35" descr="Qr Code with solid fill">
              <a:extLst>
                <a:ext uri="{FF2B5EF4-FFF2-40B4-BE49-F238E27FC236}">
                  <a16:creationId xmlns:a16="http://schemas.microsoft.com/office/drawing/2014/main" id="{99A2B7D8-33C4-297A-35E2-E08038429E7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50114" y="4120801"/>
              <a:ext cx="914400" cy="914400"/>
            </a:xfrm>
            <a:prstGeom prst="rect">
              <a:avLst/>
            </a:prstGeom>
          </p:spPr>
        </p:pic>
      </p:grpSp>
      <p:grpSp>
        <p:nvGrpSpPr>
          <p:cNvPr id="15" name="Group 14">
            <a:extLst>
              <a:ext uri="{FF2B5EF4-FFF2-40B4-BE49-F238E27FC236}">
                <a16:creationId xmlns:a16="http://schemas.microsoft.com/office/drawing/2014/main" id="{F8D68DAC-C308-3A4B-63A8-945815FA6E25}"/>
              </a:ext>
            </a:extLst>
          </p:cNvPr>
          <p:cNvGrpSpPr/>
          <p:nvPr/>
        </p:nvGrpSpPr>
        <p:grpSpPr>
          <a:xfrm>
            <a:off x="5812954" y="5478330"/>
            <a:ext cx="5645621" cy="1005840"/>
            <a:chOff x="5812954" y="5478330"/>
            <a:chExt cx="5645621" cy="1005840"/>
          </a:xfrm>
        </p:grpSpPr>
        <p:sp>
          <p:nvSpPr>
            <p:cNvPr id="9" name="Rectangle: Rounded Corners 8">
              <a:extLst>
                <a:ext uri="{FF2B5EF4-FFF2-40B4-BE49-F238E27FC236}">
                  <a16:creationId xmlns:a16="http://schemas.microsoft.com/office/drawing/2014/main" id="{FAAA0E51-EA36-5794-F7AB-DCEF3647C501}"/>
                </a:ext>
              </a:extLst>
            </p:cNvPr>
            <p:cNvSpPr/>
            <p:nvPr/>
          </p:nvSpPr>
          <p:spPr>
            <a:xfrm>
              <a:off x="5812954" y="54783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594DA5F-8046-56BB-FB3C-4D7C9D69EB7E}"/>
                </a:ext>
              </a:extLst>
            </p:cNvPr>
            <p:cNvSpPr txBox="1"/>
            <p:nvPr/>
          </p:nvSpPr>
          <p:spPr>
            <a:xfrm>
              <a:off x="7208943" y="5565751"/>
              <a:ext cx="4249632" cy="830997"/>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Thông báo tiền về đến chủ tài khoản và nhân viên ngay lập tức, giúp đối soát rõ ràng từng đơn hàng</a:t>
              </a:r>
            </a:p>
          </p:txBody>
        </p:sp>
        <p:grpSp>
          <p:nvGrpSpPr>
            <p:cNvPr id="43" name="Group 42">
              <a:extLst>
                <a:ext uri="{FF2B5EF4-FFF2-40B4-BE49-F238E27FC236}">
                  <a16:creationId xmlns:a16="http://schemas.microsoft.com/office/drawing/2014/main" id="{34A5DDC1-B750-7556-F865-D6CA86FE92AF}"/>
                </a:ext>
              </a:extLst>
            </p:cNvPr>
            <p:cNvGrpSpPr/>
            <p:nvPr/>
          </p:nvGrpSpPr>
          <p:grpSpPr>
            <a:xfrm>
              <a:off x="6005839" y="5553959"/>
              <a:ext cx="797803" cy="816481"/>
              <a:chOff x="6009204" y="5491439"/>
              <a:chExt cx="884599" cy="905309"/>
            </a:xfrm>
          </p:grpSpPr>
          <p:pic>
            <p:nvPicPr>
              <p:cNvPr id="38" name="Graphic 37" descr="Bell with solid fill">
                <a:extLst>
                  <a:ext uri="{FF2B5EF4-FFF2-40B4-BE49-F238E27FC236}">
                    <a16:creationId xmlns:a16="http://schemas.microsoft.com/office/drawing/2014/main" id="{45B29B4A-C9F3-272C-A844-90E6C21B4C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760628">
                <a:off x="6009204" y="5706697"/>
                <a:ext cx="690051" cy="690051"/>
              </a:xfrm>
              <a:prstGeom prst="rect">
                <a:avLst/>
              </a:prstGeom>
            </p:spPr>
          </p:pic>
          <p:pic>
            <p:nvPicPr>
              <p:cNvPr id="42" name="Graphic 41" descr="Flying Money with solid fill">
                <a:extLst>
                  <a:ext uri="{FF2B5EF4-FFF2-40B4-BE49-F238E27FC236}">
                    <a16:creationId xmlns:a16="http://schemas.microsoft.com/office/drawing/2014/main" id="{2B75F202-32A6-8B9E-FD19-720D3F0BF4C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685854">
                <a:off x="6450201" y="5491439"/>
                <a:ext cx="443602" cy="443602"/>
              </a:xfrm>
              <a:prstGeom prst="rect">
                <a:avLst/>
              </a:prstGeom>
            </p:spPr>
          </p:pic>
        </p:grpSp>
      </p:grpSp>
      <p:pic>
        <p:nvPicPr>
          <p:cNvPr id="24" name="Picture 23">
            <a:extLst>
              <a:ext uri="{FF2B5EF4-FFF2-40B4-BE49-F238E27FC236}">
                <a16:creationId xmlns:a16="http://schemas.microsoft.com/office/drawing/2014/main" id="{C4EC4592-53F4-8314-7EC8-D9EE3AC34868}"/>
              </a:ext>
            </a:extLst>
          </p:cNvPr>
          <p:cNvPicPr>
            <a:picLocks noChangeAspect="1"/>
          </p:cNvPicPr>
          <p:nvPr/>
        </p:nvPicPr>
        <p:blipFill>
          <a:blip r:embed="rId14">
            <a:extLst>
              <a:ext uri="{28A0092B-C50C-407E-A947-70E740481C1C}">
                <a14:useLocalDpi xmlns:a14="http://schemas.microsoft.com/office/drawing/2010/main" val="0"/>
              </a:ext>
            </a:extLst>
          </a:blip>
          <a:srcRect l="15340" t="13505" r="20288" b="15509"/>
          <a:stretch/>
        </p:blipFill>
        <p:spPr>
          <a:xfrm>
            <a:off x="124294" y="3619050"/>
            <a:ext cx="2952039" cy="3255298"/>
          </a:xfrm>
          <a:prstGeom prst="rect">
            <a:avLst/>
          </a:prstGeom>
        </p:spPr>
      </p:pic>
      <p:pic>
        <p:nvPicPr>
          <p:cNvPr id="19" name="Picture 18" descr="A white and blue rectangular object with a black screen&#10;&#10;Description automatically generated">
            <a:extLst>
              <a:ext uri="{FF2B5EF4-FFF2-40B4-BE49-F238E27FC236}">
                <a16:creationId xmlns:a16="http://schemas.microsoft.com/office/drawing/2014/main" id="{3BEDCED9-D11A-F1D7-88A2-467017BD3F08}"/>
              </a:ext>
            </a:extLst>
          </p:cNvPr>
          <p:cNvPicPr>
            <a:picLocks noChangeAspect="1"/>
          </p:cNvPicPr>
          <p:nvPr/>
        </p:nvPicPr>
        <p:blipFill>
          <a:blip r:embed="rId15">
            <a:extLst>
              <a:ext uri="{28A0092B-C50C-407E-A947-70E740481C1C}">
                <a14:useLocalDpi xmlns:a14="http://schemas.microsoft.com/office/drawing/2010/main" val="0"/>
              </a:ext>
            </a:extLst>
          </a:blip>
          <a:srcRect l="26631" t="19329" r="28472" b="20117"/>
          <a:stretch/>
        </p:blipFill>
        <p:spPr>
          <a:xfrm>
            <a:off x="2762251" y="3511079"/>
            <a:ext cx="2301948" cy="3104699"/>
          </a:xfrm>
          <a:prstGeom prst="rect">
            <a:avLst/>
          </a:prstGeom>
        </p:spPr>
      </p:pic>
    </p:spTree>
    <p:extLst>
      <p:ext uri="{BB962C8B-B14F-4D97-AF65-F5344CB8AC3E}">
        <p14:creationId xmlns:p14="http://schemas.microsoft.com/office/powerpoint/2010/main" val="9039078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1+#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250" fill="hold"/>
                                        <p:tgtEl>
                                          <p:spTgt spid="11"/>
                                        </p:tgtEl>
                                        <p:attrNameLst>
                                          <p:attrName>ppt_x</p:attrName>
                                        </p:attrNameLst>
                                      </p:cBhvr>
                                      <p:tavLst>
                                        <p:tav tm="0">
                                          <p:val>
                                            <p:strVal val="1+#ppt_w/2"/>
                                          </p:val>
                                        </p:tav>
                                        <p:tav tm="100000">
                                          <p:val>
                                            <p:strVal val="#ppt_x"/>
                                          </p:val>
                                        </p:tav>
                                      </p:tavLst>
                                    </p:anim>
                                    <p:anim calcmode="lin" valueType="num">
                                      <p:cBhvr additive="base">
                                        <p:cTn id="16" dur="125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500" fill="hold"/>
                                        <p:tgtEl>
                                          <p:spTgt spid="15"/>
                                        </p:tgtEl>
                                        <p:attrNameLst>
                                          <p:attrName>ppt_x</p:attrName>
                                        </p:attrNameLst>
                                      </p:cBhvr>
                                      <p:tavLst>
                                        <p:tav tm="0">
                                          <p:val>
                                            <p:strVal val="1+#ppt_w/2"/>
                                          </p:val>
                                        </p:tav>
                                        <p:tav tm="100000">
                                          <p:val>
                                            <p:strVal val="#ppt_x"/>
                                          </p:val>
                                        </p:tav>
                                      </p:tavLst>
                                    </p:anim>
                                    <p:anim calcmode="lin" valueType="num">
                                      <p:cBhvr additive="base">
                                        <p:cTn id="20" dur="1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AD5B3F-44E9-1933-535F-1F855F7EA5F2}"/>
              </a:ext>
            </a:extLst>
          </p:cNvPr>
          <p:cNvSpPr/>
          <p:nvPr/>
        </p:nvSpPr>
        <p:spPr>
          <a:xfrm>
            <a:off x="0" y="0"/>
            <a:ext cx="234484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B7CD0CB-F028-FCD3-A11F-F2DE3EDB3CF0}"/>
              </a:ext>
            </a:extLst>
          </p:cNvPr>
          <p:cNvSpPr/>
          <p:nvPr/>
        </p:nvSpPr>
        <p:spPr>
          <a:xfrm>
            <a:off x="666988" y="1379429"/>
            <a:ext cx="4857750" cy="4857750"/>
          </a:xfrm>
          <a:prstGeom prst="ellipse">
            <a:avLst/>
          </a:prstGeom>
          <a:solidFill>
            <a:srgbClr val="EFF0FF"/>
          </a:solidFill>
          <a:ln w="38100">
            <a:noFill/>
          </a:ln>
          <a:scene3d>
            <a:camera prst="orthographicFront"/>
            <a:lightRig rig="threePt" dir="t"/>
          </a:scene3d>
          <a:sp3d>
            <a:bevelT w="165100" prst="coolSlan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C58F174-6BB9-77C6-2AD5-16E6C6BDFE77}"/>
              </a:ext>
            </a:extLst>
          </p:cNvPr>
          <p:cNvSpPr txBox="1"/>
          <p:nvPr/>
        </p:nvSpPr>
        <p:spPr>
          <a:xfrm>
            <a:off x="2914650" y="119391"/>
            <a:ext cx="8583100" cy="1169551"/>
          </a:xfrm>
          <a:prstGeom prst="rect">
            <a:avLst/>
          </a:prstGeom>
          <a:noFill/>
        </p:spPr>
        <p:txBody>
          <a:bodyPr wrap="square" rtlCol="0">
            <a:spAutoFit/>
          </a:bodyPr>
          <a:lstStyle/>
          <a:p>
            <a:r>
              <a:rPr lang="en-US" sz="3500" b="1">
                <a:solidFill>
                  <a:srgbClr val="565ADD"/>
                </a:solidFill>
                <a:latin typeface="Roboto" pitchFamily="2" charset="0"/>
                <a:ea typeface="Roboto" pitchFamily="2" charset="0"/>
              </a:rPr>
              <a:t>TÍNH NĂNG NỔI BẬT GIẢI PHÁP THANH TOÁN QR TRUSTED PAY</a:t>
            </a:r>
            <a:endParaRPr lang="en-US" sz="3500" b="1" dirty="0">
              <a:solidFill>
                <a:srgbClr val="565ADD"/>
              </a:solidFill>
              <a:latin typeface="Roboto" pitchFamily="2" charset="0"/>
              <a:ea typeface="Roboto" pitchFamily="2" charset="0"/>
            </a:endParaRPr>
          </a:p>
        </p:txBody>
      </p:sp>
      <p:grpSp>
        <p:nvGrpSpPr>
          <p:cNvPr id="2" name="Group 1">
            <a:extLst>
              <a:ext uri="{FF2B5EF4-FFF2-40B4-BE49-F238E27FC236}">
                <a16:creationId xmlns:a16="http://schemas.microsoft.com/office/drawing/2014/main" id="{F1ADEA25-48F3-9636-8A42-3AA688AED0AF}"/>
              </a:ext>
            </a:extLst>
          </p:cNvPr>
          <p:cNvGrpSpPr/>
          <p:nvPr/>
        </p:nvGrpSpPr>
        <p:grpSpPr>
          <a:xfrm>
            <a:off x="5469849" y="1833890"/>
            <a:ext cx="6027901" cy="594985"/>
            <a:chOff x="5469849" y="1833890"/>
            <a:chExt cx="6027901" cy="594985"/>
          </a:xfrm>
        </p:grpSpPr>
        <p:sp>
          <p:nvSpPr>
            <p:cNvPr id="17" name="TextBox 16">
              <a:extLst>
                <a:ext uri="{FF2B5EF4-FFF2-40B4-BE49-F238E27FC236}">
                  <a16:creationId xmlns:a16="http://schemas.microsoft.com/office/drawing/2014/main" id="{FFD3CBB0-F9AF-5340-1699-4757B0765E67}"/>
                </a:ext>
              </a:extLst>
            </p:cNvPr>
            <p:cNvSpPr txBox="1"/>
            <p:nvPr/>
          </p:nvSpPr>
          <p:spPr>
            <a:xfrm>
              <a:off x="6172198" y="1833890"/>
              <a:ext cx="5325552" cy="523220"/>
            </a:xfrm>
            <a:prstGeom prst="rect">
              <a:avLst/>
            </a:prstGeom>
            <a:noFill/>
          </p:spPr>
          <p:txBody>
            <a:bodyPr wrap="square" rtlCol="0">
              <a:spAutoFit/>
            </a:bodyPr>
            <a:lstStyle/>
            <a:p>
              <a:r>
                <a:rPr lang="en-US" sz="1400" dirty="0">
                  <a:solidFill>
                    <a:srgbClr val="565ADD"/>
                  </a:solidFill>
                  <a:latin typeface="Roboto" pitchFamily="2" charset="0"/>
                  <a:ea typeface="Roboto" pitchFamily="2" charset="0"/>
                </a:rPr>
                <a:t>Luôn hiển thị mã QR tĩnh của cửa hàng trên thiết bị hoặc hiển thị mã QR thanh toán động theo từng đơn hàng</a:t>
              </a:r>
            </a:p>
          </p:txBody>
        </p:sp>
        <p:grpSp>
          <p:nvGrpSpPr>
            <p:cNvPr id="34" name="Group 33">
              <a:extLst>
                <a:ext uri="{FF2B5EF4-FFF2-40B4-BE49-F238E27FC236}">
                  <a16:creationId xmlns:a16="http://schemas.microsoft.com/office/drawing/2014/main" id="{560B62B1-9D1C-FD51-00E2-27427BAE2F52}"/>
                </a:ext>
              </a:extLst>
            </p:cNvPr>
            <p:cNvGrpSpPr/>
            <p:nvPr/>
          </p:nvGrpSpPr>
          <p:grpSpPr>
            <a:xfrm>
              <a:off x="5469849" y="1885950"/>
              <a:ext cx="542925" cy="542925"/>
              <a:chOff x="5469849" y="1885950"/>
              <a:chExt cx="542925" cy="542925"/>
            </a:xfrm>
          </p:grpSpPr>
          <p:sp>
            <p:nvSpPr>
              <p:cNvPr id="10" name="Oval 9">
                <a:extLst>
                  <a:ext uri="{FF2B5EF4-FFF2-40B4-BE49-F238E27FC236}">
                    <a16:creationId xmlns:a16="http://schemas.microsoft.com/office/drawing/2014/main" id="{1DE8E496-4D90-F24D-960D-AEF2DDEC3E84}"/>
                  </a:ext>
                </a:extLst>
              </p:cNvPr>
              <p:cNvSpPr/>
              <p:nvPr/>
            </p:nvSpPr>
            <p:spPr>
              <a:xfrm>
                <a:off x="5469849" y="1885950"/>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Qr Code with solid fill">
                <a:extLst>
                  <a:ext uri="{FF2B5EF4-FFF2-40B4-BE49-F238E27FC236}">
                    <a16:creationId xmlns:a16="http://schemas.microsoft.com/office/drawing/2014/main" id="{C99FBA0B-B386-F572-744D-9B1E65BC31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76885" y="2004709"/>
                <a:ext cx="323851" cy="323851"/>
              </a:xfrm>
              <a:prstGeom prst="rect">
                <a:avLst/>
              </a:prstGeom>
            </p:spPr>
          </p:pic>
        </p:grpSp>
      </p:grpSp>
      <p:grpSp>
        <p:nvGrpSpPr>
          <p:cNvPr id="6" name="Group 5">
            <a:extLst>
              <a:ext uri="{FF2B5EF4-FFF2-40B4-BE49-F238E27FC236}">
                <a16:creationId xmlns:a16="http://schemas.microsoft.com/office/drawing/2014/main" id="{A6C433D4-CE61-D025-DB6E-10CF5709652B}"/>
              </a:ext>
            </a:extLst>
          </p:cNvPr>
          <p:cNvGrpSpPr/>
          <p:nvPr/>
        </p:nvGrpSpPr>
        <p:grpSpPr>
          <a:xfrm>
            <a:off x="5824537" y="2711396"/>
            <a:ext cx="5510213" cy="542925"/>
            <a:chOff x="5824537" y="2711396"/>
            <a:chExt cx="5510213" cy="542925"/>
          </a:xfrm>
        </p:grpSpPr>
        <p:sp>
          <p:nvSpPr>
            <p:cNvPr id="18" name="TextBox 17">
              <a:extLst>
                <a:ext uri="{FF2B5EF4-FFF2-40B4-BE49-F238E27FC236}">
                  <a16:creationId xmlns:a16="http://schemas.microsoft.com/office/drawing/2014/main" id="{FBC44620-AA46-AFA9-9D7A-175078E444E1}"/>
                </a:ext>
              </a:extLst>
            </p:cNvPr>
            <p:cNvSpPr txBox="1"/>
            <p:nvPr/>
          </p:nvSpPr>
          <p:spPr>
            <a:xfrm>
              <a:off x="6443661" y="2721248"/>
              <a:ext cx="4891089"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Phát thông báo bằng giọng nói ngay sau khi có giao dịch thành công </a:t>
              </a:r>
              <a:endParaRPr lang="en-US" sz="1400" dirty="0">
                <a:solidFill>
                  <a:srgbClr val="565ADD"/>
                </a:solidFill>
                <a:latin typeface="Roboto" pitchFamily="2" charset="0"/>
                <a:ea typeface="Roboto" pitchFamily="2" charset="0"/>
              </a:endParaRPr>
            </a:p>
          </p:txBody>
        </p:sp>
        <p:grpSp>
          <p:nvGrpSpPr>
            <p:cNvPr id="35" name="Group 34">
              <a:extLst>
                <a:ext uri="{FF2B5EF4-FFF2-40B4-BE49-F238E27FC236}">
                  <a16:creationId xmlns:a16="http://schemas.microsoft.com/office/drawing/2014/main" id="{1C2A9ED4-2211-0F27-0B72-112B8A399B66}"/>
                </a:ext>
              </a:extLst>
            </p:cNvPr>
            <p:cNvGrpSpPr/>
            <p:nvPr/>
          </p:nvGrpSpPr>
          <p:grpSpPr>
            <a:xfrm>
              <a:off x="5824537" y="2711396"/>
              <a:ext cx="542925" cy="542925"/>
              <a:chOff x="5824537" y="2711396"/>
              <a:chExt cx="542925" cy="542925"/>
            </a:xfrm>
          </p:grpSpPr>
          <p:sp>
            <p:nvSpPr>
              <p:cNvPr id="11" name="Oval 10">
                <a:extLst>
                  <a:ext uri="{FF2B5EF4-FFF2-40B4-BE49-F238E27FC236}">
                    <a16:creationId xmlns:a16="http://schemas.microsoft.com/office/drawing/2014/main" id="{D3D6B174-CC0C-5295-3DD0-E0E11952BDC6}"/>
                  </a:ext>
                </a:extLst>
              </p:cNvPr>
              <p:cNvSpPr/>
              <p:nvPr/>
            </p:nvSpPr>
            <p:spPr>
              <a:xfrm>
                <a:off x="5824537" y="2711396"/>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ound Medium with solid fill">
                <a:extLst>
                  <a:ext uri="{FF2B5EF4-FFF2-40B4-BE49-F238E27FC236}">
                    <a16:creationId xmlns:a16="http://schemas.microsoft.com/office/drawing/2014/main" id="{B12BCF2F-8634-0D3C-EED4-03382F6DC1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34073" y="2838450"/>
                <a:ext cx="323851" cy="323851"/>
              </a:xfrm>
              <a:prstGeom prst="rect">
                <a:avLst/>
              </a:prstGeom>
            </p:spPr>
          </p:pic>
        </p:grpSp>
      </p:grpSp>
      <p:grpSp>
        <p:nvGrpSpPr>
          <p:cNvPr id="24" name="Group 23">
            <a:extLst>
              <a:ext uri="{FF2B5EF4-FFF2-40B4-BE49-F238E27FC236}">
                <a16:creationId xmlns:a16="http://schemas.microsoft.com/office/drawing/2014/main" id="{E8DBCF1F-13CC-550B-79A8-81559C575BBE}"/>
              </a:ext>
            </a:extLst>
          </p:cNvPr>
          <p:cNvGrpSpPr/>
          <p:nvPr/>
        </p:nvGrpSpPr>
        <p:grpSpPr>
          <a:xfrm>
            <a:off x="5900736" y="3536842"/>
            <a:ext cx="5434014" cy="542925"/>
            <a:chOff x="5900736" y="3536842"/>
            <a:chExt cx="5434014" cy="542925"/>
          </a:xfrm>
        </p:grpSpPr>
        <p:sp>
          <p:nvSpPr>
            <p:cNvPr id="19" name="TextBox 18">
              <a:extLst>
                <a:ext uri="{FF2B5EF4-FFF2-40B4-BE49-F238E27FC236}">
                  <a16:creationId xmlns:a16="http://schemas.microsoft.com/office/drawing/2014/main" id="{67BE60FC-0D66-4647-0216-BB49698E7278}"/>
                </a:ext>
              </a:extLst>
            </p:cNvPr>
            <p:cNvSpPr txBox="1"/>
            <p:nvPr/>
          </p:nvSpPr>
          <p:spPr>
            <a:xfrm>
              <a:off x="6443661" y="3654415"/>
              <a:ext cx="4891089"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Màn hình phía sau hiển thị số tiền giao dịch thành công  </a:t>
              </a:r>
              <a:endParaRPr lang="en-US" sz="1400" dirty="0">
                <a:solidFill>
                  <a:srgbClr val="565ADD"/>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E5AE0745-8626-7417-A748-5F2F8A5939B9}"/>
                </a:ext>
              </a:extLst>
            </p:cNvPr>
            <p:cNvGrpSpPr/>
            <p:nvPr/>
          </p:nvGrpSpPr>
          <p:grpSpPr>
            <a:xfrm>
              <a:off x="5900736" y="3536842"/>
              <a:ext cx="542925" cy="542925"/>
              <a:chOff x="5900736" y="3536842"/>
              <a:chExt cx="542925" cy="542925"/>
            </a:xfrm>
          </p:grpSpPr>
          <p:sp>
            <p:nvSpPr>
              <p:cNvPr id="12" name="Oval 11">
                <a:extLst>
                  <a:ext uri="{FF2B5EF4-FFF2-40B4-BE49-F238E27FC236}">
                    <a16:creationId xmlns:a16="http://schemas.microsoft.com/office/drawing/2014/main" id="{C22AF546-9B11-0F89-D7AA-1A9929FF31CF}"/>
                  </a:ext>
                </a:extLst>
              </p:cNvPr>
              <p:cNvSpPr/>
              <p:nvPr/>
            </p:nvSpPr>
            <p:spPr>
              <a:xfrm>
                <a:off x="5900736" y="3536842"/>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Dollar with solid fill">
                <a:extLst>
                  <a:ext uri="{FF2B5EF4-FFF2-40B4-BE49-F238E27FC236}">
                    <a16:creationId xmlns:a16="http://schemas.microsoft.com/office/drawing/2014/main" id="{8DDE2FB2-EE20-2D80-9D24-20AE8FF93C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11795" y="3663873"/>
                <a:ext cx="320808" cy="320808"/>
              </a:xfrm>
              <a:prstGeom prst="rect">
                <a:avLst/>
              </a:prstGeom>
            </p:spPr>
          </p:pic>
        </p:grpSp>
      </p:grpSp>
      <p:grpSp>
        <p:nvGrpSpPr>
          <p:cNvPr id="26" name="Group 25">
            <a:extLst>
              <a:ext uri="{FF2B5EF4-FFF2-40B4-BE49-F238E27FC236}">
                <a16:creationId xmlns:a16="http://schemas.microsoft.com/office/drawing/2014/main" id="{3ABB44BD-9D26-2934-23BF-E773D3685863}"/>
              </a:ext>
            </a:extLst>
          </p:cNvPr>
          <p:cNvGrpSpPr/>
          <p:nvPr/>
        </p:nvGrpSpPr>
        <p:grpSpPr>
          <a:xfrm>
            <a:off x="5805487" y="4409913"/>
            <a:ext cx="5529263" cy="542925"/>
            <a:chOff x="5805487" y="4409913"/>
            <a:chExt cx="5529263" cy="542925"/>
          </a:xfrm>
        </p:grpSpPr>
        <p:sp>
          <p:nvSpPr>
            <p:cNvPr id="20" name="TextBox 19">
              <a:extLst>
                <a:ext uri="{FF2B5EF4-FFF2-40B4-BE49-F238E27FC236}">
                  <a16:creationId xmlns:a16="http://schemas.microsoft.com/office/drawing/2014/main" id="{EA5D58AD-824D-D1CB-0131-5A81DA812C44}"/>
                </a:ext>
              </a:extLst>
            </p:cNvPr>
            <p:cNvSpPr txBox="1"/>
            <p:nvPr/>
          </p:nvSpPr>
          <p:spPr>
            <a:xfrm>
              <a:off x="6443661" y="4527486"/>
              <a:ext cx="4891089"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Dễ dàng theo dõi, đối soát giao dịch   </a:t>
              </a:r>
              <a:endParaRPr lang="en-US" sz="1400" dirty="0">
                <a:solidFill>
                  <a:srgbClr val="565ADD"/>
                </a:solidFill>
                <a:latin typeface="Roboto" pitchFamily="2" charset="0"/>
                <a:ea typeface="Roboto" pitchFamily="2" charset="0"/>
              </a:endParaRPr>
            </a:p>
          </p:txBody>
        </p:sp>
        <p:grpSp>
          <p:nvGrpSpPr>
            <p:cNvPr id="37" name="Group 36">
              <a:extLst>
                <a:ext uri="{FF2B5EF4-FFF2-40B4-BE49-F238E27FC236}">
                  <a16:creationId xmlns:a16="http://schemas.microsoft.com/office/drawing/2014/main" id="{73F4C97E-25AD-B1CD-B07B-B7B8E5F7EDE6}"/>
                </a:ext>
              </a:extLst>
            </p:cNvPr>
            <p:cNvGrpSpPr/>
            <p:nvPr/>
          </p:nvGrpSpPr>
          <p:grpSpPr>
            <a:xfrm>
              <a:off x="5805487" y="4409913"/>
              <a:ext cx="542925" cy="542925"/>
              <a:chOff x="5805487" y="4409913"/>
              <a:chExt cx="542925" cy="542925"/>
            </a:xfrm>
          </p:grpSpPr>
          <p:sp>
            <p:nvSpPr>
              <p:cNvPr id="13" name="Oval 12">
                <a:extLst>
                  <a:ext uri="{FF2B5EF4-FFF2-40B4-BE49-F238E27FC236}">
                    <a16:creationId xmlns:a16="http://schemas.microsoft.com/office/drawing/2014/main" id="{CB4D0C75-D4B3-6C60-6FBF-04A1D2B5D3AC}"/>
                  </a:ext>
                </a:extLst>
              </p:cNvPr>
              <p:cNvSpPr/>
              <p:nvPr/>
            </p:nvSpPr>
            <p:spPr>
              <a:xfrm>
                <a:off x="5805487" y="440991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Checklist with solid fill">
                <a:extLst>
                  <a:ext uri="{FF2B5EF4-FFF2-40B4-BE49-F238E27FC236}">
                    <a16:creationId xmlns:a16="http://schemas.microsoft.com/office/drawing/2014/main" id="{1663D112-C232-219F-39BD-939C04E330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15023" y="4521982"/>
                <a:ext cx="323851" cy="323851"/>
              </a:xfrm>
              <a:prstGeom prst="rect">
                <a:avLst/>
              </a:prstGeom>
            </p:spPr>
          </p:pic>
        </p:grpSp>
      </p:grpSp>
      <p:grpSp>
        <p:nvGrpSpPr>
          <p:cNvPr id="28" name="Group 27">
            <a:extLst>
              <a:ext uri="{FF2B5EF4-FFF2-40B4-BE49-F238E27FC236}">
                <a16:creationId xmlns:a16="http://schemas.microsoft.com/office/drawing/2014/main" id="{D13AB6C4-9CAA-AC71-BD6A-C0C0FA09451B}"/>
              </a:ext>
            </a:extLst>
          </p:cNvPr>
          <p:cNvGrpSpPr/>
          <p:nvPr/>
        </p:nvGrpSpPr>
        <p:grpSpPr>
          <a:xfrm>
            <a:off x="5425797" y="5254703"/>
            <a:ext cx="6108978" cy="542925"/>
            <a:chOff x="5425797" y="5254703"/>
            <a:chExt cx="6108978" cy="542925"/>
          </a:xfrm>
        </p:grpSpPr>
        <p:sp>
          <p:nvSpPr>
            <p:cNvPr id="21" name="TextBox 20">
              <a:extLst>
                <a:ext uri="{FF2B5EF4-FFF2-40B4-BE49-F238E27FC236}">
                  <a16:creationId xmlns:a16="http://schemas.microsoft.com/office/drawing/2014/main" id="{F300413E-8422-D0B7-8A17-5F8AA44ED31C}"/>
                </a:ext>
              </a:extLst>
            </p:cNvPr>
            <p:cNvSpPr txBox="1"/>
            <p:nvPr/>
          </p:nvSpPr>
          <p:spPr>
            <a:xfrm>
              <a:off x="6229349" y="5378070"/>
              <a:ext cx="530542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Dễ dàng tích hợp với các ứng dụng POS, ERP, Website bán hàng </a:t>
              </a:r>
              <a:endParaRPr lang="en-US" sz="1400" dirty="0">
                <a:solidFill>
                  <a:srgbClr val="565ADD"/>
                </a:solidFill>
                <a:latin typeface="Roboto" pitchFamily="2" charset="0"/>
                <a:ea typeface="Roboto" pitchFamily="2" charset="0"/>
              </a:endParaRPr>
            </a:p>
          </p:txBody>
        </p:sp>
        <p:grpSp>
          <p:nvGrpSpPr>
            <p:cNvPr id="38" name="Group 37">
              <a:extLst>
                <a:ext uri="{FF2B5EF4-FFF2-40B4-BE49-F238E27FC236}">
                  <a16:creationId xmlns:a16="http://schemas.microsoft.com/office/drawing/2014/main" id="{EB856BAC-D7B9-3C4E-C0C7-A3594D54850C}"/>
                </a:ext>
              </a:extLst>
            </p:cNvPr>
            <p:cNvGrpSpPr/>
            <p:nvPr/>
          </p:nvGrpSpPr>
          <p:grpSpPr>
            <a:xfrm>
              <a:off x="5425797" y="5254703"/>
              <a:ext cx="542925" cy="542925"/>
              <a:chOff x="5425797" y="5254703"/>
              <a:chExt cx="542925" cy="542925"/>
            </a:xfrm>
          </p:grpSpPr>
          <p:sp>
            <p:nvSpPr>
              <p:cNvPr id="14" name="Oval 13">
                <a:extLst>
                  <a:ext uri="{FF2B5EF4-FFF2-40B4-BE49-F238E27FC236}">
                    <a16:creationId xmlns:a16="http://schemas.microsoft.com/office/drawing/2014/main" id="{2B53A084-4C6B-9652-AE46-FC61F1961A1E}"/>
                  </a:ext>
                </a:extLst>
              </p:cNvPr>
              <p:cNvSpPr/>
              <p:nvPr/>
            </p:nvSpPr>
            <p:spPr>
              <a:xfrm>
                <a:off x="5425797" y="525470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Blockchain with solid fill">
                <a:extLst>
                  <a:ext uri="{FF2B5EF4-FFF2-40B4-BE49-F238E27FC236}">
                    <a16:creationId xmlns:a16="http://schemas.microsoft.com/office/drawing/2014/main" id="{F1EC7DE6-C575-B6E5-1071-43D3FA2972A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43790" y="5369189"/>
                <a:ext cx="313952" cy="313952"/>
              </a:xfrm>
              <a:prstGeom prst="rect">
                <a:avLst/>
              </a:prstGeom>
            </p:spPr>
          </p:pic>
        </p:grpSp>
      </p:grpSp>
      <p:grpSp>
        <p:nvGrpSpPr>
          <p:cNvPr id="29" name="Group 28">
            <a:extLst>
              <a:ext uri="{FF2B5EF4-FFF2-40B4-BE49-F238E27FC236}">
                <a16:creationId xmlns:a16="http://schemas.microsoft.com/office/drawing/2014/main" id="{8BC7A1A8-A794-DC36-EF92-54E9FE52860A}"/>
              </a:ext>
            </a:extLst>
          </p:cNvPr>
          <p:cNvGrpSpPr/>
          <p:nvPr/>
        </p:nvGrpSpPr>
        <p:grpSpPr>
          <a:xfrm>
            <a:off x="4846082" y="6005184"/>
            <a:ext cx="6085407" cy="542925"/>
            <a:chOff x="4846082" y="6005184"/>
            <a:chExt cx="6085407" cy="542925"/>
          </a:xfrm>
        </p:grpSpPr>
        <p:sp>
          <p:nvSpPr>
            <p:cNvPr id="22" name="TextBox 21">
              <a:extLst>
                <a:ext uri="{FF2B5EF4-FFF2-40B4-BE49-F238E27FC236}">
                  <a16:creationId xmlns:a16="http://schemas.microsoft.com/office/drawing/2014/main" id="{A952080A-F40D-D836-714D-A78E7E72F363}"/>
                </a:ext>
              </a:extLst>
            </p:cNvPr>
            <p:cNvSpPr txBox="1"/>
            <p:nvPr/>
          </p:nvSpPr>
          <p:spPr>
            <a:xfrm>
              <a:off x="5626063" y="6161120"/>
              <a:ext cx="530542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Đáp ứng các tiêu chuẩn an toàn và bảo mật </a:t>
              </a:r>
              <a:endParaRPr lang="en-US" sz="1400" dirty="0">
                <a:solidFill>
                  <a:srgbClr val="565ADD"/>
                </a:solidFill>
                <a:latin typeface="Roboto" pitchFamily="2" charset="0"/>
                <a:ea typeface="Roboto" pitchFamily="2" charset="0"/>
              </a:endParaRPr>
            </a:p>
          </p:txBody>
        </p:sp>
        <p:grpSp>
          <p:nvGrpSpPr>
            <p:cNvPr id="39" name="Group 38">
              <a:extLst>
                <a:ext uri="{FF2B5EF4-FFF2-40B4-BE49-F238E27FC236}">
                  <a16:creationId xmlns:a16="http://schemas.microsoft.com/office/drawing/2014/main" id="{DBFEB161-9C84-3EDC-A6FE-489B33D78F19}"/>
                </a:ext>
              </a:extLst>
            </p:cNvPr>
            <p:cNvGrpSpPr/>
            <p:nvPr/>
          </p:nvGrpSpPr>
          <p:grpSpPr>
            <a:xfrm>
              <a:off x="4846082" y="6005184"/>
              <a:ext cx="542925" cy="542925"/>
              <a:chOff x="4846082" y="6005184"/>
              <a:chExt cx="542925" cy="542925"/>
            </a:xfrm>
          </p:grpSpPr>
          <p:sp>
            <p:nvSpPr>
              <p:cNvPr id="15" name="Oval 14">
                <a:extLst>
                  <a:ext uri="{FF2B5EF4-FFF2-40B4-BE49-F238E27FC236}">
                    <a16:creationId xmlns:a16="http://schemas.microsoft.com/office/drawing/2014/main" id="{127B2178-EC18-9E1B-4EFF-24B86ADACA3A}"/>
                  </a:ext>
                </a:extLst>
              </p:cNvPr>
              <p:cNvSpPr/>
              <p:nvPr/>
            </p:nvSpPr>
            <p:spPr>
              <a:xfrm>
                <a:off x="4846082" y="6005184"/>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Lock with solid fill">
                <a:extLst>
                  <a:ext uri="{FF2B5EF4-FFF2-40B4-BE49-F238E27FC236}">
                    <a16:creationId xmlns:a16="http://schemas.microsoft.com/office/drawing/2014/main" id="{4E4FDE9D-2523-DF11-7BCE-5CEDE73A56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66677" y="6120631"/>
                <a:ext cx="301733" cy="301733"/>
              </a:xfrm>
              <a:prstGeom prst="rect">
                <a:avLst/>
              </a:prstGeom>
            </p:spPr>
          </p:pic>
        </p:grpSp>
      </p:grpSp>
      <p:grpSp>
        <p:nvGrpSpPr>
          <p:cNvPr id="42" name="Group 41">
            <a:extLst>
              <a:ext uri="{FF2B5EF4-FFF2-40B4-BE49-F238E27FC236}">
                <a16:creationId xmlns:a16="http://schemas.microsoft.com/office/drawing/2014/main" id="{A7680306-A687-B388-0A20-2C1A4D0D7AF6}"/>
              </a:ext>
            </a:extLst>
          </p:cNvPr>
          <p:cNvGrpSpPr/>
          <p:nvPr/>
        </p:nvGrpSpPr>
        <p:grpSpPr>
          <a:xfrm>
            <a:off x="1771650" y="132666"/>
            <a:ext cx="1143000" cy="1143000"/>
            <a:chOff x="1771650" y="132666"/>
            <a:chExt cx="1143000" cy="1143000"/>
          </a:xfrm>
        </p:grpSpPr>
        <p:sp>
          <p:nvSpPr>
            <p:cNvPr id="23" name="Oval 22">
              <a:extLst>
                <a:ext uri="{FF2B5EF4-FFF2-40B4-BE49-F238E27FC236}">
                  <a16:creationId xmlns:a16="http://schemas.microsoft.com/office/drawing/2014/main" id="{4F40ACFB-E403-5B74-E64C-F00DF5626AF8}"/>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Atom with solid fill">
              <a:extLst>
                <a:ext uri="{FF2B5EF4-FFF2-40B4-BE49-F238E27FC236}">
                  <a16:creationId xmlns:a16="http://schemas.microsoft.com/office/drawing/2014/main" id="{A8716DBA-AFFC-CF7C-9DA8-00B9C3A58FF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885950" y="232515"/>
              <a:ext cx="914400" cy="914400"/>
            </a:xfrm>
            <a:prstGeom prst="rect">
              <a:avLst/>
            </a:prstGeom>
          </p:spPr>
        </p:pic>
      </p:grpSp>
      <p:pic>
        <p:nvPicPr>
          <p:cNvPr id="32" name="Picture 31">
            <a:extLst>
              <a:ext uri="{FF2B5EF4-FFF2-40B4-BE49-F238E27FC236}">
                <a16:creationId xmlns:a16="http://schemas.microsoft.com/office/drawing/2014/main" id="{858DC4DB-A988-2C2D-5D36-DE6EB11771E0}"/>
              </a:ext>
            </a:extLst>
          </p:cNvPr>
          <p:cNvPicPr>
            <a:picLocks noChangeAspect="1"/>
          </p:cNvPicPr>
          <p:nvPr/>
        </p:nvPicPr>
        <p:blipFill>
          <a:blip r:embed="rId16">
            <a:extLst>
              <a:ext uri="{28A0092B-C50C-407E-A947-70E740481C1C}">
                <a14:useLocalDpi xmlns:a14="http://schemas.microsoft.com/office/drawing/2010/main" val="0"/>
              </a:ext>
            </a:extLst>
          </a:blip>
          <a:srcRect l="20509" t="10891" r="21707" b="17154"/>
          <a:stretch/>
        </p:blipFill>
        <p:spPr>
          <a:xfrm>
            <a:off x="2788832" y="1677845"/>
            <a:ext cx="3101775" cy="3862454"/>
          </a:xfrm>
          <a:prstGeom prst="rect">
            <a:avLst/>
          </a:prstGeom>
          <a:effectLst>
            <a:outerShdw blurRad="76200" dir="13500000" sy="23000" kx="1200000" algn="br" rotWithShape="0">
              <a:prstClr val="black">
                <a:alpha val="20000"/>
              </a:prstClr>
            </a:outerShdw>
          </a:effectLst>
        </p:spPr>
      </p:pic>
      <p:pic>
        <p:nvPicPr>
          <p:cNvPr id="16" name="Picture 15" descr="A white and blue rectangular object with a black screen&#10;&#10;Description automatically generated">
            <a:extLst>
              <a:ext uri="{FF2B5EF4-FFF2-40B4-BE49-F238E27FC236}">
                <a16:creationId xmlns:a16="http://schemas.microsoft.com/office/drawing/2014/main" id="{459C9890-25ED-2BE3-A4DD-2ED21BB8442E}"/>
              </a:ext>
            </a:extLst>
          </p:cNvPr>
          <p:cNvPicPr>
            <a:picLocks noChangeAspect="1"/>
          </p:cNvPicPr>
          <p:nvPr/>
        </p:nvPicPr>
        <p:blipFill>
          <a:blip r:embed="rId17">
            <a:extLst>
              <a:ext uri="{28A0092B-C50C-407E-A947-70E740481C1C}">
                <a14:useLocalDpi xmlns:a14="http://schemas.microsoft.com/office/drawing/2010/main" val="0"/>
              </a:ext>
            </a:extLst>
          </a:blip>
          <a:srcRect l="27501" t="20309" r="27916" b="17130"/>
          <a:stretch/>
        </p:blipFill>
        <p:spPr>
          <a:xfrm>
            <a:off x="223004" y="1827228"/>
            <a:ext cx="2811720" cy="3945513"/>
          </a:xfrm>
          <a:prstGeom prst="rect">
            <a:avLst/>
          </a:prstGeom>
        </p:spPr>
      </p:pic>
    </p:spTree>
    <p:extLst>
      <p:ext uri="{BB962C8B-B14F-4D97-AF65-F5344CB8AC3E}">
        <p14:creationId xmlns:p14="http://schemas.microsoft.com/office/powerpoint/2010/main" val="28013660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750"/>
                                        <p:tgtEl>
                                          <p:spTgt spid="24"/>
                                        </p:tgtEl>
                                      </p:cBhvr>
                                    </p:animEffect>
                                    <p:anim calcmode="lin" valueType="num">
                                      <p:cBhvr>
                                        <p:cTn id="18" dur="750" fill="hold"/>
                                        <p:tgtEl>
                                          <p:spTgt spid="24"/>
                                        </p:tgtEl>
                                        <p:attrNameLst>
                                          <p:attrName>ppt_x</p:attrName>
                                        </p:attrNameLst>
                                      </p:cBhvr>
                                      <p:tavLst>
                                        <p:tav tm="0">
                                          <p:val>
                                            <p:strVal val="#ppt_x"/>
                                          </p:val>
                                        </p:tav>
                                        <p:tav tm="100000">
                                          <p:val>
                                            <p:strVal val="#ppt_x"/>
                                          </p:val>
                                        </p:tav>
                                      </p:tavLst>
                                    </p:anim>
                                    <p:anim calcmode="lin" valueType="num">
                                      <p:cBhvr>
                                        <p:cTn id="19" dur="750" fill="hold"/>
                                        <p:tgtEl>
                                          <p:spTgt spid="2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250"/>
                                        <p:tgtEl>
                                          <p:spTgt spid="26"/>
                                        </p:tgtEl>
                                      </p:cBhvr>
                                    </p:animEffect>
                                    <p:anim calcmode="lin" valueType="num">
                                      <p:cBhvr>
                                        <p:cTn id="23" dur="1250" fill="hold"/>
                                        <p:tgtEl>
                                          <p:spTgt spid="26"/>
                                        </p:tgtEl>
                                        <p:attrNameLst>
                                          <p:attrName>ppt_x</p:attrName>
                                        </p:attrNameLst>
                                      </p:cBhvr>
                                      <p:tavLst>
                                        <p:tav tm="0">
                                          <p:val>
                                            <p:strVal val="#ppt_x"/>
                                          </p:val>
                                        </p:tav>
                                        <p:tav tm="100000">
                                          <p:val>
                                            <p:strVal val="#ppt_x"/>
                                          </p:val>
                                        </p:tav>
                                      </p:tavLst>
                                    </p:anim>
                                    <p:anim calcmode="lin" valueType="num">
                                      <p:cBhvr>
                                        <p:cTn id="24" dur="1250" fill="hold"/>
                                        <p:tgtEl>
                                          <p:spTgt spid="2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250"/>
                                        <p:tgtEl>
                                          <p:spTgt spid="28"/>
                                        </p:tgtEl>
                                      </p:cBhvr>
                                    </p:animEffect>
                                    <p:anim calcmode="lin" valueType="num">
                                      <p:cBhvr>
                                        <p:cTn id="28" dur="1250" fill="hold"/>
                                        <p:tgtEl>
                                          <p:spTgt spid="28"/>
                                        </p:tgtEl>
                                        <p:attrNameLst>
                                          <p:attrName>ppt_x</p:attrName>
                                        </p:attrNameLst>
                                      </p:cBhvr>
                                      <p:tavLst>
                                        <p:tav tm="0">
                                          <p:val>
                                            <p:strVal val="#ppt_x"/>
                                          </p:val>
                                        </p:tav>
                                        <p:tav tm="100000">
                                          <p:val>
                                            <p:strVal val="#ppt_x"/>
                                          </p:val>
                                        </p:tav>
                                      </p:tavLst>
                                    </p:anim>
                                    <p:anim calcmode="lin" valueType="num">
                                      <p:cBhvr>
                                        <p:cTn id="29" dur="1250" fill="hold"/>
                                        <p:tgtEl>
                                          <p:spTgt spid="2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000"/>
                                        <p:tgtEl>
                                          <p:spTgt spid="29"/>
                                        </p:tgtEl>
                                      </p:cBhvr>
                                    </p:animEffect>
                                    <p:anim calcmode="lin" valueType="num">
                                      <p:cBhvr>
                                        <p:cTn id="33" dur="2000" fill="hold"/>
                                        <p:tgtEl>
                                          <p:spTgt spid="29"/>
                                        </p:tgtEl>
                                        <p:attrNameLst>
                                          <p:attrName>ppt_x</p:attrName>
                                        </p:attrNameLst>
                                      </p:cBhvr>
                                      <p:tavLst>
                                        <p:tav tm="0">
                                          <p:val>
                                            <p:strVal val="#ppt_x"/>
                                          </p:val>
                                        </p:tav>
                                        <p:tav tm="100000">
                                          <p:val>
                                            <p:strVal val="#ppt_x"/>
                                          </p:val>
                                        </p:tav>
                                      </p:tavLst>
                                    </p:anim>
                                    <p:anim calcmode="lin" valueType="num">
                                      <p:cBhvr>
                                        <p:cTn id="34" dur="2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C37B6-D871-340C-D1A7-2DCBF075F1D0}"/>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71A1F817-798A-DC56-23B3-8683FF82C77D}"/>
              </a:ext>
            </a:extLst>
          </p:cNvPr>
          <p:cNvSpPr/>
          <p:nvPr/>
        </p:nvSpPr>
        <p:spPr>
          <a:xfrm>
            <a:off x="4789176" y="3560887"/>
            <a:ext cx="2868923" cy="1565943"/>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0981742-8EA4-D2A6-C3E7-F905C57542DE}"/>
              </a:ext>
            </a:extLst>
          </p:cNvPr>
          <p:cNvPicPr>
            <a:picLocks noChangeAspect="1"/>
          </p:cNvPicPr>
          <p:nvPr/>
        </p:nvPicPr>
        <p:blipFill>
          <a:blip r:embed="rId3">
            <a:extLst>
              <a:ext uri="{28A0092B-C50C-407E-A947-70E740481C1C}">
                <a14:useLocalDpi xmlns:a14="http://schemas.microsoft.com/office/drawing/2010/main" val="0"/>
              </a:ext>
            </a:extLst>
          </a:blip>
          <a:srcRect l="25991" t="10754" r="23622" b="14512"/>
          <a:stretch/>
        </p:blipFill>
        <p:spPr>
          <a:xfrm>
            <a:off x="5129775" y="1272710"/>
            <a:ext cx="2400520" cy="3560371"/>
          </a:xfrm>
          <a:prstGeom prst="rect">
            <a:avLst/>
          </a:prstGeom>
          <a:effectLst>
            <a:outerShdw blurRad="76200" dir="18900000" sy="23000" kx="-1200000" algn="bl" rotWithShape="0">
              <a:prstClr val="black">
                <a:alpha val="20000"/>
              </a:prstClr>
            </a:outerShdw>
          </a:effectLst>
        </p:spPr>
      </p:pic>
      <p:grpSp>
        <p:nvGrpSpPr>
          <p:cNvPr id="7" name="Group 6">
            <a:extLst>
              <a:ext uri="{FF2B5EF4-FFF2-40B4-BE49-F238E27FC236}">
                <a16:creationId xmlns:a16="http://schemas.microsoft.com/office/drawing/2014/main" id="{BA3FBCA6-C888-C9B1-84E0-8C0CD2E3D783}"/>
              </a:ext>
            </a:extLst>
          </p:cNvPr>
          <p:cNvGrpSpPr/>
          <p:nvPr/>
        </p:nvGrpSpPr>
        <p:grpSpPr>
          <a:xfrm>
            <a:off x="1329947" y="1130044"/>
            <a:ext cx="1883524" cy="523220"/>
            <a:chOff x="2083638" y="4330449"/>
            <a:chExt cx="1883524" cy="523220"/>
          </a:xfrm>
        </p:grpSpPr>
        <p:sp>
          <p:nvSpPr>
            <p:cNvPr id="8" name="Rectangle: Rounded Corners 7">
              <a:extLst>
                <a:ext uri="{FF2B5EF4-FFF2-40B4-BE49-F238E27FC236}">
                  <a16:creationId xmlns:a16="http://schemas.microsoft.com/office/drawing/2014/main" id="{D2ED1EE9-27F9-6E46-BE5D-74640776D703}"/>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A54C6E-A605-CE04-6528-B83C9AFB69DD}"/>
                </a:ext>
              </a:extLst>
            </p:cNvPr>
            <p:cNvSpPr txBox="1"/>
            <p:nvPr/>
          </p:nvSpPr>
          <p:spPr>
            <a:xfrm>
              <a:off x="2083638" y="4440702"/>
              <a:ext cx="1883521"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MÃ QR TĨNH</a:t>
              </a:r>
            </a:p>
          </p:txBody>
        </p:sp>
      </p:grpSp>
      <p:grpSp>
        <p:nvGrpSpPr>
          <p:cNvPr id="10" name="Group 9">
            <a:extLst>
              <a:ext uri="{FF2B5EF4-FFF2-40B4-BE49-F238E27FC236}">
                <a16:creationId xmlns:a16="http://schemas.microsoft.com/office/drawing/2014/main" id="{2C65A804-92F6-2A1A-B084-68D1075AE19F}"/>
              </a:ext>
            </a:extLst>
          </p:cNvPr>
          <p:cNvGrpSpPr/>
          <p:nvPr/>
        </p:nvGrpSpPr>
        <p:grpSpPr>
          <a:xfrm>
            <a:off x="8977575" y="1130044"/>
            <a:ext cx="1883521" cy="523220"/>
            <a:chOff x="2083641" y="4330449"/>
            <a:chExt cx="1883521" cy="523220"/>
          </a:xfrm>
        </p:grpSpPr>
        <p:sp>
          <p:nvSpPr>
            <p:cNvPr id="11" name="Rectangle: Rounded Corners 10">
              <a:extLst>
                <a:ext uri="{FF2B5EF4-FFF2-40B4-BE49-F238E27FC236}">
                  <a16:creationId xmlns:a16="http://schemas.microsoft.com/office/drawing/2014/main" id="{F62ECBF2-62A3-AD3A-6EFD-340F7FFCEA47}"/>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51AA3B0-2B70-4702-61D0-4E63D28DE56B}"/>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NHẬN TIỀN</a:t>
              </a:r>
              <a:endParaRPr lang="en-US" sz="1600" b="1" dirty="0">
                <a:solidFill>
                  <a:srgbClr val="565ADD"/>
                </a:solidFill>
                <a:latin typeface="Roboto" pitchFamily="2" charset="0"/>
                <a:ea typeface="Roboto" pitchFamily="2" charset="0"/>
              </a:endParaRPr>
            </a:p>
          </p:txBody>
        </p:sp>
      </p:grpSp>
      <p:grpSp>
        <p:nvGrpSpPr>
          <p:cNvPr id="33" name="Group 32">
            <a:extLst>
              <a:ext uri="{FF2B5EF4-FFF2-40B4-BE49-F238E27FC236}">
                <a16:creationId xmlns:a16="http://schemas.microsoft.com/office/drawing/2014/main" id="{636EB8F1-F4FB-B1BF-C6CA-2C09228A4B15}"/>
              </a:ext>
            </a:extLst>
          </p:cNvPr>
          <p:cNvGrpSpPr/>
          <p:nvPr/>
        </p:nvGrpSpPr>
        <p:grpSpPr>
          <a:xfrm>
            <a:off x="307470" y="1971675"/>
            <a:ext cx="3752850" cy="1277614"/>
            <a:chOff x="276225" y="1971675"/>
            <a:chExt cx="3752850" cy="1277614"/>
          </a:xfrm>
        </p:grpSpPr>
        <p:grpSp>
          <p:nvGrpSpPr>
            <p:cNvPr id="18" name="Group 17">
              <a:extLst>
                <a:ext uri="{FF2B5EF4-FFF2-40B4-BE49-F238E27FC236}">
                  <a16:creationId xmlns:a16="http://schemas.microsoft.com/office/drawing/2014/main" id="{7247D83F-8886-A101-9765-B007D9FCEA92}"/>
                </a:ext>
              </a:extLst>
            </p:cNvPr>
            <p:cNvGrpSpPr/>
            <p:nvPr/>
          </p:nvGrpSpPr>
          <p:grpSpPr>
            <a:xfrm>
              <a:off x="514350" y="2133600"/>
              <a:ext cx="3514725" cy="1115689"/>
              <a:chOff x="514350" y="2133600"/>
              <a:chExt cx="3514725" cy="1115689"/>
            </a:xfrm>
          </p:grpSpPr>
          <p:sp>
            <p:nvSpPr>
              <p:cNvPr id="13" name="Rectangle: Rounded Corners 12">
                <a:extLst>
                  <a:ext uri="{FF2B5EF4-FFF2-40B4-BE49-F238E27FC236}">
                    <a16:creationId xmlns:a16="http://schemas.microsoft.com/office/drawing/2014/main" id="{A1094419-4018-BA89-A10E-3DA87E7104C3}"/>
                  </a:ext>
                </a:extLst>
              </p:cNvPr>
              <p:cNvSpPr/>
              <p:nvPr/>
            </p:nvSpPr>
            <p:spPr>
              <a:xfrm>
                <a:off x="514350" y="2133600"/>
                <a:ext cx="3514725" cy="111568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2E8B299-6A0D-00A6-7E7A-3DDA6BA056E6}"/>
                  </a:ext>
                </a:extLst>
              </p:cNvPr>
              <p:cNvSpPr txBox="1"/>
              <p:nvPr/>
            </p:nvSpPr>
            <p:spPr>
              <a:xfrm>
                <a:off x="669449" y="2314232"/>
                <a:ext cx="3216752" cy="738664"/>
              </a:xfrm>
              <a:prstGeom prst="rect">
                <a:avLst/>
              </a:prstGeom>
              <a:noFill/>
            </p:spPr>
            <p:txBody>
              <a:bodyPr wrap="square" rtlCol="0">
                <a:spAutoFit/>
              </a:bodyPr>
              <a:lstStyle/>
              <a:p>
                <a:r>
                  <a:rPr lang="en-US" sz="1400" dirty="0">
                    <a:solidFill>
                      <a:srgbClr val="565ADD"/>
                    </a:solidFill>
                    <a:latin typeface="Roboto" pitchFamily="2" charset="0"/>
                    <a:ea typeface="Roboto" pitchFamily="2" charset="0"/>
                  </a:rPr>
                  <a:t>Cửa hàng/chủ tài khoản truy cập ứng dụng Merchant admin của ngân hàng hoặc phần mềm bán hàng POS </a:t>
                </a:r>
              </a:p>
            </p:txBody>
          </p:sp>
        </p:grpSp>
        <p:grpSp>
          <p:nvGrpSpPr>
            <p:cNvPr id="26" name="Group 25">
              <a:extLst>
                <a:ext uri="{FF2B5EF4-FFF2-40B4-BE49-F238E27FC236}">
                  <a16:creationId xmlns:a16="http://schemas.microsoft.com/office/drawing/2014/main" id="{DF92E369-30CE-9A02-38B7-5720A3FEF621}"/>
                </a:ext>
              </a:extLst>
            </p:cNvPr>
            <p:cNvGrpSpPr/>
            <p:nvPr/>
          </p:nvGrpSpPr>
          <p:grpSpPr>
            <a:xfrm>
              <a:off x="276225" y="1971675"/>
              <a:ext cx="495300" cy="495300"/>
              <a:chOff x="276225" y="1971675"/>
              <a:chExt cx="495300" cy="495300"/>
            </a:xfrm>
          </p:grpSpPr>
          <p:sp>
            <p:nvSpPr>
              <p:cNvPr id="24" name="Oval 23">
                <a:extLst>
                  <a:ext uri="{FF2B5EF4-FFF2-40B4-BE49-F238E27FC236}">
                    <a16:creationId xmlns:a16="http://schemas.microsoft.com/office/drawing/2014/main" id="{E6FEE84B-E927-DB72-EE5B-A6D5BBF33261}"/>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660A2CE-EFE4-8A2C-097D-5EADF3194DF7}"/>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1</a:t>
                </a:r>
                <a:endParaRPr lang="en-US" sz="1600" b="1" dirty="0">
                  <a:solidFill>
                    <a:srgbClr val="E0E1FC"/>
                  </a:solidFill>
                  <a:latin typeface="Roboto" pitchFamily="2" charset="0"/>
                  <a:ea typeface="Roboto" pitchFamily="2" charset="0"/>
                </a:endParaRPr>
              </a:p>
            </p:txBody>
          </p:sp>
        </p:grpSp>
      </p:grpSp>
      <p:grpSp>
        <p:nvGrpSpPr>
          <p:cNvPr id="34" name="Group 33">
            <a:extLst>
              <a:ext uri="{FF2B5EF4-FFF2-40B4-BE49-F238E27FC236}">
                <a16:creationId xmlns:a16="http://schemas.microsoft.com/office/drawing/2014/main" id="{40F6297B-D31A-4DFD-A697-B09CDBC50702}"/>
              </a:ext>
            </a:extLst>
          </p:cNvPr>
          <p:cNvGrpSpPr/>
          <p:nvPr/>
        </p:nvGrpSpPr>
        <p:grpSpPr>
          <a:xfrm>
            <a:off x="307470" y="3313842"/>
            <a:ext cx="3762376" cy="1090115"/>
            <a:chOff x="266699" y="3313842"/>
            <a:chExt cx="3762376" cy="1090115"/>
          </a:xfrm>
        </p:grpSpPr>
        <p:grpSp>
          <p:nvGrpSpPr>
            <p:cNvPr id="20" name="Group 19">
              <a:extLst>
                <a:ext uri="{FF2B5EF4-FFF2-40B4-BE49-F238E27FC236}">
                  <a16:creationId xmlns:a16="http://schemas.microsoft.com/office/drawing/2014/main" id="{2BA09AF4-AA61-595F-2705-88E0F963463C}"/>
                </a:ext>
              </a:extLst>
            </p:cNvPr>
            <p:cNvGrpSpPr/>
            <p:nvPr/>
          </p:nvGrpSpPr>
          <p:grpSpPr>
            <a:xfrm>
              <a:off x="514350" y="3608713"/>
              <a:ext cx="3514725" cy="795244"/>
              <a:chOff x="514350" y="3608713"/>
              <a:chExt cx="3514725" cy="795244"/>
            </a:xfrm>
          </p:grpSpPr>
          <p:sp>
            <p:nvSpPr>
              <p:cNvPr id="16" name="Rectangle: Rounded Corners 15">
                <a:extLst>
                  <a:ext uri="{FF2B5EF4-FFF2-40B4-BE49-F238E27FC236}">
                    <a16:creationId xmlns:a16="http://schemas.microsoft.com/office/drawing/2014/main" id="{9468B475-3EE7-9C5B-380F-FB09258E1CEC}"/>
                  </a:ext>
                </a:extLst>
              </p:cNvPr>
              <p:cNvSpPr/>
              <p:nvPr/>
            </p:nvSpPr>
            <p:spPr>
              <a:xfrm>
                <a:off x="514350" y="3608713"/>
                <a:ext cx="3514725" cy="795244"/>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EBB1348-1E72-26E9-4721-8719B1C5869C}"/>
                  </a:ext>
                </a:extLst>
              </p:cNvPr>
              <p:cNvSpPr txBox="1"/>
              <p:nvPr/>
            </p:nvSpPr>
            <p:spPr>
              <a:xfrm>
                <a:off x="669449" y="3741719"/>
                <a:ext cx="3216752" cy="523220"/>
              </a:xfrm>
              <a:prstGeom prst="rect">
                <a:avLst/>
              </a:prstGeom>
              <a:noFill/>
            </p:spPr>
            <p:txBody>
              <a:bodyPr wrap="square" rtlCol="0">
                <a:spAutoFit/>
              </a:bodyPr>
              <a:lstStyle/>
              <a:p>
                <a:r>
                  <a:rPr lang="vi-VN" sz="1400" dirty="0">
                    <a:solidFill>
                      <a:srgbClr val="565ADD"/>
                    </a:solidFill>
                    <a:latin typeface="Roboto" pitchFamily="2" charset="0"/>
                    <a:ea typeface="Roboto" pitchFamily="2" charset="0"/>
                  </a:rPr>
                  <a:t>Cửa hàng/chủ tài</a:t>
                </a:r>
                <a:r>
                  <a:rPr lang="en-US" sz="1400" dirty="0">
                    <a:solidFill>
                      <a:srgbClr val="565ADD"/>
                    </a:solidFill>
                    <a:latin typeface="Roboto" pitchFamily="2" charset="0"/>
                    <a:ea typeface="Roboto" pitchFamily="2" charset="0"/>
                  </a:rPr>
                  <a:t> khoản</a:t>
                </a:r>
                <a:r>
                  <a:rPr lang="vi-VN" sz="1400" dirty="0">
                    <a:solidFill>
                      <a:srgbClr val="565ADD"/>
                    </a:solidFill>
                    <a:latin typeface="Roboto" pitchFamily="2" charset="0"/>
                    <a:ea typeface="Roboto" pitchFamily="2" charset="0"/>
                  </a:rPr>
                  <a:t> </a:t>
                </a:r>
                <a:r>
                  <a:rPr lang="en-US" sz="1400" dirty="0">
                    <a:solidFill>
                      <a:srgbClr val="565ADD"/>
                    </a:solidFill>
                    <a:latin typeface="Roboto" pitchFamily="2" charset="0"/>
                    <a:ea typeface="Roboto" pitchFamily="2" charset="0"/>
                  </a:rPr>
                  <a:t>tính tiền và thông báo số tiền đến khách hàng</a:t>
                </a:r>
              </a:p>
            </p:txBody>
          </p:sp>
        </p:grpSp>
        <p:grpSp>
          <p:nvGrpSpPr>
            <p:cNvPr id="27" name="Group 26">
              <a:extLst>
                <a:ext uri="{FF2B5EF4-FFF2-40B4-BE49-F238E27FC236}">
                  <a16:creationId xmlns:a16="http://schemas.microsoft.com/office/drawing/2014/main" id="{72434196-EAD6-3945-3AEE-CBB3C91E8462}"/>
                </a:ext>
              </a:extLst>
            </p:cNvPr>
            <p:cNvGrpSpPr/>
            <p:nvPr/>
          </p:nvGrpSpPr>
          <p:grpSpPr>
            <a:xfrm>
              <a:off x="266699" y="3313842"/>
              <a:ext cx="495300" cy="495300"/>
              <a:chOff x="276225" y="1971675"/>
              <a:chExt cx="495300" cy="495300"/>
            </a:xfrm>
          </p:grpSpPr>
          <p:sp>
            <p:nvSpPr>
              <p:cNvPr id="28" name="Oval 27">
                <a:extLst>
                  <a:ext uri="{FF2B5EF4-FFF2-40B4-BE49-F238E27FC236}">
                    <a16:creationId xmlns:a16="http://schemas.microsoft.com/office/drawing/2014/main" id="{655C0D7A-894C-D582-95A7-03474BDD97C8}"/>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C160CDB-0DFB-BB2D-61BE-2BB422441FB7}"/>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2</a:t>
                </a:r>
                <a:endParaRPr lang="en-US" sz="1600" b="1" dirty="0">
                  <a:solidFill>
                    <a:srgbClr val="E0E1FC"/>
                  </a:solidFill>
                  <a:latin typeface="Roboto" pitchFamily="2" charset="0"/>
                  <a:ea typeface="Roboto" pitchFamily="2" charset="0"/>
                </a:endParaRPr>
              </a:p>
            </p:txBody>
          </p:sp>
        </p:grpSp>
      </p:grpSp>
      <p:grpSp>
        <p:nvGrpSpPr>
          <p:cNvPr id="35" name="Group 34">
            <a:extLst>
              <a:ext uri="{FF2B5EF4-FFF2-40B4-BE49-F238E27FC236}">
                <a16:creationId xmlns:a16="http://schemas.microsoft.com/office/drawing/2014/main" id="{C588DF57-10B2-1B1A-F73B-E40B1E46DF72}"/>
              </a:ext>
            </a:extLst>
          </p:cNvPr>
          <p:cNvGrpSpPr/>
          <p:nvPr/>
        </p:nvGrpSpPr>
        <p:grpSpPr>
          <a:xfrm>
            <a:off x="307470" y="4469759"/>
            <a:ext cx="3762376" cy="915119"/>
            <a:chOff x="198834" y="4511436"/>
            <a:chExt cx="3762376" cy="915119"/>
          </a:xfrm>
        </p:grpSpPr>
        <p:grpSp>
          <p:nvGrpSpPr>
            <p:cNvPr id="21" name="Group 20">
              <a:extLst>
                <a:ext uri="{FF2B5EF4-FFF2-40B4-BE49-F238E27FC236}">
                  <a16:creationId xmlns:a16="http://schemas.microsoft.com/office/drawing/2014/main" id="{EF1F5525-0070-0F2A-AEAB-64562AC06C17}"/>
                </a:ext>
              </a:extLst>
            </p:cNvPr>
            <p:cNvGrpSpPr/>
            <p:nvPr/>
          </p:nvGrpSpPr>
          <p:grpSpPr>
            <a:xfrm>
              <a:off x="514349" y="4764411"/>
              <a:ext cx="3446861" cy="662144"/>
              <a:chOff x="514350" y="3608713"/>
              <a:chExt cx="3446861" cy="662144"/>
            </a:xfrm>
          </p:grpSpPr>
          <p:sp>
            <p:nvSpPr>
              <p:cNvPr id="22" name="Rectangle: Rounded Corners 21">
                <a:extLst>
                  <a:ext uri="{FF2B5EF4-FFF2-40B4-BE49-F238E27FC236}">
                    <a16:creationId xmlns:a16="http://schemas.microsoft.com/office/drawing/2014/main" id="{532625D6-E14A-2749-BFC2-6BD057A805F9}"/>
                  </a:ext>
                </a:extLst>
              </p:cNvPr>
              <p:cNvSpPr/>
              <p:nvPr/>
            </p:nvSpPr>
            <p:spPr>
              <a:xfrm>
                <a:off x="514350" y="3608713"/>
                <a:ext cx="3446861" cy="662144"/>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25B011C-3502-8690-45CF-368B7CA2781A}"/>
                  </a:ext>
                </a:extLst>
              </p:cNvPr>
              <p:cNvSpPr txBox="1"/>
              <p:nvPr/>
            </p:nvSpPr>
            <p:spPr>
              <a:xfrm>
                <a:off x="669449" y="3687401"/>
                <a:ext cx="3216752" cy="523220"/>
              </a:xfrm>
              <a:prstGeom prst="rect">
                <a:avLst/>
              </a:prstGeom>
              <a:noFill/>
            </p:spPr>
            <p:txBody>
              <a:bodyPr wrap="square" rtlCol="0">
                <a:spAutoFit/>
              </a:bodyPr>
              <a:lstStyle/>
              <a:p>
                <a:r>
                  <a:rPr lang="en-US" sz="1400" dirty="0">
                    <a:solidFill>
                      <a:srgbClr val="565ADD"/>
                    </a:solidFill>
                    <a:latin typeface="Roboto" pitchFamily="2" charset="0"/>
                    <a:ea typeface="Roboto" pitchFamily="2" charset="0"/>
                  </a:rPr>
                  <a:t>Mã QR đã được tạo sẵn và dán trên thiết bị Loa thông báo</a:t>
                </a:r>
              </a:p>
            </p:txBody>
          </p:sp>
        </p:grpSp>
        <p:grpSp>
          <p:nvGrpSpPr>
            <p:cNvPr id="30" name="Group 29">
              <a:extLst>
                <a:ext uri="{FF2B5EF4-FFF2-40B4-BE49-F238E27FC236}">
                  <a16:creationId xmlns:a16="http://schemas.microsoft.com/office/drawing/2014/main" id="{CC523EA5-0B17-E1F0-B162-D5460C7B95EA}"/>
                </a:ext>
              </a:extLst>
            </p:cNvPr>
            <p:cNvGrpSpPr/>
            <p:nvPr/>
          </p:nvGrpSpPr>
          <p:grpSpPr>
            <a:xfrm>
              <a:off x="198834" y="4511436"/>
              <a:ext cx="495300" cy="495300"/>
              <a:chOff x="276225" y="1971675"/>
              <a:chExt cx="495300" cy="495300"/>
            </a:xfrm>
          </p:grpSpPr>
          <p:sp>
            <p:nvSpPr>
              <p:cNvPr id="31" name="Oval 30">
                <a:extLst>
                  <a:ext uri="{FF2B5EF4-FFF2-40B4-BE49-F238E27FC236}">
                    <a16:creationId xmlns:a16="http://schemas.microsoft.com/office/drawing/2014/main" id="{B1383CAF-FA1D-388C-D08E-2159CF5719C9}"/>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89298BD-020C-28E4-24A9-DD0C9D61F06F}"/>
                  </a:ext>
                </a:extLst>
              </p:cNvPr>
              <p:cNvSpPr txBox="1"/>
              <p:nvPr/>
            </p:nvSpPr>
            <p:spPr>
              <a:xfrm>
                <a:off x="370531" y="2060331"/>
                <a:ext cx="335440" cy="338554"/>
              </a:xfrm>
              <a:prstGeom prst="rect">
                <a:avLst/>
              </a:prstGeom>
              <a:noFill/>
            </p:spPr>
            <p:txBody>
              <a:bodyPr wrap="square" rtlCol="0">
                <a:spAutoFit/>
              </a:bodyPr>
              <a:lstStyle/>
              <a:p>
                <a:r>
                  <a:rPr lang="en-US" sz="1600" b="1" dirty="0">
                    <a:solidFill>
                      <a:srgbClr val="E0E1FC"/>
                    </a:solidFill>
                    <a:latin typeface="Roboto" pitchFamily="2" charset="0"/>
                    <a:ea typeface="Roboto" pitchFamily="2" charset="0"/>
                  </a:rPr>
                  <a:t>3</a:t>
                </a:r>
              </a:p>
            </p:txBody>
          </p:sp>
        </p:grpSp>
      </p:grpSp>
      <p:grpSp>
        <p:nvGrpSpPr>
          <p:cNvPr id="36" name="Group 35">
            <a:extLst>
              <a:ext uri="{FF2B5EF4-FFF2-40B4-BE49-F238E27FC236}">
                <a16:creationId xmlns:a16="http://schemas.microsoft.com/office/drawing/2014/main" id="{433C0389-4024-A8D6-ED7D-A98621B87567}"/>
              </a:ext>
            </a:extLst>
          </p:cNvPr>
          <p:cNvGrpSpPr/>
          <p:nvPr/>
        </p:nvGrpSpPr>
        <p:grpSpPr>
          <a:xfrm>
            <a:off x="8120208" y="1971675"/>
            <a:ext cx="3685492" cy="1362733"/>
            <a:chOff x="514350" y="1886556"/>
            <a:chExt cx="3685492" cy="1362733"/>
          </a:xfrm>
        </p:grpSpPr>
        <p:grpSp>
          <p:nvGrpSpPr>
            <p:cNvPr id="37" name="Group 36">
              <a:extLst>
                <a:ext uri="{FF2B5EF4-FFF2-40B4-BE49-F238E27FC236}">
                  <a16:creationId xmlns:a16="http://schemas.microsoft.com/office/drawing/2014/main" id="{6F0886CD-1D9E-B8FF-73EC-611BA08380E5}"/>
                </a:ext>
              </a:extLst>
            </p:cNvPr>
            <p:cNvGrpSpPr/>
            <p:nvPr/>
          </p:nvGrpSpPr>
          <p:grpSpPr>
            <a:xfrm>
              <a:off x="514350" y="2133600"/>
              <a:ext cx="3514725" cy="1115689"/>
              <a:chOff x="514350" y="2133600"/>
              <a:chExt cx="3514725" cy="1115689"/>
            </a:xfrm>
          </p:grpSpPr>
          <p:sp>
            <p:nvSpPr>
              <p:cNvPr id="41" name="Rectangle: Rounded Corners 40">
                <a:extLst>
                  <a:ext uri="{FF2B5EF4-FFF2-40B4-BE49-F238E27FC236}">
                    <a16:creationId xmlns:a16="http://schemas.microsoft.com/office/drawing/2014/main" id="{9EB1D063-86E3-CA79-A485-1B6D22C73916}"/>
                  </a:ext>
                </a:extLst>
              </p:cNvPr>
              <p:cNvSpPr/>
              <p:nvPr/>
            </p:nvSpPr>
            <p:spPr>
              <a:xfrm>
                <a:off x="514350" y="2133600"/>
                <a:ext cx="3514725" cy="1115689"/>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9ECCAC6D-D470-CA8E-2958-193AA2C4F97E}"/>
                  </a:ext>
                </a:extLst>
              </p:cNvPr>
              <p:cNvSpPr txBox="1"/>
              <p:nvPr/>
            </p:nvSpPr>
            <p:spPr>
              <a:xfrm>
                <a:off x="669449" y="2314232"/>
                <a:ext cx="3216752" cy="738664"/>
              </a:xfrm>
              <a:prstGeom prst="rect">
                <a:avLst/>
              </a:prstGeom>
              <a:noFill/>
            </p:spPr>
            <p:txBody>
              <a:bodyPr wrap="square" rtlCol="0">
                <a:spAutoFit/>
              </a:bodyPr>
              <a:lstStyle/>
              <a:p>
                <a:r>
                  <a:rPr lang="en-US" sz="1400" dirty="0">
                    <a:solidFill>
                      <a:srgbClr val="E0E1FC"/>
                    </a:solidFill>
                    <a:latin typeface="Roboto" pitchFamily="2" charset="0"/>
                    <a:ea typeface="Roboto" pitchFamily="2" charset="0"/>
                  </a:rPr>
                  <a:t>Khách hàng chủ yếu quét mã QR bằng ứng dụng Mobile Banking của ngân hàng và nhập số tiền cần thanh toán</a:t>
                </a:r>
              </a:p>
            </p:txBody>
          </p:sp>
        </p:grpSp>
        <p:grpSp>
          <p:nvGrpSpPr>
            <p:cNvPr id="38" name="Group 37">
              <a:extLst>
                <a:ext uri="{FF2B5EF4-FFF2-40B4-BE49-F238E27FC236}">
                  <a16:creationId xmlns:a16="http://schemas.microsoft.com/office/drawing/2014/main" id="{6A3ACA98-DFBF-91F0-A960-807372BB5356}"/>
                </a:ext>
              </a:extLst>
            </p:cNvPr>
            <p:cNvGrpSpPr/>
            <p:nvPr/>
          </p:nvGrpSpPr>
          <p:grpSpPr>
            <a:xfrm>
              <a:off x="3704542" y="1886556"/>
              <a:ext cx="495300" cy="495300"/>
              <a:chOff x="3704542" y="1886556"/>
              <a:chExt cx="495300" cy="495300"/>
            </a:xfrm>
          </p:grpSpPr>
          <p:sp>
            <p:nvSpPr>
              <p:cNvPr id="39" name="Oval 38">
                <a:extLst>
                  <a:ext uri="{FF2B5EF4-FFF2-40B4-BE49-F238E27FC236}">
                    <a16:creationId xmlns:a16="http://schemas.microsoft.com/office/drawing/2014/main" id="{0FB1E25D-7A8A-8CC0-4AA2-578D0AF3DD66}"/>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4680E68-924D-1E91-65E0-1048A39A10F0}"/>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1</a:t>
                </a:r>
                <a:endParaRPr lang="en-US" sz="1600" b="1" dirty="0">
                  <a:solidFill>
                    <a:srgbClr val="E0E1FC"/>
                  </a:solidFill>
                  <a:latin typeface="Roboto" pitchFamily="2" charset="0"/>
                  <a:ea typeface="Roboto" pitchFamily="2" charset="0"/>
                </a:endParaRPr>
              </a:p>
            </p:txBody>
          </p:sp>
        </p:grpSp>
      </p:grpSp>
      <p:grpSp>
        <p:nvGrpSpPr>
          <p:cNvPr id="57" name="Group 56">
            <a:extLst>
              <a:ext uri="{FF2B5EF4-FFF2-40B4-BE49-F238E27FC236}">
                <a16:creationId xmlns:a16="http://schemas.microsoft.com/office/drawing/2014/main" id="{ED56237F-7183-1994-752E-D08FCC68DBCA}"/>
              </a:ext>
            </a:extLst>
          </p:cNvPr>
          <p:cNvGrpSpPr/>
          <p:nvPr/>
        </p:nvGrpSpPr>
        <p:grpSpPr>
          <a:xfrm>
            <a:off x="8120208" y="3462876"/>
            <a:ext cx="3685492" cy="865107"/>
            <a:chOff x="514350" y="1886556"/>
            <a:chExt cx="3685492" cy="865107"/>
          </a:xfrm>
        </p:grpSpPr>
        <p:grpSp>
          <p:nvGrpSpPr>
            <p:cNvPr id="58" name="Group 57">
              <a:extLst>
                <a:ext uri="{FF2B5EF4-FFF2-40B4-BE49-F238E27FC236}">
                  <a16:creationId xmlns:a16="http://schemas.microsoft.com/office/drawing/2014/main" id="{810D9E77-835C-2A00-7CD1-EEE1D7CDED8F}"/>
                </a:ext>
              </a:extLst>
            </p:cNvPr>
            <p:cNvGrpSpPr/>
            <p:nvPr/>
          </p:nvGrpSpPr>
          <p:grpSpPr>
            <a:xfrm>
              <a:off x="514350" y="2133601"/>
              <a:ext cx="3514725" cy="618062"/>
              <a:chOff x="514350" y="2133601"/>
              <a:chExt cx="3514725" cy="618062"/>
            </a:xfrm>
          </p:grpSpPr>
          <p:sp>
            <p:nvSpPr>
              <p:cNvPr id="62" name="Rectangle: Rounded Corners 61">
                <a:extLst>
                  <a:ext uri="{FF2B5EF4-FFF2-40B4-BE49-F238E27FC236}">
                    <a16:creationId xmlns:a16="http://schemas.microsoft.com/office/drawing/2014/main" id="{89CFB2A5-BE32-FC9F-254B-73E505CDB0A2}"/>
                  </a:ext>
                </a:extLst>
              </p:cNvPr>
              <p:cNvSpPr/>
              <p:nvPr/>
            </p:nvSpPr>
            <p:spPr>
              <a:xfrm>
                <a:off x="514350" y="2133601"/>
                <a:ext cx="3514725" cy="618062"/>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2B8CA584-7B3B-421B-9848-49E071A4C4CC}"/>
                  </a:ext>
                </a:extLst>
              </p:cNvPr>
              <p:cNvSpPr txBox="1"/>
              <p:nvPr/>
            </p:nvSpPr>
            <p:spPr>
              <a:xfrm>
                <a:off x="669449" y="2295182"/>
                <a:ext cx="3216752" cy="307777"/>
              </a:xfrm>
              <a:prstGeom prst="rect">
                <a:avLst/>
              </a:prstGeom>
              <a:noFill/>
            </p:spPr>
            <p:txBody>
              <a:bodyPr wrap="square" rtlCol="0">
                <a:spAutoFit/>
              </a:bodyPr>
              <a:lstStyle/>
              <a:p>
                <a:r>
                  <a:rPr lang="en-US" sz="1400" dirty="0">
                    <a:solidFill>
                      <a:srgbClr val="E0E1FC"/>
                    </a:solidFill>
                    <a:latin typeface="Roboto" pitchFamily="2" charset="0"/>
                    <a:ea typeface="Roboto" pitchFamily="2" charset="0"/>
                  </a:rPr>
                  <a:t>Khách hàng xác nhận thanh toán</a:t>
                </a:r>
              </a:p>
            </p:txBody>
          </p:sp>
        </p:grpSp>
        <p:grpSp>
          <p:nvGrpSpPr>
            <p:cNvPr id="59" name="Group 58">
              <a:extLst>
                <a:ext uri="{FF2B5EF4-FFF2-40B4-BE49-F238E27FC236}">
                  <a16:creationId xmlns:a16="http://schemas.microsoft.com/office/drawing/2014/main" id="{73A56691-8467-F174-302D-79E4B866EDC5}"/>
                </a:ext>
              </a:extLst>
            </p:cNvPr>
            <p:cNvGrpSpPr/>
            <p:nvPr/>
          </p:nvGrpSpPr>
          <p:grpSpPr>
            <a:xfrm>
              <a:off x="3704542" y="1886556"/>
              <a:ext cx="495300" cy="495300"/>
              <a:chOff x="3704542" y="1886556"/>
              <a:chExt cx="495300" cy="495300"/>
            </a:xfrm>
          </p:grpSpPr>
          <p:sp>
            <p:nvSpPr>
              <p:cNvPr id="60" name="Oval 59">
                <a:extLst>
                  <a:ext uri="{FF2B5EF4-FFF2-40B4-BE49-F238E27FC236}">
                    <a16:creationId xmlns:a16="http://schemas.microsoft.com/office/drawing/2014/main" id="{E980FD8F-5C3A-B3AE-ACE7-3020AA1BB74E}"/>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B14CDCC9-E5EC-3768-7FBA-9CBAAD91A1A4}"/>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2</a:t>
                </a:r>
                <a:endParaRPr lang="en-US" sz="1600" b="1" dirty="0">
                  <a:solidFill>
                    <a:srgbClr val="E0E1FC"/>
                  </a:solidFill>
                  <a:latin typeface="Roboto" pitchFamily="2" charset="0"/>
                  <a:ea typeface="Roboto" pitchFamily="2" charset="0"/>
                </a:endParaRPr>
              </a:p>
            </p:txBody>
          </p:sp>
        </p:grpSp>
      </p:grpSp>
      <p:grpSp>
        <p:nvGrpSpPr>
          <p:cNvPr id="64" name="Group 63">
            <a:extLst>
              <a:ext uri="{FF2B5EF4-FFF2-40B4-BE49-F238E27FC236}">
                <a16:creationId xmlns:a16="http://schemas.microsoft.com/office/drawing/2014/main" id="{49B23258-23BA-8BF2-F825-4FFB69F57B67}"/>
              </a:ext>
            </a:extLst>
          </p:cNvPr>
          <p:cNvGrpSpPr/>
          <p:nvPr/>
        </p:nvGrpSpPr>
        <p:grpSpPr>
          <a:xfrm>
            <a:off x="8162928" y="4469759"/>
            <a:ext cx="3721602" cy="838953"/>
            <a:chOff x="514350" y="1886556"/>
            <a:chExt cx="3721602" cy="838953"/>
          </a:xfrm>
        </p:grpSpPr>
        <p:grpSp>
          <p:nvGrpSpPr>
            <p:cNvPr id="65" name="Group 64">
              <a:extLst>
                <a:ext uri="{FF2B5EF4-FFF2-40B4-BE49-F238E27FC236}">
                  <a16:creationId xmlns:a16="http://schemas.microsoft.com/office/drawing/2014/main" id="{6A1EEE10-3BAE-EF26-83B8-B485E492659E}"/>
                </a:ext>
              </a:extLst>
            </p:cNvPr>
            <p:cNvGrpSpPr/>
            <p:nvPr/>
          </p:nvGrpSpPr>
          <p:grpSpPr>
            <a:xfrm>
              <a:off x="514350" y="2133600"/>
              <a:ext cx="3721602" cy="591909"/>
              <a:chOff x="514350" y="2133600"/>
              <a:chExt cx="3721602" cy="591909"/>
            </a:xfrm>
          </p:grpSpPr>
          <p:sp>
            <p:nvSpPr>
              <p:cNvPr id="69" name="Rectangle: Rounded Corners 68">
                <a:extLst>
                  <a:ext uri="{FF2B5EF4-FFF2-40B4-BE49-F238E27FC236}">
                    <a16:creationId xmlns:a16="http://schemas.microsoft.com/office/drawing/2014/main" id="{868794F0-1ABC-5EB4-ACDA-ADD73A193D33}"/>
                  </a:ext>
                </a:extLst>
              </p:cNvPr>
              <p:cNvSpPr/>
              <p:nvPr/>
            </p:nvSpPr>
            <p:spPr>
              <a:xfrm>
                <a:off x="514350" y="2133600"/>
                <a:ext cx="3514725" cy="591909"/>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4E5AE527-D8BD-006E-C74D-5DFA466BF0DF}"/>
                  </a:ext>
                </a:extLst>
              </p:cNvPr>
              <p:cNvSpPr txBox="1"/>
              <p:nvPr/>
            </p:nvSpPr>
            <p:spPr>
              <a:xfrm>
                <a:off x="568749" y="2321842"/>
                <a:ext cx="3667203" cy="307777"/>
              </a:xfrm>
              <a:prstGeom prst="rect">
                <a:avLst/>
              </a:prstGeom>
              <a:noFill/>
            </p:spPr>
            <p:txBody>
              <a:bodyPr wrap="square" rtlCol="0">
                <a:spAutoFit/>
              </a:bodyPr>
              <a:lstStyle/>
              <a:p>
                <a:r>
                  <a:rPr lang="en-US" sz="1400" dirty="0">
                    <a:solidFill>
                      <a:srgbClr val="E0E1FC"/>
                    </a:solidFill>
                    <a:latin typeface="Roboto" pitchFamily="2" charset="0"/>
                    <a:ea typeface="Roboto" pitchFamily="2" charset="0"/>
                  </a:rPr>
                  <a:t>Loa thông báo “Đã thanh toán thành công”</a:t>
                </a:r>
              </a:p>
            </p:txBody>
          </p:sp>
        </p:grpSp>
        <p:grpSp>
          <p:nvGrpSpPr>
            <p:cNvPr id="66" name="Group 65">
              <a:extLst>
                <a:ext uri="{FF2B5EF4-FFF2-40B4-BE49-F238E27FC236}">
                  <a16:creationId xmlns:a16="http://schemas.microsoft.com/office/drawing/2014/main" id="{17F12B0A-A89F-569D-616A-4F5D7E55EA9E}"/>
                </a:ext>
              </a:extLst>
            </p:cNvPr>
            <p:cNvGrpSpPr/>
            <p:nvPr/>
          </p:nvGrpSpPr>
          <p:grpSpPr>
            <a:xfrm>
              <a:off x="3704542" y="1886556"/>
              <a:ext cx="495300" cy="495300"/>
              <a:chOff x="3704542" y="1886556"/>
              <a:chExt cx="495300" cy="495300"/>
            </a:xfrm>
          </p:grpSpPr>
          <p:sp>
            <p:nvSpPr>
              <p:cNvPr id="67" name="Oval 66">
                <a:extLst>
                  <a:ext uri="{FF2B5EF4-FFF2-40B4-BE49-F238E27FC236}">
                    <a16:creationId xmlns:a16="http://schemas.microsoft.com/office/drawing/2014/main" id="{B508ECEF-936E-0E03-FF0B-88018B4E0D7A}"/>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513F486E-B438-B614-86F9-44B2899EFA3F}"/>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3</a:t>
                </a:r>
                <a:endParaRPr lang="en-US" sz="1600" b="1" dirty="0">
                  <a:solidFill>
                    <a:srgbClr val="E0E1FC"/>
                  </a:solidFill>
                  <a:latin typeface="Roboto" pitchFamily="2" charset="0"/>
                  <a:ea typeface="Roboto" pitchFamily="2" charset="0"/>
                </a:endParaRPr>
              </a:p>
            </p:txBody>
          </p:sp>
        </p:grpSp>
      </p:grpSp>
      <p:sp>
        <p:nvSpPr>
          <p:cNvPr id="71" name="Rectangle 70">
            <a:extLst>
              <a:ext uri="{FF2B5EF4-FFF2-40B4-BE49-F238E27FC236}">
                <a16:creationId xmlns:a16="http://schemas.microsoft.com/office/drawing/2014/main" id="{E936F88F-C2A2-2064-7A84-308EFDF1E0A2}"/>
              </a:ext>
            </a:extLst>
          </p:cNvPr>
          <p:cNvSpPr/>
          <p:nvPr/>
        </p:nvSpPr>
        <p:spPr>
          <a:xfrm>
            <a:off x="-4410" y="5945979"/>
            <a:ext cx="12192000" cy="9144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846BA54-C963-9B43-CA57-FB8D6C0E3FCF}"/>
              </a:ext>
            </a:extLst>
          </p:cNvPr>
          <p:cNvSpPr txBox="1"/>
          <p:nvPr/>
        </p:nvSpPr>
        <p:spPr>
          <a:xfrm>
            <a:off x="1651480" y="6091780"/>
            <a:ext cx="9353550" cy="630942"/>
          </a:xfrm>
          <a:prstGeom prst="rect">
            <a:avLst/>
          </a:prstGeom>
          <a:noFill/>
        </p:spPr>
        <p:txBody>
          <a:bodyPr wrap="square" rtlCol="0">
            <a:spAutoFit/>
          </a:bodyPr>
          <a:lstStyle/>
          <a:p>
            <a:pPr algn="ctr"/>
            <a:r>
              <a:rPr lang="en-US" sz="3500" b="1" dirty="0">
                <a:solidFill>
                  <a:srgbClr val="E0E1FC"/>
                </a:solidFill>
                <a:latin typeface="Roboto" pitchFamily="2" charset="0"/>
                <a:ea typeface="Roboto" pitchFamily="2" charset="0"/>
              </a:rPr>
              <a:t>CÁC BƯỚC SỬ DỤNG THIẾT BỊ TRUSTED PAY</a:t>
            </a:r>
          </a:p>
        </p:txBody>
      </p:sp>
      <p:pic>
        <p:nvPicPr>
          <p:cNvPr id="75" name="Graphic 74" descr="Qr Code with solid fill">
            <a:extLst>
              <a:ext uri="{FF2B5EF4-FFF2-40B4-BE49-F238E27FC236}">
                <a16:creationId xmlns:a16="http://schemas.microsoft.com/office/drawing/2014/main" id="{C0DF9A0A-0BC8-9F3F-4A85-E48F4771A3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06354" y="215069"/>
            <a:ext cx="930709" cy="930709"/>
          </a:xfrm>
          <a:prstGeom prst="rect">
            <a:avLst/>
          </a:prstGeom>
        </p:spPr>
      </p:pic>
      <p:pic>
        <p:nvPicPr>
          <p:cNvPr id="76" name="Graphic 75" descr="Money with solid fill">
            <a:extLst>
              <a:ext uri="{FF2B5EF4-FFF2-40B4-BE49-F238E27FC236}">
                <a16:creationId xmlns:a16="http://schemas.microsoft.com/office/drawing/2014/main" id="{18E37CC5-8ABA-429F-9B62-712B2438A74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15159" y="104707"/>
            <a:ext cx="1022488" cy="1022488"/>
          </a:xfrm>
          <a:prstGeom prst="rect">
            <a:avLst/>
          </a:prstGeom>
        </p:spPr>
      </p:pic>
      <p:grpSp>
        <p:nvGrpSpPr>
          <p:cNvPr id="77" name="Group 76">
            <a:extLst>
              <a:ext uri="{FF2B5EF4-FFF2-40B4-BE49-F238E27FC236}">
                <a16:creationId xmlns:a16="http://schemas.microsoft.com/office/drawing/2014/main" id="{7393BFA3-367F-8C1D-3260-1B84964F51DD}"/>
              </a:ext>
            </a:extLst>
          </p:cNvPr>
          <p:cNvGrpSpPr/>
          <p:nvPr/>
        </p:nvGrpSpPr>
        <p:grpSpPr>
          <a:xfrm>
            <a:off x="6410268" y="315848"/>
            <a:ext cx="2143858" cy="1208370"/>
            <a:chOff x="10033510" y="517723"/>
            <a:chExt cx="2143858" cy="1208370"/>
          </a:xfrm>
        </p:grpSpPr>
        <p:sp>
          <p:nvSpPr>
            <p:cNvPr id="78" name="Thought Bubble: Cloud 77">
              <a:extLst>
                <a:ext uri="{FF2B5EF4-FFF2-40B4-BE49-F238E27FC236}">
                  <a16:creationId xmlns:a16="http://schemas.microsoft.com/office/drawing/2014/main" id="{8211935B-56F1-51A3-F3C2-7118A1668C74}"/>
                </a:ext>
              </a:extLst>
            </p:cNvPr>
            <p:cNvSpPr/>
            <p:nvPr/>
          </p:nvSpPr>
          <p:spPr>
            <a:xfrm>
              <a:off x="10033510" y="517723"/>
              <a:ext cx="2143858" cy="1208370"/>
            </a:xfrm>
            <a:prstGeom prst="cloudCallout">
              <a:avLst/>
            </a:prstGeom>
            <a:solidFill>
              <a:srgbClr val="E0E1FC"/>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A206D465-B3C5-AA42-CEF7-75CF9484AE8F}"/>
                </a:ext>
              </a:extLst>
            </p:cNvPr>
            <p:cNvSpPr txBox="1"/>
            <p:nvPr/>
          </p:nvSpPr>
          <p:spPr>
            <a:xfrm>
              <a:off x="10086387" y="729740"/>
              <a:ext cx="2038104" cy="738664"/>
            </a:xfrm>
            <a:prstGeom prst="rect">
              <a:avLst/>
            </a:prstGeom>
            <a:noFill/>
          </p:spPr>
          <p:txBody>
            <a:bodyPr wrap="square" rtlCol="0">
              <a:spAutoFit/>
            </a:bodyPr>
            <a:lstStyle/>
            <a:p>
              <a:pPr algn="ctr"/>
              <a:r>
                <a:rPr lang="en-US" sz="1400" b="1" dirty="0">
                  <a:solidFill>
                    <a:srgbClr val="565ADD"/>
                  </a:solidFill>
                  <a:latin typeface="Roboto" pitchFamily="2" charset="0"/>
                  <a:ea typeface="Roboto" pitchFamily="2" charset="0"/>
                </a:rPr>
                <a:t>TING TING</a:t>
              </a:r>
            </a:p>
            <a:p>
              <a:pPr algn="ctr"/>
              <a:r>
                <a:rPr lang="en-US" sz="1400" dirty="0">
                  <a:solidFill>
                    <a:srgbClr val="565ADD"/>
                  </a:solidFill>
                  <a:latin typeface="Roboto" pitchFamily="2" charset="0"/>
                  <a:ea typeface="Roboto" pitchFamily="2" charset="0"/>
                </a:rPr>
                <a:t>Thanh toán thành công</a:t>
              </a:r>
            </a:p>
            <a:p>
              <a:pPr algn="ctr"/>
              <a:r>
                <a:rPr lang="en-US" sz="1400" dirty="0">
                  <a:solidFill>
                    <a:srgbClr val="565ADD"/>
                  </a:solidFill>
                  <a:latin typeface="Roboto" pitchFamily="2" charset="0"/>
                  <a:ea typeface="Roboto" pitchFamily="2" charset="0"/>
                </a:rPr>
                <a:t>100,000 đồng</a:t>
              </a:r>
            </a:p>
          </p:txBody>
        </p:sp>
      </p:grpSp>
      <p:sp>
        <p:nvSpPr>
          <p:cNvPr id="80" name="TextBox 79">
            <a:extLst>
              <a:ext uri="{FF2B5EF4-FFF2-40B4-BE49-F238E27FC236}">
                <a16:creationId xmlns:a16="http://schemas.microsoft.com/office/drawing/2014/main" id="{1B5F71BC-695B-E2D9-52B9-2644AAC868AA}"/>
              </a:ext>
            </a:extLst>
          </p:cNvPr>
          <p:cNvSpPr txBox="1"/>
          <p:nvPr/>
        </p:nvSpPr>
        <p:spPr>
          <a:xfrm>
            <a:off x="4491183" y="5231419"/>
            <a:ext cx="3514725" cy="615553"/>
          </a:xfrm>
          <a:prstGeom prst="rect">
            <a:avLst/>
          </a:prstGeom>
          <a:noFill/>
        </p:spPr>
        <p:txBody>
          <a:bodyPr wrap="square" rtlCol="0">
            <a:spAutoFit/>
          </a:bodyPr>
          <a:lstStyle/>
          <a:p>
            <a:pPr algn="ctr"/>
            <a:r>
              <a:rPr lang="en-US" sz="2000" b="1" dirty="0">
                <a:solidFill>
                  <a:srgbClr val="FF0000"/>
                </a:solidFill>
                <a:latin typeface="Roboto" pitchFamily="2" charset="0"/>
                <a:ea typeface="Roboto" pitchFamily="2" charset="0"/>
              </a:rPr>
              <a:t>QR ĐA NĂNG</a:t>
            </a:r>
          </a:p>
          <a:p>
            <a:pPr algn="ctr"/>
            <a:r>
              <a:rPr lang="en-US" sz="1400" dirty="0">
                <a:solidFill>
                  <a:srgbClr val="3072D3"/>
                </a:solidFill>
                <a:latin typeface="Roboto" pitchFamily="2" charset="0"/>
                <a:ea typeface="Roboto" pitchFamily="2" charset="0"/>
              </a:rPr>
              <a:t>Thanh toán mọi ngân hàng</a:t>
            </a:r>
          </a:p>
        </p:txBody>
      </p:sp>
    </p:spTree>
    <p:extLst>
      <p:ext uri="{BB962C8B-B14F-4D97-AF65-F5344CB8AC3E}">
        <p14:creationId xmlns:p14="http://schemas.microsoft.com/office/powerpoint/2010/main" val="21333182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2" presetClass="entr" presetSubtype="8"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1000" fill="hold"/>
                                        <p:tgtEl>
                                          <p:spTgt spid="34"/>
                                        </p:tgtEl>
                                        <p:attrNameLst>
                                          <p:attrName>ppt_x</p:attrName>
                                        </p:attrNameLst>
                                      </p:cBhvr>
                                      <p:tavLst>
                                        <p:tav tm="0">
                                          <p:val>
                                            <p:strVal val="0-#ppt_w/2"/>
                                          </p:val>
                                        </p:tav>
                                        <p:tav tm="100000">
                                          <p:val>
                                            <p:strVal val="#ppt_x"/>
                                          </p:val>
                                        </p:tav>
                                      </p:tavLst>
                                    </p:anim>
                                    <p:anim calcmode="lin" valueType="num">
                                      <p:cBhvr additive="base">
                                        <p:cTn id="18" dur="1000" fill="hold"/>
                                        <p:tgtEl>
                                          <p:spTgt spid="34"/>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1250" fill="hold"/>
                                        <p:tgtEl>
                                          <p:spTgt spid="35"/>
                                        </p:tgtEl>
                                        <p:attrNameLst>
                                          <p:attrName>ppt_x</p:attrName>
                                        </p:attrNameLst>
                                      </p:cBhvr>
                                      <p:tavLst>
                                        <p:tav tm="0">
                                          <p:val>
                                            <p:strVal val="0-#ppt_w/2"/>
                                          </p:val>
                                        </p:tav>
                                        <p:tav tm="100000">
                                          <p:val>
                                            <p:strVal val="#ppt_x"/>
                                          </p:val>
                                        </p:tav>
                                      </p:tavLst>
                                    </p:anim>
                                    <p:anim calcmode="lin" valueType="num">
                                      <p:cBhvr additive="base">
                                        <p:cTn id="22" dur="125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77"/>
                                        </p:tgtEl>
                                        <p:attrNameLst>
                                          <p:attrName>r</p:attrName>
                                        </p:attrNameLst>
                                      </p:cBhvr>
                                    </p:animRot>
                                    <p:animRot by="-240000">
                                      <p:cBhvr>
                                        <p:cTn id="27" dur="200" fill="hold">
                                          <p:stCondLst>
                                            <p:cond delay="200"/>
                                          </p:stCondLst>
                                        </p:cTn>
                                        <p:tgtEl>
                                          <p:spTgt spid="77"/>
                                        </p:tgtEl>
                                        <p:attrNameLst>
                                          <p:attrName>r</p:attrName>
                                        </p:attrNameLst>
                                      </p:cBhvr>
                                    </p:animRot>
                                    <p:animRot by="240000">
                                      <p:cBhvr>
                                        <p:cTn id="28" dur="200" fill="hold">
                                          <p:stCondLst>
                                            <p:cond delay="400"/>
                                          </p:stCondLst>
                                        </p:cTn>
                                        <p:tgtEl>
                                          <p:spTgt spid="77"/>
                                        </p:tgtEl>
                                        <p:attrNameLst>
                                          <p:attrName>r</p:attrName>
                                        </p:attrNameLst>
                                      </p:cBhvr>
                                    </p:animRot>
                                    <p:animRot by="-240000">
                                      <p:cBhvr>
                                        <p:cTn id="29" dur="200" fill="hold">
                                          <p:stCondLst>
                                            <p:cond delay="600"/>
                                          </p:stCondLst>
                                        </p:cTn>
                                        <p:tgtEl>
                                          <p:spTgt spid="77"/>
                                        </p:tgtEl>
                                        <p:attrNameLst>
                                          <p:attrName>r</p:attrName>
                                        </p:attrNameLst>
                                      </p:cBhvr>
                                    </p:animRot>
                                    <p:animRot by="120000">
                                      <p:cBhvr>
                                        <p:cTn id="30" dur="200" fill="hold">
                                          <p:stCondLst>
                                            <p:cond delay="800"/>
                                          </p:stCondLst>
                                        </p:cTn>
                                        <p:tgtEl>
                                          <p:spTgt spid="77"/>
                                        </p:tgtEl>
                                        <p:attrNameLst>
                                          <p:attrName>r</p:attrName>
                                        </p:attrNameLst>
                                      </p:cBhvr>
                                    </p:animRot>
                                  </p:childTnLst>
                                </p:cTn>
                              </p:par>
                              <p:par>
                                <p:cTn id="31" presetID="2" presetClass="entr" presetSubtype="2"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1+#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1000" fill="hold"/>
                                        <p:tgtEl>
                                          <p:spTgt spid="57"/>
                                        </p:tgtEl>
                                        <p:attrNameLst>
                                          <p:attrName>ppt_x</p:attrName>
                                        </p:attrNameLst>
                                      </p:cBhvr>
                                      <p:tavLst>
                                        <p:tav tm="0">
                                          <p:val>
                                            <p:strVal val="1+#ppt_w/2"/>
                                          </p:val>
                                        </p:tav>
                                        <p:tav tm="100000">
                                          <p:val>
                                            <p:strVal val="#ppt_x"/>
                                          </p:val>
                                        </p:tav>
                                      </p:tavLst>
                                    </p:anim>
                                    <p:anim calcmode="lin" valueType="num">
                                      <p:cBhvr additive="base">
                                        <p:cTn id="38" dur="1000" fill="hold"/>
                                        <p:tgtEl>
                                          <p:spTgt spid="5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additive="base">
                                        <p:cTn id="41" dur="1250" fill="hold"/>
                                        <p:tgtEl>
                                          <p:spTgt spid="64"/>
                                        </p:tgtEl>
                                        <p:attrNameLst>
                                          <p:attrName>ppt_x</p:attrName>
                                        </p:attrNameLst>
                                      </p:cBhvr>
                                      <p:tavLst>
                                        <p:tav tm="0">
                                          <p:val>
                                            <p:strVal val="1+#ppt_w/2"/>
                                          </p:val>
                                        </p:tav>
                                        <p:tav tm="100000">
                                          <p:val>
                                            <p:strVal val="#ppt_x"/>
                                          </p:val>
                                        </p:tav>
                                      </p:tavLst>
                                    </p:anim>
                                    <p:anim calcmode="lin" valueType="num">
                                      <p:cBhvr additive="base">
                                        <p:cTn id="42" dur="12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21B4DF33-C3D2-71E5-C219-B1BAB004939E}"/>
              </a:ext>
            </a:extLst>
          </p:cNvPr>
          <p:cNvSpPr/>
          <p:nvPr/>
        </p:nvSpPr>
        <p:spPr>
          <a:xfrm>
            <a:off x="4789176" y="3560887"/>
            <a:ext cx="2868923" cy="1565943"/>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FE38752-42EE-35A2-ACD3-4965CB914948}"/>
              </a:ext>
            </a:extLst>
          </p:cNvPr>
          <p:cNvPicPr>
            <a:picLocks noChangeAspect="1"/>
          </p:cNvPicPr>
          <p:nvPr/>
        </p:nvPicPr>
        <p:blipFill>
          <a:blip r:embed="rId3">
            <a:extLst>
              <a:ext uri="{28A0092B-C50C-407E-A947-70E740481C1C}">
                <a14:useLocalDpi xmlns:a14="http://schemas.microsoft.com/office/drawing/2010/main" val="0"/>
              </a:ext>
            </a:extLst>
          </a:blip>
          <a:srcRect l="27619" t="18805" r="26085" b="17006"/>
          <a:stretch/>
        </p:blipFill>
        <p:spPr>
          <a:xfrm>
            <a:off x="5010524" y="1459864"/>
            <a:ext cx="2371955" cy="3288750"/>
          </a:xfrm>
          <a:prstGeom prst="rect">
            <a:avLst/>
          </a:prstGeom>
          <a:effectLst>
            <a:outerShdw blurRad="76200" dir="18900000" sy="23000" kx="-1200000" algn="bl" rotWithShape="0">
              <a:prstClr val="black">
                <a:alpha val="20000"/>
              </a:prstClr>
            </a:outerShdw>
          </a:effectLst>
        </p:spPr>
      </p:pic>
      <p:grpSp>
        <p:nvGrpSpPr>
          <p:cNvPr id="7" name="Group 6">
            <a:extLst>
              <a:ext uri="{FF2B5EF4-FFF2-40B4-BE49-F238E27FC236}">
                <a16:creationId xmlns:a16="http://schemas.microsoft.com/office/drawing/2014/main" id="{2D5F1FA3-7546-48B5-0405-112E6452AA94}"/>
              </a:ext>
            </a:extLst>
          </p:cNvPr>
          <p:cNvGrpSpPr/>
          <p:nvPr/>
        </p:nvGrpSpPr>
        <p:grpSpPr>
          <a:xfrm>
            <a:off x="1329950" y="1130044"/>
            <a:ext cx="1883521" cy="523220"/>
            <a:chOff x="2083641" y="4330449"/>
            <a:chExt cx="1883521" cy="523220"/>
          </a:xfrm>
        </p:grpSpPr>
        <p:sp>
          <p:nvSpPr>
            <p:cNvPr id="8" name="Rectangle: Rounded Corners 7">
              <a:extLst>
                <a:ext uri="{FF2B5EF4-FFF2-40B4-BE49-F238E27FC236}">
                  <a16:creationId xmlns:a16="http://schemas.microsoft.com/office/drawing/2014/main" id="{A4545586-82CA-64E8-5D8D-749527E61C40}"/>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8D342D0-F127-FF4E-7A66-45CC671AA2DA}"/>
                </a:ext>
              </a:extLst>
            </p:cNvPr>
            <p:cNvSpPr txBox="1"/>
            <p:nvPr/>
          </p:nvSpPr>
          <p:spPr>
            <a:xfrm>
              <a:off x="2183333" y="4428343"/>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MÃ QR ĐỘNG</a:t>
              </a:r>
            </a:p>
          </p:txBody>
        </p:sp>
      </p:grpSp>
      <p:grpSp>
        <p:nvGrpSpPr>
          <p:cNvPr id="10" name="Group 9">
            <a:extLst>
              <a:ext uri="{FF2B5EF4-FFF2-40B4-BE49-F238E27FC236}">
                <a16:creationId xmlns:a16="http://schemas.microsoft.com/office/drawing/2014/main" id="{66BEC18C-816D-CF63-9E86-B2E09AC59227}"/>
              </a:ext>
            </a:extLst>
          </p:cNvPr>
          <p:cNvGrpSpPr/>
          <p:nvPr/>
        </p:nvGrpSpPr>
        <p:grpSpPr>
          <a:xfrm>
            <a:off x="8977575" y="1130044"/>
            <a:ext cx="1883521" cy="523220"/>
            <a:chOff x="2083641" y="4330449"/>
            <a:chExt cx="1883521" cy="523220"/>
          </a:xfrm>
        </p:grpSpPr>
        <p:sp>
          <p:nvSpPr>
            <p:cNvPr id="11" name="Rectangle: Rounded Corners 10">
              <a:extLst>
                <a:ext uri="{FF2B5EF4-FFF2-40B4-BE49-F238E27FC236}">
                  <a16:creationId xmlns:a16="http://schemas.microsoft.com/office/drawing/2014/main" id="{9C21B0CC-C617-3CF6-49EF-93E425F5CC81}"/>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0A866C5-E955-742C-2BC4-7A154622A26A}"/>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NHẬN TIỀN</a:t>
              </a:r>
              <a:endParaRPr lang="en-US" sz="1600" b="1" dirty="0">
                <a:solidFill>
                  <a:srgbClr val="565ADD"/>
                </a:solidFill>
                <a:latin typeface="Roboto" pitchFamily="2" charset="0"/>
                <a:ea typeface="Roboto" pitchFamily="2" charset="0"/>
              </a:endParaRPr>
            </a:p>
          </p:txBody>
        </p:sp>
      </p:grpSp>
      <p:grpSp>
        <p:nvGrpSpPr>
          <p:cNvPr id="33" name="Group 32">
            <a:extLst>
              <a:ext uri="{FF2B5EF4-FFF2-40B4-BE49-F238E27FC236}">
                <a16:creationId xmlns:a16="http://schemas.microsoft.com/office/drawing/2014/main" id="{430DB1BF-C149-6182-E813-87E375A96C48}"/>
              </a:ext>
            </a:extLst>
          </p:cNvPr>
          <p:cNvGrpSpPr/>
          <p:nvPr/>
        </p:nvGrpSpPr>
        <p:grpSpPr>
          <a:xfrm>
            <a:off x="307470" y="1971675"/>
            <a:ext cx="3752850" cy="1277614"/>
            <a:chOff x="276225" y="1971675"/>
            <a:chExt cx="3752850" cy="1277614"/>
          </a:xfrm>
        </p:grpSpPr>
        <p:grpSp>
          <p:nvGrpSpPr>
            <p:cNvPr id="18" name="Group 17">
              <a:extLst>
                <a:ext uri="{FF2B5EF4-FFF2-40B4-BE49-F238E27FC236}">
                  <a16:creationId xmlns:a16="http://schemas.microsoft.com/office/drawing/2014/main" id="{9A883FBA-888F-6434-C546-E64F62CC9016}"/>
                </a:ext>
              </a:extLst>
            </p:cNvPr>
            <p:cNvGrpSpPr/>
            <p:nvPr/>
          </p:nvGrpSpPr>
          <p:grpSpPr>
            <a:xfrm>
              <a:off x="514350" y="2133600"/>
              <a:ext cx="3514725" cy="1115689"/>
              <a:chOff x="514350" y="2133600"/>
              <a:chExt cx="3514725" cy="1115689"/>
            </a:xfrm>
          </p:grpSpPr>
          <p:sp>
            <p:nvSpPr>
              <p:cNvPr id="13" name="Rectangle: Rounded Corners 12">
                <a:extLst>
                  <a:ext uri="{FF2B5EF4-FFF2-40B4-BE49-F238E27FC236}">
                    <a16:creationId xmlns:a16="http://schemas.microsoft.com/office/drawing/2014/main" id="{FF0EB1A9-CA3B-74B1-07F5-C1F24460E8B4}"/>
                  </a:ext>
                </a:extLst>
              </p:cNvPr>
              <p:cNvSpPr/>
              <p:nvPr/>
            </p:nvSpPr>
            <p:spPr>
              <a:xfrm>
                <a:off x="514350" y="2133600"/>
                <a:ext cx="3514725" cy="111568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E3ECFDA-C1CA-2872-3844-4EE4ACDE17A2}"/>
                  </a:ext>
                </a:extLst>
              </p:cNvPr>
              <p:cNvSpPr txBox="1"/>
              <p:nvPr/>
            </p:nvSpPr>
            <p:spPr>
              <a:xfrm>
                <a:off x="669449" y="2314232"/>
                <a:ext cx="3216752" cy="738664"/>
              </a:xfrm>
              <a:prstGeom prst="rect">
                <a:avLst/>
              </a:prstGeom>
              <a:noFill/>
            </p:spPr>
            <p:txBody>
              <a:bodyPr wrap="square" rtlCol="0">
                <a:spAutoFit/>
              </a:bodyPr>
              <a:lstStyle/>
              <a:p>
                <a:r>
                  <a:rPr lang="en-US" sz="1400" dirty="0">
                    <a:solidFill>
                      <a:srgbClr val="565ADD"/>
                    </a:solidFill>
                    <a:latin typeface="Roboto" pitchFamily="2" charset="0"/>
                    <a:ea typeface="Roboto" pitchFamily="2" charset="0"/>
                  </a:rPr>
                  <a:t>Cửa hàng/chủ tài khoản truy cập ứng dụng Merchant admin của ngân hàng hoặc phần mềm bán hàng POS </a:t>
                </a:r>
              </a:p>
            </p:txBody>
          </p:sp>
        </p:grpSp>
        <p:grpSp>
          <p:nvGrpSpPr>
            <p:cNvPr id="26" name="Group 25">
              <a:extLst>
                <a:ext uri="{FF2B5EF4-FFF2-40B4-BE49-F238E27FC236}">
                  <a16:creationId xmlns:a16="http://schemas.microsoft.com/office/drawing/2014/main" id="{30AE919A-E642-754A-0E70-B70AB49B0241}"/>
                </a:ext>
              </a:extLst>
            </p:cNvPr>
            <p:cNvGrpSpPr/>
            <p:nvPr/>
          </p:nvGrpSpPr>
          <p:grpSpPr>
            <a:xfrm>
              <a:off x="276225" y="1971675"/>
              <a:ext cx="495300" cy="495300"/>
              <a:chOff x="276225" y="1971675"/>
              <a:chExt cx="495300" cy="495300"/>
            </a:xfrm>
          </p:grpSpPr>
          <p:sp>
            <p:nvSpPr>
              <p:cNvPr id="24" name="Oval 23">
                <a:extLst>
                  <a:ext uri="{FF2B5EF4-FFF2-40B4-BE49-F238E27FC236}">
                    <a16:creationId xmlns:a16="http://schemas.microsoft.com/office/drawing/2014/main" id="{9A106387-9EF5-BA4E-86D5-7CF863795C85}"/>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0E05BA6-892D-230D-4E31-4054EB57CBC7}"/>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1</a:t>
                </a:r>
                <a:endParaRPr lang="en-US" sz="1600" b="1" dirty="0">
                  <a:solidFill>
                    <a:srgbClr val="E0E1FC"/>
                  </a:solidFill>
                  <a:latin typeface="Roboto" pitchFamily="2" charset="0"/>
                  <a:ea typeface="Roboto" pitchFamily="2" charset="0"/>
                </a:endParaRPr>
              </a:p>
            </p:txBody>
          </p:sp>
        </p:grpSp>
      </p:grpSp>
      <p:grpSp>
        <p:nvGrpSpPr>
          <p:cNvPr id="34" name="Group 33">
            <a:extLst>
              <a:ext uri="{FF2B5EF4-FFF2-40B4-BE49-F238E27FC236}">
                <a16:creationId xmlns:a16="http://schemas.microsoft.com/office/drawing/2014/main" id="{2DDC4459-891F-DC1F-7D8C-FEBE7B36837B}"/>
              </a:ext>
            </a:extLst>
          </p:cNvPr>
          <p:cNvGrpSpPr/>
          <p:nvPr/>
        </p:nvGrpSpPr>
        <p:grpSpPr>
          <a:xfrm>
            <a:off x="307470" y="3313842"/>
            <a:ext cx="3762376" cy="1090115"/>
            <a:chOff x="266699" y="3313842"/>
            <a:chExt cx="3762376" cy="1090115"/>
          </a:xfrm>
        </p:grpSpPr>
        <p:grpSp>
          <p:nvGrpSpPr>
            <p:cNvPr id="20" name="Group 19">
              <a:extLst>
                <a:ext uri="{FF2B5EF4-FFF2-40B4-BE49-F238E27FC236}">
                  <a16:creationId xmlns:a16="http://schemas.microsoft.com/office/drawing/2014/main" id="{EA3E01EE-27DE-2D48-76E3-F4AF6CB506D5}"/>
                </a:ext>
              </a:extLst>
            </p:cNvPr>
            <p:cNvGrpSpPr/>
            <p:nvPr/>
          </p:nvGrpSpPr>
          <p:grpSpPr>
            <a:xfrm>
              <a:off x="514350" y="3608713"/>
              <a:ext cx="3514725" cy="795244"/>
              <a:chOff x="514350" y="3608713"/>
              <a:chExt cx="3514725" cy="795244"/>
            </a:xfrm>
          </p:grpSpPr>
          <p:sp>
            <p:nvSpPr>
              <p:cNvPr id="16" name="Rectangle: Rounded Corners 15">
                <a:extLst>
                  <a:ext uri="{FF2B5EF4-FFF2-40B4-BE49-F238E27FC236}">
                    <a16:creationId xmlns:a16="http://schemas.microsoft.com/office/drawing/2014/main" id="{A0307D5B-37F4-7576-B528-3CFEA7C8DFE3}"/>
                  </a:ext>
                </a:extLst>
              </p:cNvPr>
              <p:cNvSpPr/>
              <p:nvPr/>
            </p:nvSpPr>
            <p:spPr>
              <a:xfrm>
                <a:off x="514350" y="3608713"/>
                <a:ext cx="3514725" cy="795244"/>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EDE634B-569E-7B63-1DF1-FF29FE3571AB}"/>
                  </a:ext>
                </a:extLst>
              </p:cNvPr>
              <p:cNvSpPr txBox="1"/>
              <p:nvPr/>
            </p:nvSpPr>
            <p:spPr>
              <a:xfrm>
                <a:off x="669449" y="3741719"/>
                <a:ext cx="3216752" cy="523220"/>
              </a:xfrm>
              <a:prstGeom prst="rect">
                <a:avLst/>
              </a:prstGeom>
              <a:noFill/>
            </p:spPr>
            <p:txBody>
              <a:bodyPr wrap="square" rtlCol="0">
                <a:spAutoFit/>
              </a:bodyPr>
              <a:lstStyle/>
              <a:p>
                <a:r>
                  <a:rPr lang="vi-VN" sz="1400">
                    <a:solidFill>
                      <a:srgbClr val="565ADD"/>
                    </a:solidFill>
                    <a:latin typeface="Roboto" pitchFamily="2" charset="0"/>
                    <a:ea typeface="Roboto" pitchFamily="2" charset="0"/>
                  </a:rPr>
                  <a:t>Cửa hàng/chủ tài khoản tạo mã QR động theo số</a:t>
                </a:r>
                <a:r>
                  <a:rPr lang="en-US" sz="1400">
                    <a:solidFill>
                      <a:srgbClr val="565ADD"/>
                    </a:solidFill>
                    <a:latin typeface="Roboto" pitchFamily="2" charset="0"/>
                    <a:ea typeface="Roboto" pitchFamily="2" charset="0"/>
                  </a:rPr>
                  <a:t> </a:t>
                </a:r>
                <a:r>
                  <a:rPr lang="vi-VN" sz="1400">
                    <a:solidFill>
                      <a:srgbClr val="565ADD"/>
                    </a:solidFill>
                    <a:latin typeface="Roboto" pitchFamily="2" charset="0"/>
                    <a:ea typeface="Roboto" pitchFamily="2" charset="0"/>
                  </a:rPr>
                  <a:t>tiền hoặc theo đơn hàng </a:t>
                </a:r>
                <a:endParaRPr lang="en-US" sz="1400" dirty="0">
                  <a:solidFill>
                    <a:srgbClr val="565ADD"/>
                  </a:solidFill>
                  <a:latin typeface="Roboto" pitchFamily="2" charset="0"/>
                  <a:ea typeface="Roboto" pitchFamily="2" charset="0"/>
                </a:endParaRPr>
              </a:p>
            </p:txBody>
          </p:sp>
        </p:grpSp>
        <p:grpSp>
          <p:nvGrpSpPr>
            <p:cNvPr id="27" name="Group 26">
              <a:extLst>
                <a:ext uri="{FF2B5EF4-FFF2-40B4-BE49-F238E27FC236}">
                  <a16:creationId xmlns:a16="http://schemas.microsoft.com/office/drawing/2014/main" id="{E5C530CF-00D3-1549-4E8D-8840828A7E2D}"/>
                </a:ext>
              </a:extLst>
            </p:cNvPr>
            <p:cNvGrpSpPr/>
            <p:nvPr/>
          </p:nvGrpSpPr>
          <p:grpSpPr>
            <a:xfrm>
              <a:off x="266699" y="3313842"/>
              <a:ext cx="495300" cy="495300"/>
              <a:chOff x="276225" y="1971675"/>
              <a:chExt cx="495300" cy="495300"/>
            </a:xfrm>
          </p:grpSpPr>
          <p:sp>
            <p:nvSpPr>
              <p:cNvPr id="28" name="Oval 27">
                <a:extLst>
                  <a:ext uri="{FF2B5EF4-FFF2-40B4-BE49-F238E27FC236}">
                    <a16:creationId xmlns:a16="http://schemas.microsoft.com/office/drawing/2014/main" id="{FC20925C-911E-65DF-1574-05E13FAE164B}"/>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7CDE44E-6317-81B0-B8A2-980C851D90F7}"/>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2</a:t>
                </a:r>
                <a:endParaRPr lang="en-US" sz="1600" b="1" dirty="0">
                  <a:solidFill>
                    <a:srgbClr val="E0E1FC"/>
                  </a:solidFill>
                  <a:latin typeface="Roboto" pitchFamily="2" charset="0"/>
                  <a:ea typeface="Roboto" pitchFamily="2" charset="0"/>
                </a:endParaRPr>
              </a:p>
            </p:txBody>
          </p:sp>
        </p:grpSp>
      </p:grpSp>
      <p:grpSp>
        <p:nvGrpSpPr>
          <p:cNvPr id="35" name="Group 34">
            <a:extLst>
              <a:ext uri="{FF2B5EF4-FFF2-40B4-BE49-F238E27FC236}">
                <a16:creationId xmlns:a16="http://schemas.microsoft.com/office/drawing/2014/main" id="{A2258C87-D38B-0469-3F4A-D9CB752EA2A9}"/>
              </a:ext>
            </a:extLst>
          </p:cNvPr>
          <p:cNvGrpSpPr/>
          <p:nvPr/>
        </p:nvGrpSpPr>
        <p:grpSpPr>
          <a:xfrm>
            <a:off x="307470" y="4469759"/>
            <a:ext cx="3762376" cy="832089"/>
            <a:chOff x="198834" y="4511436"/>
            <a:chExt cx="3762376" cy="832089"/>
          </a:xfrm>
        </p:grpSpPr>
        <p:grpSp>
          <p:nvGrpSpPr>
            <p:cNvPr id="21" name="Group 20">
              <a:extLst>
                <a:ext uri="{FF2B5EF4-FFF2-40B4-BE49-F238E27FC236}">
                  <a16:creationId xmlns:a16="http://schemas.microsoft.com/office/drawing/2014/main" id="{23E2DD11-896C-ECDE-B523-06B346A00B88}"/>
                </a:ext>
              </a:extLst>
            </p:cNvPr>
            <p:cNvGrpSpPr/>
            <p:nvPr/>
          </p:nvGrpSpPr>
          <p:grpSpPr>
            <a:xfrm>
              <a:off x="514349" y="4764411"/>
              <a:ext cx="3446861" cy="579114"/>
              <a:chOff x="514350" y="3608713"/>
              <a:chExt cx="3446861" cy="579114"/>
            </a:xfrm>
          </p:grpSpPr>
          <p:sp>
            <p:nvSpPr>
              <p:cNvPr id="22" name="Rectangle: Rounded Corners 21">
                <a:extLst>
                  <a:ext uri="{FF2B5EF4-FFF2-40B4-BE49-F238E27FC236}">
                    <a16:creationId xmlns:a16="http://schemas.microsoft.com/office/drawing/2014/main" id="{CE72EBD0-A237-81D4-7AD4-2CD0764042C1}"/>
                  </a:ext>
                </a:extLst>
              </p:cNvPr>
              <p:cNvSpPr/>
              <p:nvPr/>
            </p:nvSpPr>
            <p:spPr>
              <a:xfrm>
                <a:off x="514350" y="3608713"/>
                <a:ext cx="3446861" cy="579114"/>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C9F3D93C-746C-D898-C093-635C2B8F8D97}"/>
                  </a:ext>
                </a:extLst>
              </p:cNvPr>
              <p:cNvSpPr txBox="1"/>
              <p:nvPr/>
            </p:nvSpPr>
            <p:spPr>
              <a:xfrm>
                <a:off x="669449" y="3741719"/>
                <a:ext cx="3216752"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Thiết bị hiển thị mã QR thanh toán</a:t>
                </a:r>
                <a:endParaRPr lang="en-US" sz="1400" dirty="0">
                  <a:solidFill>
                    <a:srgbClr val="565ADD"/>
                  </a:solidFill>
                  <a:latin typeface="Roboto" pitchFamily="2" charset="0"/>
                  <a:ea typeface="Roboto" pitchFamily="2" charset="0"/>
                </a:endParaRPr>
              </a:p>
            </p:txBody>
          </p:sp>
        </p:grpSp>
        <p:grpSp>
          <p:nvGrpSpPr>
            <p:cNvPr id="30" name="Group 29">
              <a:extLst>
                <a:ext uri="{FF2B5EF4-FFF2-40B4-BE49-F238E27FC236}">
                  <a16:creationId xmlns:a16="http://schemas.microsoft.com/office/drawing/2014/main" id="{193EBEB9-1EBC-C846-C9CE-1DB091943059}"/>
                </a:ext>
              </a:extLst>
            </p:cNvPr>
            <p:cNvGrpSpPr/>
            <p:nvPr/>
          </p:nvGrpSpPr>
          <p:grpSpPr>
            <a:xfrm>
              <a:off x="198834" y="4511436"/>
              <a:ext cx="495300" cy="495300"/>
              <a:chOff x="276225" y="1971675"/>
              <a:chExt cx="495300" cy="495300"/>
            </a:xfrm>
          </p:grpSpPr>
          <p:sp>
            <p:nvSpPr>
              <p:cNvPr id="31" name="Oval 30">
                <a:extLst>
                  <a:ext uri="{FF2B5EF4-FFF2-40B4-BE49-F238E27FC236}">
                    <a16:creationId xmlns:a16="http://schemas.microsoft.com/office/drawing/2014/main" id="{C958880E-806D-1CE4-EF93-7DE8ABE04168}"/>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FB90F8E1-FBEC-158F-DCF9-57D59CCF8CFF}"/>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3</a:t>
                </a:r>
                <a:endParaRPr lang="en-US" sz="1600" b="1" dirty="0">
                  <a:solidFill>
                    <a:srgbClr val="E0E1FC"/>
                  </a:solidFill>
                  <a:latin typeface="Roboto" pitchFamily="2" charset="0"/>
                  <a:ea typeface="Roboto" pitchFamily="2" charset="0"/>
                </a:endParaRPr>
              </a:p>
            </p:txBody>
          </p:sp>
        </p:grpSp>
      </p:grpSp>
      <p:grpSp>
        <p:nvGrpSpPr>
          <p:cNvPr id="36" name="Group 35">
            <a:extLst>
              <a:ext uri="{FF2B5EF4-FFF2-40B4-BE49-F238E27FC236}">
                <a16:creationId xmlns:a16="http://schemas.microsoft.com/office/drawing/2014/main" id="{E6AF27DA-3F93-E4EF-E1E7-E2DFF015E3DB}"/>
              </a:ext>
            </a:extLst>
          </p:cNvPr>
          <p:cNvGrpSpPr/>
          <p:nvPr/>
        </p:nvGrpSpPr>
        <p:grpSpPr>
          <a:xfrm>
            <a:off x="8120208" y="1971675"/>
            <a:ext cx="3685492" cy="1362733"/>
            <a:chOff x="514350" y="1886556"/>
            <a:chExt cx="3685492" cy="1362733"/>
          </a:xfrm>
        </p:grpSpPr>
        <p:grpSp>
          <p:nvGrpSpPr>
            <p:cNvPr id="37" name="Group 36">
              <a:extLst>
                <a:ext uri="{FF2B5EF4-FFF2-40B4-BE49-F238E27FC236}">
                  <a16:creationId xmlns:a16="http://schemas.microsoft.com/office/drawing/2014/main" id="{BB0019B0-C708-F371-B295-B6B109ACBBA7}"/>
                </a:ext>
              </a:extLst>
            </p:cNvPr>
            <p:cNvGrpSpPr/>
            <p:nvPr/>
          </p:nvGrpSpPr>
          <p:grpSpPr>
            <a:xfrm>
              <a:off x="514350" y="2133600"/>
              <a:ext cx="3514725" cy="1115689"/>
              <a:chOff x="514350" y="2133600"/>
              <a:chExt cx="3514725" cy="1115689"/>
            </a:xfrm>
          </p:grpSpPr>
          <p:sp>
            <p:nvSpPr>
              <p:cNvPr id="41" name="Rectangle: Rounded Corners 40">
                <a:extLst>
                  <a:ext uri="{FF2B5EF4-FFF2-40B4-BE49-F238E27FC236}">
                    <a16:creationId xmlns:a16="http://schemas.microsoft.com/office/drawing/2014/main" id="{40A8532D-A9AA-6277-DA9B-CACA5320A42E}"/>
                  </a:ext>
                </a:extLst>
              </p:cNvPr>
              <p:cNvSpPr/>
              <p:nvPr/>
            </p:nvSpPr>
            <p:spPr>
              <a:xfrm>
                <a:off x="514350" y="2133600"/>
                <a:ext cx="3514725" cy="1115689"/>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0140F02B-0DFE-7443-D56E-4AA31C4DDDC4}"/>
                  </a:ext>
                </a:extLst>
              </p:cNvPr>
              <p:cNvSpPr txBox="1"/>
              <p:nvPr/>
            </p:nvSpPr>
            <p:spPr>
              <a:xfrm>
                <a:off x="669449" y="2314232"/>
                <a:ext cx="3216752" cy="738664"/>
              </a:xfrm>
              <a:prstGeom prst="rect">
                <a:avLst/>
              </a:prstGeom>
              <a:noFill/>
            </p:spPr>
            <p:txBody>
              <a:bodyPr wrap="square" rtlCol="0">
                <a:spAutoFit/>
              </a:bodyPr>
              <a:lstStyle/>
              <a:p>
                <a:r>
                  <a:rPr lang="en-US" sz="1400">
                    <a:solidFill>
                      <a:srgbClr val="E0E1FC"/>
                    </a:solidFill>
                    <a:latin typeface="Roboto" pitchFamily="2" charset="0"/>
                    <a:ea typeface="Roboto" pitchFamily="2" charset="0"/>
                  </a:rPr>
                  <a:t>Khách hàng chủ yếu quét mã QR bằng ứng dụng Mobile Banking của ngân hàng</a:t>
                </a:r>
                <a:endParaRPr lang="en-US" sz="1400" dirty="0">
                  <a:solidFill>
                    <a:srgbClr val="E0E1FC"/>
                  </a:solidFill>
                  <a:latin typeface="Roboto" pitchFamily="2" charset="0"/>
                  <a:ea typeface="Roboto" pitchFamily="2" charset="0"/>
                </a:endParaRPr>
              </a:p>
            </p:txBody>
          </p:sp>
        </p:grpSp>
        <p:grpSp>
          <p:nvGrpSpPr>
            <p:cNvPr id="38" name="Group 37">
              <a:extLst>
                <a:ext uri="{FF2B5EF4-FFF2-40B4-BE49-F238E27FC236}">
                  <a16:creationId xmlns:a16="http://schemas.microsoft.com/office/drawing/2014/main" id="{DD0C8C65-BBFB-39D3-CF73-EBC3521BAC3C}"/>
                </a:ext>
              </a:extLst>
            </p:cNvPr>
            <p:cNvGrpSpPr/>
            <p:nvPr/>
          </p:nvGrpSpPr>
          <p:grpSpPr>
            <a:xfrm>
              <a:off x="3704542" y="1886556"/>
              <a:ext cx="495300" cy="495300"/>
              <a:chOff x="3704542" y="1886556"/>
              <a:chExt cx="495300" cy="495300"/>
            </a:xfrm>
          </p:grpSpPr>
          <p:sp>
            <p:nvSpPr>
              <p:cNvPr id="39" name="Oval 38">
                <a:extLst>
                  <a:ext uri="{FF2B5EF4-FFF2-40B4-BE49-F238E27FC236}">
                    <a16:creationId xmlns:a16="http://schemas.microsoft.com/office/drawing/2014/main" id="{7361852A-07B2-411A-7B63-33A8BCE03067}"/>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20874C9-7401-5159-9CBD-D4C1243BB9D6}"/>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1</a:t>
                </a:r>
                <a:endParaRPr lang="en-US" sz="1600" b="1" dirty="0">
                  <a:solidFill>
                    <a:srgbClr val="E0E1FC"/>
                  </a:solidFill>
                  <a:latin typeface="Roboto" pitchFamily="2" charset="0"/>
                  <a:ea typeface="Roboto" pitchFamily="2" charset="0"/>
                </a:endParaRPr>
              </a:p>
            </p:txBody>
          </p:sp>
        </p:grpSp>
      </p:grpSp>
      <p:grpSp>
        <p:nvGrpSpPr>
          <p:cNvPr id="57" name="Group 56">
            <a:extLst>
              <a:ext uri="{FF2B5EF4-FFF2-40B4-BE49-F238E27FC236}">
                <a16:creationId xmlns:a16="http://schemas.microsoft.com/office/drawing/2014/main" id="{73700D99-0A9F-3B22-D66A-105297832C3C}"/>
              </a:ext>
            </a:extLst>
          </p:cNvPr>
          <p:cNvGrpSpPr/>
          <p:nvPr/>
        </p:nvGrpSpPr>
        <p:grpSpPr>
          <a:xfrm>
            <a:off x="8162928" y="3423064"/>
            <a:ext cx="3685492" cy="865107"/>
            <a:chOff x="514350" y="1886556"/>
            <a:chExt cx="3685492" cy="865107"/>
          </a:xfrm>
        </p:grpSpPr>
        <p:grpSp>
          <p:nvGrpSpPr>
            <p:cNvPr id="58" name="Group 57">
              <a:extLst>
                <a:ext uri="{FF2B5EF4-FFF2-40B4-BE49-F238E27FC236}">
                  <a16:creationId xmlns:a16="http://schemas.microsoft.com/office/drawing/2014/main" id="{DC869BA8-1201-84A8-048F-635E8BCC687C}"/>
                </a:ext>
              </a:extLst>
            </p:cNvPr>
            <p:cNvGrpSpPr/>
            <p:nvPr/>
          </p:nvGrpSpPr>
          <p:grpSpPr>
            <a:xfrm>
              <a:off x="514350" y="2133601"/>
              <a:ext cx="3514725" cy="618062"/>
              <a:chOff x="514350" y="2133601"/>
              <a:chExt cx="3514725" cy="618062"/>
            </a:xfrm>
          </p:grpSpPr>
          <p:sp>
            <p:nvSpPr>
              <p:cNvPr id="62" name="Rectangle: Rounded Corners 61">
                <a:extLst>
                  <a:ext uri="{FF2B5EF4-FFF2-40B4-BE49-F238E27FC236}">
                    <a16:creationId xmlns:a16="http://schemas.microsoft.com/office/drawing/2014/main" id="{FF793D4C-C1DC-4866-64D9-E7DD98C5E27C}"/>
                  </a:ext>
                </a:extLst>
              </p:cNvPr>
              <p:cNvSpPr/>
              <p:nvPr/>
            </p:nvSpPr>
            <p:spPr>
              <a:xfrm>
                <a:off x="514350" y="2133601"/>
                <a:ext cx="3514725" cy="618062"/>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4E631CD6-CF77-4A8F-6D63-C35B1CAF3C90}"/>
                  </a:ext>
                </a:extLst>
              </p:cNvPr>
              <p:cNvSpPr txBox="1"/>
              <p:nvPr/>
            </p:nvSpPr>
            <p:spPr>
              <a:xfrm>
                <a:off x="669449" y="2295182"/>
                <a:ext cx="3216752" cy="307777"/>
              </a:xfrm>
              <a:prstGeom prst="rect">
                <a:avLst/>
              </a:prstGeom>
              <a:noFill/>
            </p:spPr>
            <p:txBody>
              <a:bodyPr wrap="square" rtlCol="0">
                <a:spAutoFit/>
              </a:bodyPr>
              <a:lstStyle/>
              <a:p>
                <a:r>
                  <a:rPr lang="en-US" sz="1400" dirty="0">
                    <a:solidFill>
                      <a:srgbClr val="E0E1FC"/>
                    </a:solidFill>
                    <a:latin typeface="Roboto" pitchFamily="2" charset="0"/>
                    <a:ea typeface="Roboto" pitchFamily="2" charset="0"/>
                  </a:rPr>
                  <a:t>Khách hàng xác nhận thanh toán</a:t>
                </a:r>
              </a:p>
            </p:txBody>
          </p:sp>
        </p:grpSp>
        <p:grpSp>
          <p:nvGrpSpPr>
            <p:cNvPr id="59" name="Group 58">
              <a:extLst>
                <a:ext uri="{FF2B5EF4-FFF2-40B4-BE49-F238E27FC236}">
                  <a16:creationId xmlns:a16="http://schemas.microsoft.com/office/drawing/2014/main" id="{DDEB1911-0D46-3D66-99A3-07ED37E58E8C}"/>
                </a:ext>
              </a:extLst>
            </p:cNvPr>
            <p:cNvGrpSpPr/>
            <p:nvPr/>
          </p:nvGrpSpPr>
          <p:grpSpPr>
            <a:xfrm>
              <a:off x="3704542" y="1886556"/>
              <a:ext cx="495300" cy="495300"/>
              <a:chOff x="3704542" y="1886556"/>
              <a:chExt cx="495300" cy="495300"/>
            </a:xfrm>
          </p:grpSpPr>
          <p:sp>
            <p:nvSpPr>
              <p:cNvPr id="60" name="Oval 59">
                <a:extLst>
                  <a:ext uri="{FF2B5EF4-FFF2-40B4-BE49-F238E27FC236}">
                    <a16:creationId xmlns:a16="http://schemas.microsoft.com/office/drawing/2014/main" id="{30739C7C-EB51-6608-E182-21A82D725801}"/>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2EED5240-7BB4-0B16-46C8-91A944661FA6}"/>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2</a:t>
                </a:r>
                <a:endParaRPr lang="en-US" sz="1600" b="1" dirty="0">
                  <a:solidFill>
                    <a:srgbClr val="E0E1FC"/>
                  </a:solidFill>
                  <a:latin typeface="Roboto" pitchFamily="2" charset="0"/>
                  <a:ea typeface="Roboto" pitchFamily="2" charset="0"/>
                </a:endParaRPr>
              </a:p>
            </p:txBody>
          </p:sp>
        </p:grpSp>
      </p:grpSp>
      <p:grpSp>
        <p:nvGrpSpPr>
          <p:cNvPr id="64" name="Group 63">
            <a:extLst>
              <a:ext uri="{FF2B5EF4-FFF2-40B4-BE49-F238E27FC236}">
                <a16:creationId xmlns:a16="http://schemas.microsoft.com/office/drawing/2014/main" id="{D4CE12CC-6FC9-D394-F7DD-6C1B471E7552}"/>
              </a:ext>
            </a:extLst>
          </p:cNvPr>
          <p:cNvGrpSpPr/>
          <p:nvPr/>
        </p:nvGrpSpPr>
        <p:grpSpPr>
          <a:xfrm>
            <a:off x="8162928" y="4469759"/>
            <a:ext cx="3685492" cy="838953"/>
            <a:chOff x="514350" y="1886556"/>
            <a:chExt cx="3685492" cy="838953"/>
          </a:xfrm>
        </p:grpSpPr>
        <p:grpSp>
          <p:nvGrpSpPr>
            <p:cNvPr id="65" name="Group 64">
              <a:extLst>
                <a:ext uri="{FF2B5EF4-FFF2-40B4-BE49-F238E27FC236}">
                  <a16:creationId xmlns:a16="http://schemas.microsoft.com/office/drawing/2014/main" id="{232CBD82-2FEB-A32B-EFF4-EABEA3FD5041}"/>
                </a:ext>
              </a:extLst>
            </p:cNvPr>
            <p:cNvGrpSpPr/>
            <p:nvPr/>
          </p:nvGrpSpPr>
          <p:grpSpPr>
            <a:xfrm>
              <a:off x="514350" y="2133600"/>
              <a:ext cx="3588253" cy="591909"/>
              <a:chOff x="514350" y="2133600"/>
              <a:chExt cx="3588253" cy="591909"/>
            </a:xfrm>
          </p:grpSpPr>
          <p:sp>
            <p:nvSpPr>
              <p:cNvPr id="69" name="Rectangle: Rounded Corners 68">
                <a:extLst>
                  <a:ext uri="{FF2B5EF4-FFF2-40B4-BE49-F238E27FC236}">
                    <a16:creationId xmlns:a16="http://schemas.microsoft.com/office/drawing/2014/main" id="{5F4DA7B5-5FED-7569-E74E-07AD4818E158}"/>
                  </a:ext>
                </a:extLst>
              </p:cNvPr>
              <p:cNvSpPr/>
              <p:nvPr/>
            </p:nvSpPr>
            <p:spPr>
              <a:xfrm>
                <a:off x="514350" y="2133600"/>
                <a:ext cx="3514725" cy="591909"/>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4088AEB6-89B5-8D6C-2CEE-EB189D11F765}"/>
                  </a:ext>
                </a:extLst>
              </p:cNvPr>
              <p:cNvSpPr txBox="1"/>
              <p:nvPr/>
            </p:nvSpPr>
            <p:spPr>
              <a:xfrm>
                <a:off x="568749" y="2321842"/>
                <a:ext cx="3533854" cy="307777"/>
              </a:xfrm>
              <a:prstGeom prst="rect">
                <a:avLst/>
              </a:prstGeom>
              <a:noFill/>
            </p:spPr>
            <p:txBody>
              <a:bodyPr wrap="square" rtlCol="0">
                <a:spAutoFit/>
              </a:bodyPr>
              <a:lstStyle/>
              <a:p>
                <a:r>
                  <a:rPr lang="en-US" sz="1400" dirty="0">
                    <a:solidFill>
                      <a:srgbClr val="E0E1FC"/>
                    </a:solidFill>
                    <a:latin typeface="Roboto" pitchFamily="2" charset="0"/>
                    <a:ea typeface="Roboto" pitchFamily="2" charset="0"/>
                  </a:rPr>
                  <a:t>Loa thông báo “Đã thanh toán thành công”</a:t>
                </a:r>
              </a:p>
            </p:txBody>
          </p:sp>
        </p:grpSp>
        <p:grpSp>
          <p:nvGrpSpPr>
            <p:cNvPr id="66" name="Group 65">
              <a:extLst>
                <a:ext uri="{FF2B5EF4-FFF2-40B4-BE49-F238E27FC236}">
                  <a16:creationId xmlns:a16="http://schemas.microsoft.com/office/drawing/2014/main" id="{8116D2AE-D2E3-38DF-FF4F-8A584E6E03F1}"/>
                </a:ext>
              </a:extLst>
            </p:cNvPr>
            <p:cNvGrpSpPr/>
            <p:nvPr/>
          </p:nvGrpSpPr>
          <p:grpSpPr>
            <a:xfrm>
              <a:off x="3704542" y="1886556"/>
              <a:ext cx="495300" cy="495300"/>
              <a:chOff x="3704542" y="1886556"/>
              <a:chExt cx="495300" cy="495300"/>
            </a:xfrm>
          </p:grpSpPr>
          <p:sp>
            <p:nvSpPr>
              <p:cNvPr id="67" name="Oval 66">
                <a:extLst>
                  <a:ext uri="{FF2B5EF4-FFF2-40B4-BE49-F238E27FC236}">
                    <a16:creationId xmlns:a16="http://schemas.microsoft.com/office/drawing/2014/main" id="{E2897FE4-9B68-D340-1C01-E5C99A62E016}"/>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09C72DAF-174E-469C-1A48-E753BE35C847}"/>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3</a:t>
                </a:r>
                <a:endParaRPr lang="en-US" sz="1600" b="1" dirty="0">
                  <a:solidFill>
                    <a:srgbClr val="E0E1FC"/>
                  </a:solidFill>
                  <a:latin typeface="Roboto" pitchFamily="2" charset="0"/>
                  <a:ea typeface="Roboto" pitchFamily="2" charset="0"/>
                </a:endParaRPr>
              </a:p>
            </p:txBody>
          </p:sp>
        </p:grpSp>
      </p:grpSp>
      <p:sp>
        <p:nvSpPr>
          <p:cNvPr id="71" name="Rectangle 70">
            <a:extLst>
              <a:ext uri="{FF2B5EF4-FFF2-40B4-BE49-F238E27FC236}">
                <a16:creationId xmlns:a16="http://schemas.microsoft.com/office/drawing/2014/main" id="{D111A6FE-69F1-5097-39F5-D04A320C227D}"/>
              </a:ext>
            </a:extLst>
          </p:cNvPr>
          <p:cNvSpPr/>
          <p:nvPr/>
        </p:nvSpPr>
        <p:spPr>
          <a:xfrm>
            <a:off x="-4410" y="5945979"/>
            <a:ext cx="12192000" cy="9144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C6D8A77-5F8E-B2E6-2732-00B7A29671E8}"/>
              </a:ext>
            </a:extLst>
          </p:cNvPr>
          <p:cNvSpPr txBox="1"/>
          <p:nvPr/>
        </p:nvSpPr>
        <p:spPr>
          <a:xfrm>
            <a:off x="1651480" y="6091780"/>
            <a:ext cx="9353550" cy="630942"/>
          </a:xfrm>
          <a:prstGeom prst="rect">
            <a:avLst/>
          </a:prstGeom>
          <a:noFill/>
        </p:spPr>
        <p:txBody>
          <a:bodyPr wrap="square" rtlCol="0">
            <a:spAutoFit/>
          </a:bodyPr>
          <a:lstStyle/>
          <a:p>
            <a:pPr algn="ctr"/>
            <a:r>
              <a:rPr lang="en-US" sz="3500" b="1">
                <a:solidFill>
                  <a:srgbClr val="E0E1FC"/>
                </a:solidFill>
                <a:latin typeface="Roboto" pitchFamily="2" charset="0"/>
                <a:ea typeface="Roboto" pitchFamily="2" charset="0"/>
              </a:rPr>
              <a:t>CÁC BƯỚC SỬ DỤNG THIẾT BỊ TRUSTED PAY</a:t>
            </a:r>
            <a:endParaRPr lang="en-US" sz="3500" b="1" dirty="0">
              <a:solidFill>
                <a:srgbClr val="E0E1FC"/>
              </a:solidFill>
              <a:latin typeface="Roboto" pitchFamily="2" charset="0"/>
              <a:ea typeface="Roboto" pitchFamily="2" charset="0"/>
            </a:endParaRPr>
          </a:p>
        </p:txBody>
      </p:sp>
      <p:pic>
        <p:nvPicPr>
          <p:cNvPr id="75" name="Graphic 74" descr="Qr Code with solid fill">
            <a:extLst>
              <a:ext uri="{FF2B5EF4-FFF2-40B4-BE49-F238E27FC236}">
                <a16:creationId xmlns:a16="http://schemas.microsoft.com/office/drawing/2014/main" id="{DB023913-8229-41D1-000B-6B9F18D0CD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06354" y="215069"/>
            <a:ext cx="930709" cy="930709"/>
          </a:xfrm>
          <a:prstGeom prst="rect">
            <a:avLst/>
          </a:prstGeom>
        </p:spPr>
      </p:pic>
      <p:pic>
        <p:nvPicPr>
          <p:cNvPr id="76" name="Graphic 75" descr="Money with solid fill">
            <a:extLst>
              <a:ext uri="{FF2B5EF4-FFF2-40B4-BE49-F238E27FC236}">
                <a16:creationId xmlns:a16="http://schemas.microsoft.com/office/drawing/2014/main" id="{9EC1464B-1D5F-1331-FB97-EAA43DA98E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15159" y="104707"/>
            <a:ext cx="1022488" cy="1022488"/>
          </a:xfrm>
          <a:prstGeom prst="rect">
            <a:avLst/>
          </a:prstGeom>
        </p:spPr>
      </p:pic>
      <p:grpSp>
        <p:nvGrpSpPr>
          <p:cNvPr id="77" name="Group 76">
            <a:extLst>
              <a:ext uri="{FF2B5EF4-FFF2-40B4-BE49-F238E27FC236}">
                <a16:creationId xmlns:a16="http://schemas.microsoft.com/office/drawing/2014/main" id="{A09FAFA5-296C-9F2F-6FE8-AAC29B5ED0F5}"/>
              </a:ext>
            </a:extLst>
          </p:cNvPr>
          <p:cNvGrpSpPr/>
          <p:nvPr/>
        </p:nvGrpSpPr>
        <p:grpSpPr>
          <a:xfrm>
            <a:off x="6410268" y="315848"/>
            <a:ext cx="2143858" cy="1208370"/>
            <a:chOff x="10033510" y="517723"/>
            <a:chExt cx="2143858" cy="1208370"/>
          </a:xfrm>
        </p:grpSpPr>
        <p:sp>
          <p:nvSpPr>
            <p:cNvPr id="78" name="Thought Bubble: Cloud 77">
              <a:extLst>
                <a:ext uri="{FF2B5EF4-FFF2-40B4-BE49-F238E27FC236}">
                  <a16:creationId xmlns:a16="http://schemas.microsoft.com/office/drawing/2014/main" id="{D6A7618A-4B7F-5C67-C8EE-98CDDF031B48}"/>
                </a:ext>
              </a:extLst>
            </p:cNvPr>
            <p:cNvSpPr/>
            <p:nvPr/>
          </p:nvSpPr>
          <p:spPr>
            <a:xfrm>
              <a:off x="10033510" y="517723"/>
              <a:ext cx="2143858" cy="1208370"/>
            </a:xfrm>
            <a:prstGeom prst="cloudCallout">
              <a:avLst/>
            </a:prstGeom>
            <a:solidFill>
              <a:srgbClr val="E0E1FC"/>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8AAC4927-A5DD-7B72-7C9E-51DA2E272DFA}"/>
                </a:ext>
              </a:extLst>
            </p:cNvPr>
            <p:cNvSpPr txBox="1"/>
            <p:nvPr/>
          </p:nvSpPr>
          <p:spPr>
            <a:xfrm>
              <a:off x="10086387" y="726682"/>
              <a:ext cx="2038104" cy="738664"/>
            </a:xfrm>
            <a:prstGeom prst="rect">
              <a:avLst/>
            </a:prstGeom>
            <a:noFill/>
          </p:spPr>
          <p:txBody>
            <a:bodyPr wrap="square" rtlCol="0">
              <a:spAutoFit/>
            </a:bodyPr>
            <a:lstStyle/>
            <a:p>
              <a:pPr algn="ctr"/>
              <a:r>
                <a:rPr lang="en-US" sz="1400" b="1" dirty="0">
                  <a:solidFill>
                    <a:srgbClr val="565ADD"/>
                  </a:solidFill>
                  <a:latin typeface="Roboto" pitchFamily="2" charset="0"/>
                  <a:ea typeface="Roboto" pitchFamily="2" charset="0"/>
                </a:rPr>
                <a:t>TING TING</a:t>
              </a:r>
            </a:p>
            <a:p>
              <a:pPr algn="ctr"/>
              <a:r>
                <a:rPr lang="en-US" sz="1400" dirty="0">
                  <a:solidFill>
                    <a:srgbClr val="565ADD"/>
                  </a:solidFill>
                  <a:latin typeface="Roboto" pitchFamily="2" charset="0"/>
                  <a:ea typeface="Roboto" pitchFamily="2" charset="0"/>
                </a:rPr>
                <a:t>Thanh toán thành công</a:t>
              </a:r>
            </a:p>
            <a:p>
              <a:pPr algn="ctr"/>
              <a:r>
                <a:rPr lang="en-US" sz="1400" dirty="0">
                  <a:solidFill>
                    <a:srgbClr val="565ADD"/>
                  </a:solidFill>
                  <a:latin typeface="Roboto" pitchFamily="2" charset="0"/>
                  <a:ea typeface="Roboto" pitchFamily="2" charset="0"/>
                </a:rPr>
                <a:t>100,000 đồng</a:t>
              </a:r>
            </a:p>
          </p:txBody>
        </p:sp>
      </p:grpSp>
      <p:sp>
        <p:nvSpPr>
          <p:cNvPr id="80" name="TextBox 79">
            <a:extLst>
              <a:ext uri="{FF2B5EF4-FFF2-40B4-BE49-F238E27FC236}">
                <a16:creationId xmlns:a16="http://schemas.microsoft.com/office/drawing/2014/main" id="{0EA98CF7-BFBE-76D6-EDC8-AC9D2128F687}"/>
              </a:ext>
            </a:extLst>
          </p:cNvPr>
          <p:cNvSpPr txBox="1"/>
          <p:nvPr/>
        </p:nvSpPr>
        <p:spPr>
          <a:xfrm>
            <a:off x="4491183" y="5231419"/>
            <a:ext cx="3514725" cy="615553"/>
          </a:xfrm>
          <a:prstGeom prst="rect">
            <a:avLst/>
          </a:prstGeom>
          <a:noFill/>
        </p:spPr>
        <p:txBody>
          <a:bodyPr wrap="square" rtlCol="0">
            <a:spAutoFit/>
          </a:bodyPr>
          <a:lstStyle/>
          <a:p>
            <a:pPr algn="ctr"/>
            <a:r>
              <a:rPr lang="en-US" sz="2000" b="1" dirty="0">
                <a:solidFill>
                  <a:srgbClr val="FF0000"/>
                </a:solidFill>
                <a:latin typeface="Roboto" pitchFamily="2" charset="0"/>
                <a:ea typeface="Roboto" pitchFamily="2" charset="0"/>
              </a:rPr>
              <a:t>QR ĐA NĂNG</a:t>
            </a:r>
          </a:p>
          <a:p>
            <a:pPr algn="ctr"/>
            <a:r>
              <a:rPr lang="en-US" sz="1400" dirty="0">
                <a:solidFill>
                  <a:srgbClr val="3072D3"/>
                </a:solidFill>
                <a:latin typeface="Roboto" pitchFamily="2" charset="0"/>
                <a:ea typeface="Roboto" pitchFamily="2" charset="0"/>
              </a:rPr>
              <a:t>Thanh toán mọi ngân hàng</a:t>
            </a:r>
          </a:p>
        </p:txBody>
      </p:sp>
    </p:spTree>
    <p:extLst>
      <p:ext uri="{BB962C8B-B14F-4D97-AF65-F5344CB8AC3E}">
        <p14:creationId xmlns:p14="http://schemas.microsoft.com/office/powerpoint/2010/main" val="25884401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2" presetClass="entr" presetSubtype="8"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1000" fill="hold"/>
                                        <p:tgtEl>
                                          <p:spTgt spid="34"/>
                                        </p:tgtEl>
                                        <p:attrNameLst>
                                          <p:attrName>ppt_x</p:attrName>
                                        </p:attrNameLst>
                                      </p:cBhvr>
                                      <p:tavLst>
                                        <p:tav tm="0">
                                          <p:val>
                                            <p:strVal val="0-#ppt_w/2"/>
                                          </p:val>
                                        </p:tav>
                                        <p:tav tm="100000">
                                          <p:val>
                                            <p:strVal val="#ppt_x"/>
                                          </p:val>
                                        </p:tav>
                                      </p:tavLst>
                                    </p:anim>
                                    <p:anim calcmode="lin" valueType="num">
                                      <p:cBhvr additive="base">
                                        <p:cTn id="18" dur="1000" fill="hold"/>
                                        <p:tgtEl>
                                          <p:spTgt spid="34"/>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1250" fill="hold"/>
                                        <p:tgtEl>
                                          <p:spTgt spid="35"/>
                                        </p:tgtEl>
                                        <p:attrNameLst>
                                          <p:attrName>ppt_x</p:attrName>
                                        </p:attrNameLst>
                                      </p:cBhvr>
                                      <p:tavLst>
                                        <p:tav tm="0">
                                          <p:val>
                                            <p:strVal val="0-#ppt_w/2"/>
                                          </p:val>
                                        </p:tav>
                                        <p:tav tm="100000">
                                          <p:val>
                                            <p:strVal val="#ppt_x"/>
                                          </p:val>
                                        </p:tav>
                                      </p:tavLst>
                                    </p:anim>
                                    <p:anim calcmode="lin" valueType="num">
                                      <p:cBhvr additive="base">
                                        <p:cTn id="22" dur="125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77"/>
                                        </p:tgtEl>
                                        <p:attrNameLst>
                                          <p:attrName>r</p:attrName>
                                        </p:attrNameLst>
                                      </p:cBhvr>
                                    </p:animRot>
                                    <p:animRot by="-240000">
                                      <p:cBhvr>
                                        <p:cTn id="27" dur="200" fill="hold">
                                          <p:stCondLst>
                                            <p:cond delay="200"/>
                                          </p:stCondLst>
                                        </p:cTn>
                                        <p:tgtEl>
                                          <p:spTgt spid="77"/>
                                        </p:tgtEl>
                                        <p:attrNameLst>
                                          <p:attrName>r</p:attrName>
                                        </p:attrNameLst>
                                      </p:cBhvr>
                                    </p:animRot>
                                    <p:animRot by="240000">
                                      <p:cBhvr>
                                        <p:cTn id="28" dur="200" fill="hold">
                                          <p:stCondLst>
                                            <p:cond delay="400"/>
                                          </p:stCondLst>
                                        </p:cTn>
                                        <p:tgtEl>
                                          <p:spTgt spid="77"/>
                                        </p:tgtEl>
                                        <p:attrNameLst>
                                          <p:attrName>r</p:attrName>
                                        </p:attrNameLst>
                                      </p:cBhvr>
                                    </p:animRot>
                                    <p:animRot by="-240000">
                                      <p:cBhvr>
                                        <p:cTn id="29" dur="200" fill="hold">
                                          <p:stCondLst>
                                            <p:cond delay="600"/>
                                          </p:stCondLst>
                                        </p:cTn>
                                        <p:tgtEl>
                                          <p:spTgt spid="77"/>
                                        </p:tgtEl>
                                        <p:attrNameLst>
                                          <p:attrName>r</p:attrName>
                                        </p:attrNameLst>
                                      </p:cBhvr>
                                    </p:animRot>
                                    <p:animRot by="120000">
                                      <p:cBhvr>
                                        <p:cTn id="30" dur="200" fill="hold">
                                          <p:stCondLst>
                                            <p:cond delay="800"/>
                                          </p:stCondLst>
                                        </p:cTn>
                                        <p:tgtEl>
                                          <p:spTgt spid="77"/>
                                        </p:tgtEl>
                                        <p:attrNameLst>
                                          <p:attrName>r</p:attrName>
                                        </p:attrNameLst>
                                      </p:cBhvr>
                                    </p:animRot>
                                  </p:childTnLst>
                                </p:cTn>
                              </p:par>
                              <p:par>
                                <p:cTn id="31" presetID="2" presetClass="entr" presetSubtype="2"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1+#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1000" fill="hold"/>
                                        <p:tgtEl>
                                          <p:spTgt spid="57"/>
                                        </p:tgtEl>
                                        <p:attrNameLst>
                                          <p:attrName>ppt_x</p:attrName>
                                        </p:attrNameLst>
                                      </p:cBhvr>
                                      <p:tavLst>
                                        <p:tav tm="0">
                                          <p:val>
                                            <p:strVal val="1+#ppt_w/2"/>
                                          </p:val>
                                        </p:tav>
                                        <p:tav tm="100000">
                                          <p:val>
                                            <p:strVal val="#ppt_x"/>
                                          </p:val>
                                        </p:tav>
                                      </p:tavLst>
                                    </p:anim>
                                    <p:anim calcmode="lin" valueType="num">
                                      <p:cBhvr additive="base">
                                        <p:cTn id="38" dur="1000" fill="hold"/>
                                        <p:tgtEl>
                                          <p:spTgt spid="5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additive="base">
                                        <p:cTn id="41" dur="1250" fill="hold"/>
                                        <p:tgtEl>
                                          <p:spTgt spid="64"/>
                                        </p:tgtEl>
                                        <p:attrNameLst>
                                          <p:attrName>ppt_x</p:attrName>
                                        </p:attrNameLst>
                                      </p:cBhvr>
                                      <p:tavLst>
                                        <p:tav tm="0">
                                          <p:val>
                                            <p:strVal val="1+#ppt_w/2"/>
                                          </p:val>
                                        </p:tav>
                                        <p:tav tm="100000">
                                          <p:val>
                                            <p:strVal val="#ppt_x"/>
                                          </p:val>
                                        </p:tav>
                                      </p:tavLst>
                                    </p:anim>
                                    <p:anim calcmode="lin" valueType="num">
                                      <p:cBhvr additive="base">
                                        <p:cTn id="42" dur="12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26197A-3ACF-B85A-3F47-35F5EA322354}"/>
              </a:ext>
            </a:extLst>
          </p:cNvPr>
          <p:cNvSpPr/>
          <p:nvPr/>
        </p:nvSpPr>
        <p:spPr>
          <a:xfrm>
            <a:off x="0" y="0"/>
            <a:ext cx="12192000" cy="9144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DCBEEE-255D-DBCA-982B-B541C4D3B1D4}"/>
              </a:ext>
            </a:extLst>
          </p:cNvPr>
          <p:cNvSpPr txBox="1"/>
          <p:nvPr/>
        </p:nvSpPr>
        <p:spPr>
          <a:xfrm>
            <a:off x="2830117" y="141729"/>
            <a:ext cx="7075883" cy="630942"/>
          </a:xfrm>
          <a:prstGeom prst="rect">
            <a:avLst/>
          </a:prstGeom>
          <a:noFill/>
        </p:spPr>
        <p:txBody>
          <a:bodyPr wrap="square" rtlCol="0">
            <a:spAutoFit/>
          </a:bodyPr>
          <a:lstStyle/>
          <a:p>
            <a:pPr algn="ctr"/>
            <a:r>
              <a:rPr lang="en-US" sz="3500" b="1">
                <a:solidFill>
                  <a:srgbClr val="EFF0FF"/>
                </a:solidFill>
                <a:latin typeface="Roboto" pitchFamily="2" charset="0"/>
                <a:ea typeface="Roboto" pitchFamily="2" charset="0"/>
              </a:rPr>
              <a:t>TẬP KHÁCH HÀNG HƯỚNG TỚI</a:t>
            </a:r>
            <a:endParaRPr lang="en-US" sz="3500" b="1" dirty="0">
              <a:solidFill>
                <a:srgbClr val="EFF0FF"/>
              </a:solidFill>
              <a:latin typeface="Roboto" pitchFamily="2" charset="0"/>
              <a:ea typeface="Roboto" pitchFamily="2" charset="0"/>
            </a:endParaRPr>
          </a:p>
        </p:txBody>
      </p:sp>
      <p:grpSp>
        <p:nvGrpSpPr>
          <p:cNvPr id="25" name="Group 24">
            <a:extLst>
              <a:ext uri="{FF2B5EF4-FFF2-40B4-BE49-F238E27FC236}">
                <a16:creationId xmlns:a16="http://schemas.microsoft.com/office/drawing/2014/main" id="{6C42958D-DFC5-6D67-7970-C6895B716E67}"/>
              </a:ext>
            </a:extLst>
          </p:cNvPr>
          <p:cNvGrpSpPr/>
          <p:nvPr/>
        </p:nvGrpSpPr>
        <p:grpSpPr>
          <a:xfrm>
            <a:off x="561976" y="1123951"/>
            <a:ext cx="3489722" cy="3486150"/>
            <a:chOff x="209551" y="1571626"/>
            <a:chExt cx="3489722" cy="3486150"/>
          </a:xfrm>
        </p:grpSpPr>
        <p:grpSp>
          <p:nvGrpSpPr>
            <p:cNvPr id="18" name="Group 17">
              <a:extLst>
                <a:ext uri="{FF2B5EF4-FFF2-40B4-BE49-F238E27FC236}">
                  <a16:creationId xmlns:a16="http://schemas.microsoft.com/office/drawing/2014/main" id="{0E690703-6E30-B0E5-D810-91EFF7834E87}"/>
                </a:ext>
              </a:extLst>
            </p:cNvPr>
            <p:cNvGrpSpPr/>
            <p:nvPr/>
          </p:nvGrpSpPr>
          <p:grpSpPr>
            <a:xfrm>
              <a:off x="209551" y="1571626"/>
              <a:ext cx="3489722" cy="3486150"/>
              <a:chOff x="367903" y="1571625"/>
              <a:chExt cx="3489722" cy="3486150"/>
            </a:xfrm>
          </p:grpSpPr>
          <p:sp>
            <p:nvSpPr>
              <p:cNvPr id="6" name="Rectangle: Rounded Corners 5">
                <a:extLst>
                  <a:ext uri="{FF2B5EF4-FFF2-40B4-BE49-F238E27FC236}">
                    <a16:creationId xmlns:a16="http://schemas.microsoft.com/office/drawing/2014/main" id="{317AF343-917D-750C-B833-A9D0D21BC699}"/>
                  </a:ext>
                </a:extLst>
              </p:cNvPr>
              <p:cNvSpPr/>
              <p:nvPr/>
            </p:nvSpPr>
            <p:spPr>
              <a:xfrm>
                <a:off x="1019175" y="2314575"/>
                <a:ext cx="2743200" cy="2743200"/>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D0A3DF6-D795-8067-3473-E554BE2A0095}"/>
                  </a:ext>
                </a:extLst>
              </p:cNvPr>
              <p:cNvSpPr/>
              <p:nvPr/>
            </p:nvSpPr>
            <p:spPr>
              <a:xfrm>
                <a:off x="367903" y="1571625"/>
                <a:ext cx="1685925" cy="1685925"/>
              </a:xfrm>
              <a:prstGeom prst="ellipse">
                <a:avLst/>
              </a:prstGeom>
              <a:blipFill>
                <a:blip r:embed="rId2"/>
                <a:stretch>
                  <a:fillRect/>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9CDE79C-8374-FEBA-205B-9BD8EC7D7025}"/>
                  </a:ext>
                </a:extLst>
              </p:cNvPr>
              <p:cNvSpPr txBox="1"/>
              <p:nvPr/>
            </p:nvSpPr>
            <p:spPr>
              <a:xfrm>
                <a:off x="1914525" y="2557461"/>
                <a:ext cx="1943100" cy="477054"/>
              </a:xfrm>
              <a:prstGeom prst="rect">
                <a:avLst/>
              </a:prstGeom>
              <a:noFill/>
            </p:spPr>
            <p:txBody>
              <a:bodyPr wrap="square" rtlCol="0">
                <a:spAutoFit/>
              </a:bodyPr>
              <a:lstStyle/>
              <a:p>
                <a:pPr algn="ctr"/>
                <a:r>
                  <a:rPr lang="en-US" sz="2500" b="1" dirty="0">
                    <a:solidFill>
                      <a:srgbClr val="FFCC00"/>
                    </a:solidFill>
                    <a:latin typeface="Roboto" pitchFamily="2" charset="0"/>
                    <a:ea typeface="Roboto" pitchFamily="2" charset="0"/>
                  </a:rPr>
                  <a:t>SIÊU THỊ</a:t>
                </a:r>
              </a:p>
            </p:txBody>
          </p:sp>
        </p:grpSp>
        <p:sp>
          <p:nvSpPr>
            <p:cNvPr id="22" name="TextBox 21">
              <a:extLst>
                <a:ext uri="{FF2B5EF4-FFF2-40B4-BE49-F238E27FC236}">
                  <a16:creationId xmlns:a16="http://schemas.microsoft.com/office/drawing/2014/main" id="{5C56CFD0-3AFE-3164-8C7D-07E6E8B40099}"/>
                </a:ext>
              </a:extLst>
            </p:cNvPr>
            <p:cNvSpPr txBox="1"/>
            <p:nvPr/>
          </p:nvSpPr>
          <p:spPr>
            <a:xfrm>
              <a:off x="1160265" y="3304324"/>
              <a:ext cx="2144315" cy="1323439"/>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Khi khách hàng không thể chờ bạn kiểm tra nội dung chuyển khoản trên</a:t>
              </a:r>
              <a:br>
                <a:rPr lang="en-US" sz="1600" b="1" dirty="0">
                  <a:solidFill>
                    <a:schemeClr val="bg1"/>
                  </a:solidFill>
                  <a:latin typeface="Roboto" pitchFamily="2" charset="0"/>
                  <a:ea typeface="Roboto" pitchFamily="2" charset="0"/>
                </a:rPr>
              </a:br>
              <a:r>
                <a:rPr lang="en-US" sz="1600" b="1" dirty="0">
                  <a:solidFill>
                    <a:schemeClr val="bg1"/>
                  </a:solidFill>
                  <a:latin typeface="Roboto" pitchFamily="2" charset="0"/>
                  <a:ea typeface="Roboto" pitchFamily="2" charset="0"/>
                </a:rPr>
                <a:t>ứng dụng ngân hàng </a:t>
              </a:r>
            </a:p>
          </p:txBody>
        </p:sp>
      </p:grpSp>
      <p:grpSp>
        <p:nvGrpSpPr>
          <p:cNvPr id="26" name="Group 25">
            <a:extLst>
              <a:ext uri="{FF2B5EF4-FFF2-40B4-BE49-F238E27FC236}">
                <a16:creationId xmlns:a16="http://schemas.microsoft.com/office/drawing/2014/main" id="{4EF45D53-E4E4-50F8-619A-8BA33843C767}"/>
              </a:ext>
            </a:extLst>
          </p:cNvPr>
          <p:cNvGrpSpPr/>
          <p:nvPr/>
        </p:nvGrpSpPr>
        <p:grpSpPr>
          <a:xfrm>
            <a:off x="4347568" y="1123951"/>
            <a:ext cx="3481387" cy="3486149"/>
            <a:chOff x="3824288" y="1571626"/>
            <a:chExt cx="3481387" cy="3486149"/>
          </a:xfrm>
        </p:grpSpPr>
        <p:grpSp>
          <p:nvGrpSpPr>
            <p:cNvPr id="20" name="Group 19">
              <a:extLst>
                <a:ext uri="{FF2B5EF4-FFF2-40B4-BE49-F238E27FC236}">
                  <a16:creationId xmlns:a16="http://schemas.microsoft.com/office/drawing/2014/main" id="{58986959-E958-CD4F-F24B-39EAD3F7D9B6}"/>
                </a:ext>
              </a:extLst>
            </p:cNvPr>
            <p:cNvGrpSpPr/>
            <p:nvPr/>
          </p:nvGrpSpPr>
          <p:grpSpPr>
            <a:xfrm>
              <a:off x="3824288" y="1571626"/>
              <a:ext cx="3481387" cy="3486149"/>
              <a:chOff x="3824288" y="1571626"/>
              <a:chExt cx="3481387" cy="3486149"/>
            </a:xfrm>
          </p:grpSpPr>
          <p:grpSp>
            <p:nvGrpSpPr>
              <p:cNvPr id="9" name="Group 8">
                <a:extLst>
                  <a:ext uri="{FF2B5EF4-FFF2-40B4-BE49-F238E27FC236}">
                    <a16:creationId xmlns:a16="http://schemas.microsoft.com/office/drawing/2014/main" id="{48BCAE2D-1F0E-C0F9-1C00-57D9179E696E}"/>
                  </a:ext>
                </a:extLst>
              </p:cNvPr>
              <p:cNvGrpSpPr/>
              <p:nvPr/>
            </p:nvGrpSpPr>
            <p:grpSpPr>
              <a:xfrm>
                <a:off x="3824288" y="1571626"/>
                <a:ext cx="3481387" cy="3486149"/>
                <a:chOff x="280988" y="1571626"/>
                <a:chExt cx="3481387" cy="3486149"/>
              </a:xfrm>
            </p:grpSpPr>
            <p:sp>
              <p:nvSpPr>
                <p:cNvPr id="10" name="Rectangle: Rounded Corners 9">
                  <a:extLst>
                    <a:ext uri="{FF2B5EF4-FFF2-40B4-BE49-F238E27FC236}">
                      <a16:creationId xmlns:a16="http://schemas.microsoft.com/office/drawing/2014/main" id="{E3551E47-540A-6B1E-70B0-F5BCA10BCCEE}"/>
                    </a:ext>
                  </a:extLst>
                </p:cNvPr>
                <p:cNvSpPr/>
                <p:nvPr/>
              </p:nvSpPr>
              <p:spPr>
                <a:xfrm>
                  <a:off x="1019175" y="2314575"/>
                  <a:ext cx="2743200" cy="2743200"/>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F11BED5-F08B-D031-BAA8-BA3AF6A8B409}"/>
                    </a:ext>
                  </a:extLst>
                </p:cNvPr>
                <p:cNvSpPr/>
                <p:nvPr/>
              </p:nvSpPr>
              <p:spPr>
                <a:xfrm>
                  <a:off x="280988" y="1571626"/>
                  <a:ext cx="1685925" cy="1685925"/>
                </a:xfrm>
                <a:prstGeom prst="ellipse">
                  <a:avLst/>
                </a:prstGeom>
                <a:blipFill>
                  <a:blip r:embed="rId3"/>
                  <a:stretch>
                    <a:fillRect/>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B5E90E21-B918-3CD1-96E4-5C6905D575B8}"/>
                  </a:ext>
                </a:extLst>
              </p:cNvPr>
              <p:cNvSpPr txBox="1"/>
              <p:nvPr/>
            </p:nvSpPr>
            <p:spPr>
              <a:xfrm>
                <a:off x="5325071" y="2552699"/>
                <a:ext cx="1980604" cy="477054"/>
              </a:xfrm>
              <a:prstGeom prst="rect">
                <a:avLst/>
              </a:prstGeom>
              <a:noFill/>
            </p:spPr>
            <p:txBody>
              <a:bodyPr wrap="square" rtlCol="0">
                <a:spAutoFit/>
              </a:bodyPr>
              <a:lstStyle/>
              <a:p>
                <a:pPr algn="ctr"/>
                <a:r>
                  <a:rPr lang="en-US" sz="2500" b="1" dirty="0">
                    <a:solidFill>
                      <a:srgbClr val="FFCC00"/>
                    </a:solidFill>
                    <a:latin typeface="Roboto" pitchFamily="2" charset="0"/>
                    <a:ea typeface="Roboto" pitchFamily="2" charset="0"/>
                  </a:rPr>
                  <a:t>NHÀ HÀNG</a:t>
                </a:r>
              </a:p>
            </p:txBody>
          </p:sp>
        </p:grpSp>
        <p:sp>
          <p:nvSpPr>
            <p:cNvPr id="23" name="TextBox 22">
              <a:extLst>
                <a:ext uri="{FF2B5EF4-FFF2-40B4-BE49-F238E27FC236}">
                  <a16:creationId xmlns:a16="http://schemas.microsoft.com/office/drawing/2014/main" id="{577C47A9-DD38-F54E-F12D-1D086BACB7DA}"/>
                </a:ext>
              </a:extLst>
            </p:cNvPr>
            <p:cNvSpPr txBox="1"/>
            <p:nvPr/>
          </p:nvSpPr>
          <p:spPr>
            <a:xfrm>
              <a:off x="4943475" y="3345511"/>
              <a:ext cx="2144315" cy="1077218"/>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Khi khách hàng quá</a:t>
              </a:r>
              <a:br>
                <a:rPr lang="en-US" sz="1600" b="1" dirty="0">
                  <a:solidFill>
                    <a:schemeClr val="bg1"/>
                  </a:solidFill>
                  <a:latin typeface="Roboto" pitchFamily="2" charset="0"/>
                  <a:ea typeface="Roboto" pitchFamily="2" charset="0"/>
                </a:rPr>
              </a:br>
              <a:r>
                <a:rPr lang="en-US" sz="1600" b="1" dirty="0">
                  <a:solidFill>
                    <a:schemeClr val="bg1"/>
                  </a:solidFill>
                  <a:latin typeface="Roboto" pitchFamily="2" charset="0"/>
                  <a:ea typeface="Roboto" pitchFamily="2" charset="0"/>
                </a:rPr>
                <a:t>đông, bạn không kịp</a:t>
              </a:r>
              <a:br>
                <a:rPr lang="en-US" sz="1600" b="1" dirty="0">
                  <a:solidFill>
                    <a:schemeClr val="bg1"/>
                  </a:solidFill>
                  <a:latin typeface="Roboto" pitchFamily="2" charset="0"/>
                  <a:ea typeface="Roboto" pitchFamily="2" charset="0"/>
                </a:rPr>
              </a:br>
              <a:r>
                <a:rPr lang="en-US" sz="1600" b="1" dirty="0">
                  <a:solidFill>
                    <a:schemeClr val="bg1"/>
                  </a:solidFill>
                  <a:latin typeface="Roboto" pitchFamily="2" charset="0"/>
                  <a:ea typeface="Roboto" pitchFamily="2" charset="0"/>
                </a:rPr>
                <a:t>nhận tiền mặt và trả lại tiền thừa </a:t>
              </a:r>
            </a:p>
          </p:txBody>
        </p:sp>
      </p:grpSp>
      <p:grpSp>
        <p:nvGrpSpPr>
          <p:cNvPr id="27" name="Group 26">
            <a:extLst>
              <a:ext uri="{FF2B5EF4-FFF2-40B4-BE49-F238E27FC236}">
                <a16:creationId xmlns:a16="http://schemas.microsoft.com/office/drawing/2014/main" id="{8F7F2CDE-BAAE-2657-9B13-F446FA9EE55B}"/>
              </a:ext>
            </a:extLst>
          </p:cNvPr>
          <p:cNvGrpSpPr/>
          <p:nvPr/>
        </p:nvGrpSpPr>
        <p:grpSpPr>
          <a:xfrm>
            <a:off x="8124825" y="1123951"/>
            <a:ext cx="3267075" cy="3486149"/>
            <a:chOff x="7772400" y="1571626"/>
            <a:chExt cx="3267075" cy="3486149"/>
          </a:xfrm>
        </p:grpSpPr>
        <p:grpSp>
          <p:nvGrpSpPr>
            <p:cNvPr id="21" name="Group 20">
              <a:extLst>
                <a:ext uri="{FF2B5EF4-FFF2-40B4-BE49-F238E27FC236}">
                  <a16:creationId xmlns:a16="http://schemas.microsoft.com/office/drawing/2014/main" id="{BED4F6C5-031D-A92D-1712-A77CA12A82C2}"/>
                </a:ext>
              </a:extLst>
            </p:cNvPr>
            <p:cNvGrpSpPr/>
            <p:nvPr/>
          </p:nvGrpSpPr>
          <p:grpSpPr>
            <a:xfrm>
              <a:off x="7772400" y="1571626"/>
              <a:ext cx="3267075" cy="3486149"/>
              <a:chOff x="7772400" y="1571626"/>
              <a:chExt cx="3267075" cy="3486149"/>
            </a:xfrm>
          </p:grpSpPr>
          <p:grpSp>
            <p:nvGrpSpPr>
              <p:cNvPr id="12" name="Group 11">
                <a:extLst>
                  <a:ext uri="{FF2B5EF4-FFF2-40B4-BE49-F238E27FC236}">
                    <a16:creationId xmlns:a16="http://schemas.microsoft.com/office/drawing/2014/main" id="{4B2BFB4D-4584-4E36-0045-5369C787D8E9}"/>
                  </a:ext>
                </a:extLst>
              </p:cNvPr>
              <p:cNvGrpSpPr/>
              <p:nvPr/>
            </p:nvGrpSpPr>
            <p:grpSpPr>
              <a:xfrm>
                <a:off x="7772400" y="1571626"/>
                <a:ext cx="3267075" cy="3486149"/>
                <a:chOff x="495300" y="1571626"/>
                <a:chExt cx="3267075" cy="3486149"/>
              </a:xfrm>
            </p:grpSpPr>
            <p:sp>
              <p:nvSpPr>
                <p:cNvPr id="13" name="Rectangle: Rounded Corners 12">
                  <a:extLst>
                    <a:ext uri="{FF2B5EF4-FFF2-40B4-BE49-F238E27FC236}">
                      <a16:creationId xmlns:a16="http://schemas.microsoft.com/office/drawing/2014/main" id="{8B3B1FFC-9E97-C2B8-941B-C5479F6E9B90}"/>
                    </a:ext>
                  </a:extLst>
                </p:cNvPr>
                <p:cNvSpPr/>
                <p:nvPr/>
              </p:nvSpPr>
              <p:spPr>
                <a:xfrm>
                  <a:off x="1019175" y="2314575"/>
                  <a:ext cx="2743200" cy="2743200"/>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F8BCE49-DED3-B985-29F7-A49AE92DF349}"/>
                    </a:ext>
                  </a:extLst>
                </p:cNvPr>
                <p:cNvSpPr/>
                <p:nvPr/>
              </p:nvSpPr>
              <p:spPr>
                <a:xfrm>
                  <a:off x="495300" y="1571626"/>
                  <a:ext cx="1685925" cy="1685925"/>
                </a:xfrm>
                <a:prstGeom prst="ellipse">
                  <a:avLst/>
                </a:prstGeom>
                <a:blipFill>
                  <a:blip r:embed="rId4"/>
                  <a:stretch>
                    <a:fillRect/>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97173478-4F78-A12C-1F89-4D901A99ED50}"/>
                  </a:ext>
                </a:extLst>
              </p:cNvPr>
              <p:cNvSpPr txBox="1"/>
              <p:nvPr/>
            </p:nvSpPr>
            <p:spPr>
              <a:xfrm>
                <a:off x="9209781" y="2485010"/>
                <a:ext cx="1829694" cy="477054"/>
              </a:xfrm>
              <a:prstGeom prst="rect">
                <a:avLst/>
              </a:prstGeom>
              <a:noFill/>
            </p:spPr>
            <p:txBody>
              <a:bodyPr wrap="square" rtlCol="0">
                <a:spAutoFit/>
              </a:bodyPr>
              <a:lstStyle/>
              <a:p>
                <a:pPr algn="ctr"/>
                <a:r>
                  <a:rPr lang="en-US" sz="2500" b="1" dirty="0">
                    <a:solidFill>
                      <a:srgbClr val="FFCC00"/>
                    </a:solidFill>
                    <a:latin typeface="Roboto" pitchFamily="2" charset="0"/>
                    <a:ea typeface="Roboto" pitchFamily="2" charset="0"/>
                  </a:rPr>
                  <a:t>BÁN LẺ</a:t>
                </a:r>
              </a:p>
            </p:txBody>
          </p:sp>
        </p:grpSp>
        <p:sp>
          <p:nvSpPr>
            <p:cNvPr id="24" name="TextBox 23">
              <a:extLst>
                <a:ext uri="{FF2B5EF4-FFF2-40B4-BE49-F238E27FC236}">
                  <a16:creationId xmlns:a16="http://schemas.microsoft.com/office/drawing/2014/main" id="{EA64251B-0C3A-2F9C-48FB-90E46E5FCE5F}"/>
                </a:ext>
              </a:extLst>
            </p:cNvPr>
            <p:cNvSpPr txBox="1"/>
            <p:nvPr/>
          </p:nvSpPr>
          <p:spPr>
            <a:xfrm>
              <a:off x="8649559" y="3353212"/>
              <a:ext cx="2144315" cy="1077218"/>
            </a:xfrm>
            <a:prstGeom prst="rect">
              <a:avLst/>
            </a:prstGeom>
            <a:noFill/>
          </p:spPr>
          <p:txBody>
            <a:bodyPr wrap="square" rtlCol="0">
              <a:spAutoFit/>
            </a:bodyPr>
            <a:lstStyle/>
            <a:p>
              <a:pPr algn="ctr"/>
              <a:r>
                <a:rPr lang="vi-VN" sz="1600" b="1" dirty="0">
                  <a:solidFill>
                    <a:schemeClr val="bg1"/>
                  </a:solidFill>
                  <a:latin typeface="Roboto" pitchFamily="2" charset="0"/>
                  <a:ea typeface="Roboto" pitchFamily="2" charset="0"/>
                </a:rPr>
                <a:t>Khi các chủ quầy tạp hoá</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là những người cao tuổi</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và không rành về công</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nghệ</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 </a:t>
              </a:r>
              <a:endParaRPr lang="en-US" sz="1600" b="1" dirty="0">
                <a:solidFill>
                  <a:schemeClr val="bg1"/>
                </a:solidFill>
                <a:latin typeface="Roboto" pitchFamily="2" charset="0"/>
                <a:ea typeface="Roboto" pitchFamily="2" charset="0"/>
              </a:endParaRPr>
            </a:p>
          </p:txBody>
        </p:sp>
      </p:grpSp>
      <p:grpSp>
        <p:nvGrpSpPr>
          <p:cNvPr id="2" name="Group 1">
            <a:extLst>
              <a:ext uri="{FF2B5EF4-FFF2-40B4-BE49-F238E27FC236}">
                <a16:creationId xmlns:a16="http://schemas.microsoft.com/office/drawing/2014/main" id="{5A21C35B-891B-A759-DA45-B45070E1CC8E}"/>
              </a:ext>
            </a:extLst>
          </p:cNvPr>
          <p:cNvGrpSpPr/>
          <p:nvPr/>
        </p:nvGrpSpPr>
        <p:grpSpPr>
          <a:xfrm>
            <a:off x="2784097" y="5027742"/>
            <a:ext cx="6883570" cy="1741264"/>
            <a:chOff x="2784097" y="5027742"/>
            <a:chExt cx="6883570" cy="1741264"/>
          </a:xfrm>
        </p:grpSpPr>
        <p:grpSp>
          <p:nvGrpSpPr>
            <p:cNvPr id="29" name="Group 28">
              <a:extLst>
                <a:ext uri="{FF2B5EF4-FFF2-40B4-BE49-F238E27FC236}">
                  <a16:creationId xmlns:a16="http://schemas.microsoft.com/office/drawing/2014/main" id="{30ABF0F1-4412-D547-60D4-D2539AC2F552}"/>
                </a:ext>
              </a:extLst>
            </p:cNvPr>
            <p:cNvGrpSpPr/>
            <p:nvPr/>
          </p:nvGrpSpPr>
          <p:grpSpPr>
            <a:xfrm>
              <a:off x="2784097" y="5427555"/>
              <a:ext cx="6883570" cy="1341451"/>
              <a:chOff x="5957339" y="4567249"/>
              <a:chExt cx="7133238" cy="1390106"/>
            </a:xfrm>
          </p:grpSpPr>
          <p:sp>
            <p:nvSpPr>
              <p:cNvPr id="30" name="Oval 29">
                <a:extLst>
                  <a:ext uri="{FF2B5EF4-FFF2-40B4-BE49-F238E27FC236}">
                    <a16:creationId xmlns:a16="http://schemas.microsoft.com/office/drawing/2014/main" id="{103626E0-13B2-C35E-1455-C08D02876F93}"/>
                  </a:ext>
                </a:extLst>
              </p:cNvPr>
              <p:cNvSpPr/>
              <p:nvPr/>
            </p:nvSpPr>
            <p:spPr>
              <a:xfrm>
                <a:off x="5957339" y="4604298"/>
                <a:ext cx="1353058" cy="1353057"/>
              </a:xfrm>
              <a:prstGeom prst="ellipse">
                <a:avLst/>
              </a:prstGeom>
              <a:solidFill>
                <a:srgbClr val="565ADD"/>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43DE8D46-8177-D911-3CC4-6EC5218C3CAB}"/>
                  </a:ext>
                </a:extLst>
              </p:cNvPr>
              <p:cNvSpPr/>
              <p:nvPr/>
            </p:nvSpPr>
            <p:spPr>
              <a:xfrm>
                <a:off x="11737519" y="4567249"/>
                <a:ext cx="1353058" cy="1353057"/>
              </a:xfrm>
              <a:prstGeom prst="ellipse">
                <a:avLst/>
              </a:prstGeom>
              <a:solidFill>
                <a:srgbClr val="565ADD"/>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D075A2A3-769F-07EB-FAED-3854F207E22F}"/>
                  </a:ext>
                </a:extLst>
              </p:cNvPr>
              <p:cNvSpPr/>
              <p:nvPr/>
            </p:nvSpPr>
            <p:spPr>
              <a:xfrm>
                <a:off x="6247099" y="4798211"/>
                <a:ext cx="6621146" cy="1022227"/>
              </a:xfrm>
              <a:prstGeom prst="roundRect">
                <a:avLst>
                  <a:gd name="adj" fmla="val 50000"/>
                </a:avLst>
              </a:prstGeom>
              <a:solidFill>
                <a:srgbClr val="FFCC00"/>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47EAAAA7-C51B-0C8D-B1B5-3626EAFC7EB0}"/>
                  </a:ext>
                </a:extLst>
              </p:cNvPr>
              <p:cNvSpPr txBox="1"/>
              <p:nvPr/>
            </p:nvSpPr>
            <p:spPr>
              <a:xfrm>
                <a:off x="6743692" y="4904854"/>
                <a:ext cx="5670356" cy="1052501"/>
              </a:xfrm>
              <a:prstGeom prst="rect">
                <a:avLst/>
              </a:prstGeom>
              <a:noFill/>
            </p:spPr>
            <p:txBody>
              <a:bodyPr wrap="square" rtlCol="0">
                <a:spAutoFit/>
              </a:bodyPr>
              <a:lstStyle/>
              <a:p>
                <a:pPr algn="ctr"/>
                <a:r>
                  <a:rPr lang="en-US" sz="2000" b="0" i="0">
                    <a:solidFill>
                      <a:srgbClr val="565ADD"/>
                    </a:solidFill>
                    <a:effectLst/>
                    <a:latin typeface="Roboto" panose="02000000000000000000" pitchFamily="2" charset="0"/>
                    <a:ea typeface="Roboto" panose="02000000000000000000" pitchFamily="2" charset="0"/>
                  </a:rPr>
                  <a:t>Trợ thủ đắc lực cho các thu ngân tại các quầy thanh toán ở nhà hàng, siêu thị, bán lẻ, …</a:t>
                </a:r>
                <a:r>
                  <a:rPr lang="en-US" sz="2000">
                    <a:solidFill>
                      <a:srgbClr val="565ADD"/>
                    </a:solidFill>
                    <a:latin typeface="Roboto" panose="02000000000000000000" pitchFamily="2" charset="0"/>
                    <a:ea typeface="Roboto" panose="02000000000000000000" pitchFamily="2" charset="0"/>
                  </a:rPr>
                  <a:t> </a:t>
                </a:r>
                <a:br>
                  <a:rPr lang="en-US" sz="2000">
                    <a:solidFill>
                      <a:srgbClr val="565ADD"/>
                    </a:solidFill>
                    <a:latin typeface="Roboto" panose="02000000000000000000" pitchFamily="2" charset="0"/>
                    <a:ea typeface="Roboto" panose="02000000000000000000" pitchFamily="2" charset="0"/>
                  </a:rPr>
                </a:br>
                <a:endParaRPr lang="en-US" sz="2000" dirty="0">
                  <a:solidFill>
                    <a:srgbClr val="565ADD"/>
                  </a:solidFill>
                  <a:latin typeface="Roboto" panose="02000000000000000000" pitchFamily="2" charset="0"/>
                  <a:ea typeface="Roboto" panose="02000000000000000000" pitchFamily="2" charset="0"/>
                </a:endParaRPr>
              </a:p>
            </p:txBody>
          </p:sp>
        </p:grpSp>
        <p:pic>
          <p:nvPicPr>
            <p:cNvPr id="34" name="Picture 33" descr="A black background with purple text&#10;&#10;Description automatically generated">
              <a:extLst>
                <a:ext uri="{FF2B5EF4-FFF2-40B4-BE49-F238E27FC236}">
                  <a16:creationId xmlns:a16="http://schemas.microsoft.com/office/drawing/2014/main" id="{6B6A7FDB-7D53-32EC-ADFB-8157E63C29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4828" y="5027742"/>
              <a:ext cx="2670053" cy="841250"/>
            </a:xfrm>
            <a:prstGeom prst="rect">
              <a:avLst/>
            </a:prstGeom>
            <a:effectLst/>
          </p:spPr>
        </p:pic>
      </p:grpSp>
    </p:spTree>
    <p:extLst>
      <p:ext uri="{BB962C8B-B14F-4D97-AF65-F5344CB8AC3E}">
        <p14:creationId xmlns:p14="http://schemas.microsoft.com/office/powerpoint/2010/main" val="2292235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5"/>
                                        </p:tgtEl>
                                        <p:attrNameLst>
                                          <p:attrName>r</p:attrName>
                                        </p:attrNameLst>
                                      </p:cBhvr>
                                    </p:animRot>
                                    <p:animRot by="-240000">
                                      <p:cBhvr>
                                        <p:cTn id="7" dur="200" fill="hold">
                                          <p:stCondLst>
                                            <p:cond delay="200"/>
                                          </p:stCondLst>
                                        </p:cTn>
                                        <p:tgtEl>
                                          <p:spTgt spid="25"/>
                                        </p:tgtEl>
                                        <p:attrNameLst>
                                          <p:attrName>r</p:attrName>
                                        </p:attrNameLst>
                                      </p:cBhvr>
                                    </p:animRot>
                                    <p:animRot by="240000">
                                      <p:cBhvr>
                                        <p:cTn id="8" dur="200" fill="hold">
                                          <p:stCondLst>
                                            <p:cond delay="400"/>
                                          </p:stCondLst>
                                        </p:cTn>
                                        <p:tgtEl>
                                          <p:spTgt spid="25"/>
                                        </p:tgtEl>
                                        <p:attrNameLst>
                                          <p:attrName>r</p:attrName>
                                        </p:attrNameLst>
                                      </p:cBhvr>
                                    </p:animRot>
                                    <p:animRot by="-240000">
                                      <p:cBhvr>
                                        <p:cTn id="9" dur="200" fill="hold">
                                          <p:stCondLst>
                                            <p:cond delay="600"/>
                                          </p:stCondLst>
                                        </p:cTn>
                                        <p:tgtEl>
                                          <p:spTgt spid="25"/>
                                        </p:tgtEl>
                                        <p:attrNameLst>
                                          <p:attrName>r</p:attrName>
                                        </p:attrNameLst>
                                      </p:cBhvr>
                                    </p:animRot>
                                    <p:animRot by="120000">
                                      <p:cBhvr>
                                        <p:cTn id="10" dur="200" fill="hold">
                                          <p:stCondLst>
                                            <p:cond delay="800"/>
                                          </p:stCondLst>
                                        </p:cTn>
                                        <p:tgtEl>
                                          <p:spTgt spid="25"/>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7"/>
                                        </p:tgtEl>
                                        <p:attrNameLst>
                                          <p:attrName>r</p:attrName>
                                        </p:attrNameLst>
                                      </p:cBhvr>
                                    </p:animRot>
                                    <p:animRot by="-240000">
                                      <p:cBhvr>
                                        <p:cTn id="19" dur="200" fill="hold">
                                          <p:stCondLst>
                                            <p:cond delay="200"/>
                                          </p:stCondLst>
                                        </p:cTn>
                                        <p:tgtEl>
                                          <p:spTgt spid="27"/>
                                        </p:tgtEl>
                                        <p:attrNameLst>
                                          <p:attrName>r</p:attrName>
                                        </p:attrNameLst>
                                      </p:cBhvr>
                                    </p:animRot>
                                    <p:animRot by="240000">
                                      <p:cBhvr>
                                        <p:cTn id="20" dur="200" fill="hold">
                                          <p:stCondLst>
                                            <p:cond delay="400"/>
                                          </p:stCondLst>
                                        </p:cTn>
                                        <p:tgtEl>
                                          <p:spTgt spid="27"/>
                                        </p:tgtEl>
                                        <p:attrNameLst>
                                          <p:attrName>r</p:attrName>
                                        </p:attrNameLst>
                                      </p:cBhvr>
                                    </p:animRot>
                                    <p:animRot by="-240000">
                                      <p:cBhvr>
                                        <p:cTn id="21" dur="200" fill="hold">
                                          <p:stCondLst>
                                            <p:cond delay="600"/>
                                          </p:stCondLst>
                                        </p:cTn>
                                        <p:tgtEl>
                                          <p:spTgt spid="27"/>
                                        </p:tgtEl>
                                        <p:attrNameLst>
                                          <p:attrName>r</p:attrName>
                                        </p:attrNameLst>
                                      </p:cBhvr>
                                    </p:animRot>
                                    <p:animRot by="120000">
                                      <p:cBhvr>
                                        <p:cTn id="22" dur="200" fill="hold">
                                          <p:stCondLst>
                                            <p:cond delay="800"/>
                                          </p:stCondLst>
                                        </p:cTn>
                                        <p:tgtEl>
                                          <p:spTgt spid="27"/>
                                        </p:tgtEl>
                                        <p:attrNameLst>
                                          <p:attrName>r</p:attrName>
                                        </p:attrNameLst>
                                      </p:cBhvr>
                                    </p:animRo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6DE56A0-6FC1-40B1-8DFE-14580497E05E}"/>
              </a:ext>
            </a:extLst>
          </p:cNvPr>
          <p:cNvSpPr txBox="1"/>
          <p:nvPr/>
        </p:nvSpPr>
        <p:spPr>
          <a:xfrm>
            <a:off x="692843" y="1301624"/>
            <a:ext cx="4947726" cy="1169551"/>
          </a:xfrm>
          <a:prstGeom prst="rect">
            <a:avLst/>
          </a:prstGeom>
          <a:noFill/>
        </p:spPr>
        <p:txBody>
          <a:bodyPr wrap="square" rtlCol="0">
            <a:spAutoFit/>
          </a:bodyPr>
          <a:lstStyle/>
          <a:p>
            <a:r>
              <a:rPr lang="en-US" sz="3500" b="1" dirty="0">
                <a:solidFill>
                  <a:srgbClr val="565ADD"/>
                </a:solidFill>
                <a:latin typeface="Roboto" pitchFamily="2" charset="0"/>
                <a:ea typeface="Roboto" pitchFamily="2" charset="0"/>
              </a:rPr>
              <a:t>CÁC LỢI ÍCH ĐEM ĐẾN CHO KHÁCH HÀNG</a:t>
            </a:r>
          </a:p>
        </p:txBody>
      </p:sp>
      <p:grpSp>
        <p:nvGrpSpPr>
          <p:cNvPr id="13" name="Group 12">
            <a:extLst>
              <a:ext uri="{FF2B5EF4-FFF2-40B4-BE49-F238E27FC236}">
                <a16:creationId xmlns:a16="http://schemas.microsoft.com/office/drawing/2014/main" id="{34C1D44D-1CD5-5C97-AC28-6B819D6A4BAF}"/>
              </a:ext>
            </a:extLst>
          </p:cNvPr>
          <p:cNvGrpSpPr/>
          <p:nvPr/>
        </p:nvGrpSpPr>
        <p:grpSpPr>
          <a:xfrm>
            <a:off x="1005080" y="2805477"/>
            <a:ext cx="3547769" cy="307777"/>
            <a:chOff x="252706" y="1572040"/>
            <a:chExt cx="3547769" cy="307777"/>
          </a:xfrm>
        </p:grpSpPr>
        <p:sp>
          <p:nvSpPr>
            <p:cNvPr id="14" name="TextBox 13">
              <a:extLst>
                <a:ext uri="{FF2B5EF4-FFF2-40B4-BE49-F238E27FC236}">
                  <a16:creationId xmlns:a16="http://schemas.microsoft.com/office/drawing/2014/main" id="{5AE82BE0-6420-288D-4408-B3947595C5E3}"/>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Nâng cao trải nghiệm mua sắm</a:t>
              </a:r>
              <a:endParaRPr lang="en-US" sz="1400" dirty="0">
                <a:solidFill>
                  <a:srgbClr val="565ADD"/>
                </a:solidFill>
                <a:latin typeface="Roboto" pitchFamily="2" charset="0"/>
                <a:ea typeface="Roboto" pitchFamily="2" charset="0"/>
              </a:endParaRPr>
            </a:p>
          </p:txBody>
        </p:sp>
        <p:pic>
          <p:nvPicPr>
            <p:cNvPr id="15" name="Graphic 14" descr="Badge Tick with solid fill">
              <a:extLst>
                <a:ext uri="{FF2B5EF4-FFF2-40B4-BE49-F238E27FC236}">
                  <a16:creationId xmlns:a16="http://schemas.microsoft.com/office/drawing/2014/main" id="{FE523F81-1361-63A5-A431-6B06D2C6B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16" name="Group 15">
            <a:extLst>
              <a:ext uri="{FF2B5EF4-FFF2-40B4-BE49-F238E27FC236}">
                <a16:creationId xmlns:a16="http://schemas.microsoft.com/office/drawing/2014/main" id="{6159E1B7-BC62-E46E-7D95-F050A1017E75}"/>
              </a:ext>
            </a:extLst>
          </p:cNvPr>
          <p:cNvGrpSpPr/>
          <p:nvPr/>
        </p:nvGrpSpPr>
        <p:grpSpPr>
          <a:xfrm>
            <a:off x="1005080" y="3273075"/>
            <a:ext cx="3547769" cy="307777"/>
            <a:chOff x="252706" y="1572040"/>
            <a:chExt cx="3547769" cy="307777"/>
          </a:xfrm>
        </p:grpSpPr>
        <p:sp>
          <p:nvSpPr>
            <p:cNvPr id="17" name="TextBox 16">
              <a:extLst>
                <a:ext uri="{FF2B5EF4-FFF2-40B4-BE49-F238E27FC236}">
                  <a16:creationId xmlns:a16="http://schemas.microsoft.com/office/drawing/2014/main" id="{06FE2AF7-ACA7-7B0F-776D-84BA754448AA}"/>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Phòng trống gian lận, giả mạo</a:t>
              </a:r>
              <a:endParaRPr lang="en-US" sz="1400" dirty="0">
                <a:solidFill>
                  <a:srgbClr val="565ADD"/>
                </a:solidFill>
                <a:latin typeface="Roboto" pitchFamily="2" charset="0"/>
                <a:ea typeface="Roboto" pitchFamily="2" charset="0"/>
              </a:endParaRPr>
            </a:p>
          </p:txBody>
        </p:sp>
        <p:pic>
          <p:nvPicPr>
            <p:cNvPr id="18" name="Graphic 17" descr="Badge Tick with solid fill">
              <a:extLst>
                <a:ext uri="{FF2B5EF4-FFF2-40B4-BE49-F238E27FC236}">
                  <a16:creationId xmlns:a16="http://schemas.microsoft.com/office/drawing/2014/main" id="{08AE5653-E21B-847B-DDD8-B3447B2600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19" name="Group 18">
            <a:extLst>
              <a:ext uri="{FF2B5EF4-FFF2-40B4-BE49-F238E27FC236}">
                <a16:creationId xmlns:a16="http://schemas.microsoft.com/office/drawing/2014/main" id="{93AD2C90-D753-596C-0834-C7CF639A28D7}"/>
              </a:ext>
            </a:extLst>
          </p:cNvPr>
          <p:cNvGrpSpPr/>
          <p:nvPr/>
        </p:nvGrpSpPr>
        <p:grpSpPr>
          <a:xfrm>
            <a:off x="1005080" y="3740673"/>
            <a:ext cx="3547769" cy="307777"/>
            <a:chOff x="252706" y="1572040"/>
            <a:chExt cx="3547769" cy="307777"/>
          </a:xfrm>
        </p:grpSpPr>
        <p:sp>
          <p:nvSpPr>
            <p:cNvPr id="20" name="TextBox 19">
              <a:extLst>
                <a:ext uri="{FF2B5EF4-FFF2-40B4-BE49-F238E27FC236}">
                  <a16:creationId xmlns:a16="http://schemas.microsoft.com/office/drawing/2014/main" id="{70A1D134-0DAF-F6EF-639E-46384096391F}"/>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Tiết kiệm thời gan, công sức</a:t>
              </a:r>
              <a:endParaRPr lang="en-US" sz="1400" dirty="0">
                <a:solidFill>
                  <a:srgbClr val="565ADD"/>
                </a:solidFill>
                <a:latin typeface="Roboto" pitchFamily="2" charset="0"/>
                <a:ea typeface="Roboto" pitchFamily="2" charset="0"/>
              </a:endParaRPr>
            </a:p>
          </p:txBody>
        </p:sp>
        <p:pic>
          <p:nvPicPr>
            <p:cNvPr id="21" name="Graphic 20" descr="Badge Tick with solid fill">
              <a:extLst>
                <a:ext uri="{FF2B5EF4-FFF2-40B4-BE49-F238E27FC236}">
                  <a16:creationId xmlns:a16="http://schemas.microsoft.com/office/drawing/2014/main" id="{AB5F4CA2-3BFE-6B45-F1FA-A0E37FCF4E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22" name="Group 21">
            <a:extLst>
              <a:ext uri="{FF2B5EF4-FFF2-40B4-BE49-F238E27FC236}">
                <a16:creationId xmlns:a16="http://schemas.microsoft.com/office/drawing/2014/main" id="{DE08D6A4-C736-6BB7-82B1-26C510AC91D6}"/>
              </a:ext>
            </a:extLst>
          </p:cNvPr>
          <p:cNvGrpSpPr/>
          <p:nvPr/>
        </p:nvGrpSpPr>
        <p:grpSpPr>
          <a:xfrm>
            <a:off x="1005080" y="4208271"/>
            <a:ext cx="3547769" cy="307777"/>
            <a:chOff x="252706" y="1572040"/>
            <a:chExt cx="3547769" cy="307777"/>
          </a:xfrm>
        </p:grpSpPr>
        <p:sp>
          <p:nvSpPr>
            <p:cNvPr id="23" name="TextBox 22">
              <a:extLst>
                <a:ext uri="{FF2B5EF4-FFF2-40B4-BE49-F238E27FC236}">
                  <a16:creationId xmlns:a16="http://schemas.microsoft.com/office/drawing/2014/main" id="{592F0845-5352-AB02-D84C-C7956ECA98C0}"/>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Bảo mật tuyệt đối</a:t>
              </a:r>
              <a:endParaRPr lang="en-US" sz="1400" dirty="0">
                <a:solidFill>
                  <a:srgbClr val="565ADD"/>
                </a:solidFill>
                <a:latin typeface="Roboto" pitchFamily="2" charset="0"/>
                <a:ea typeface="Roboto" pitchFamily="2" charset="0"/>
              </a:endParaRPr>
            </a:p>
          </p:txBody>
        </p:sp>
        <p:pic>
          <p:nvPicPr>
            <p:cNvPr id="24" name="Graphic 23" descr="Badge Tick with solid fill">
              <a:extLst>
                <a:ext uri="{FF2B5EF4-FFF2-40B4-BE49-F238E27FC236}">
                  <a16:creationId xmlns:a16="http://schemas.microsoft.com/office/drawing/2014/main" id="{849A35F9-7B58-0B1A-35E6-19EA010DC7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25" name="Group 24">
            <a:extLst>
              <a:ext uri="{FF2B5EF4-FFF2-40B4-BE49-F238E27FC236}">
                <a16:creationId xmlns:a16="http://schemas.microsoft.com/office/drawing/2014/main" id="{7CC24114-6BF5-5508-33D8-20740690BDF0}"/>
              </a:ext>
            </a:extLst>
          </p:cNvPr>
          <p:cNvGrpSpPr/>
          <p:nvPr/>
        </p:nvGrpSpPr>
        <p:grpSpPr>
          <a:xfrm>
            <a:off x="1005080" y="4675870"/>
            <a:ext cx="3547769" cy="307777"/>
            <a:chOff x="252706" y="1572040"/>
            <a:chExt cx="3547769" cy="307777"/>
          </a:xfrm>
        </p:grpSpPr>
        <p:sp>
          <p:nvSpPr>
            <p:cNvPr id="26" name="TextBox 25">
              <a:extLst>
                <a:ext uri="{FF2B5EF4-FFF2-40B4-BE49-F238E27FC236}">
                  <a16:creationId xmlns:a16="http://schemas.microsoft.com/office/drawing/2014/main" id="{25F71AA5-4D99-8A15-F89E-05C37A1576BF}"/>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Tối ưu hiệu suất vận hành</a:t>
              </a:r>
              <a:endParaRPr lang="en-US" sz="1400" dirty="0">
                <a:solidFill>
                  <a:srgbClr val="565ADD"/>
                </a:solidFill>
                <a:latin typeface="Roboto" pitchFamily="2" charset="0"/>
                <a:ea typeface="Roboto" pitchFamily="2" charset="0"/>
              </a:endParaRPr>
            </a:p>
          </p:txBody>
        </p:sp>
        <p:pic>
          <p:nvPicPr>
            <p:cNvPr id="27" name="Graphic 26" descr="Badge Tick with solid fill">
              <a:extLst>
                <a:ext uri="{FF2B5EF4-FFF2-40B4-BE49-F238E27FC236}">
                  <a16:creationId xmlns:a16="http://schemas.microsoft.com/office/drawing/2014/main" id="{301EECB2-BD95-DAFE-9E04-094B530A9D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pic>
        <p:nvPicPr>
          <p:cNvPr id="28" name="Picture 27" descr="A black background with purple text&#10;&#10;Description automatically generated">
            <a:extLst>
              <a:ext uri="{FF2B5EF4-FFF2-40B4-BE49-F238E27FC236}">
                <a16:creationId xmlns:a16="http://schemas.microsoft.com/office/drawing/2014/main" id="{DA144989-EBB0-7044-267B-73FD8DC881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974" y="300552"/>
            <a:ext cx="2670053" cy="841250"/>
          </a:xfrm>
          <a:prstGeom prst="rect">
            <a:avLst/>
          </a:prstGeom>
          <a:effectLst/>
        </p:spPr>
      </p:pic>
      <p:sp>
        <p:nvSpPr>
          <p:cNvPr id="29" name="Rectangle 28">
            <a:extLst>
              <a:ext uri="{FF2B5EF4-FFF2-40B4-BE49-F238E27FC236}">
                <a16:creationId xmlns:a16="http://schemas.microsoft.com/office/drawing/2014/main" id="{E46A4DC2-3224-A643-CF55-34CA04546D38}"/>
              </a:ext>
            </a:extLst>
          </p:cNvPr>
          <p:cNvSpPr/>
          <p:nvPr/>
        </p:nvSpPr>
        <p:spPr>
          <a:xfrm>
            <a:off x="4867275" y="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261B182-3BF3-6189-40FE-273C908CBE07}"/>
              </a:ext>
            </a:extLst>
          </p:cNvPr>
          <p:cNvSpPr/>
          <p:nvPr/>
        </p:nvSpPr>
        <p:spPr>
          <a:xfrm>
            <a:off x="0" y="659130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B016F2A3-0109-959C-597D-4FAD69CA0124}"/>
              </a:ext>
            </a:extLst>
          </p:cNvPr>
          <p:cNvGrpSpPr/>
          <p:nvPr/>
        </p:nvGrpSpPr>
        <p:grpSpPr>
          <a:xfrm>
            <a:off x="7831685" y="2663521"/>
            <a:ext cx="1353201" cy="1430244"/>
            <a:chOff x="4539246" y="2235802"/>
            <a:chExt cx="2148305" cy="2143981"/>
          </a:xfrm>
        </p:grpSpPr>
        <p:sp>
          <p:nvSpPr>
            <p:cNvPr id="89" name="Oval 88">
              <a:extLst>
                <a:ext uri="{FF2B5EF4-FFF2-40B4-BE49-F238E27FC236}">
                  <a16:creationId xmlns:a16="http://schemas.microsoft.com/office/drawing/2014/main" id="{110EA8A3-1FD8-4ADE-3516-2D43D437F1DE}"/>
                </a:ext>
              </a:extLst>
            </p:cNvPr>
            <p:cNvSpPr/>
            <p:nvPr/>
          </p:nvSpPr>
          <p:spPr>
            <a:xfrm>
              <a:off x="4539246" y="3345634"/>
              <a:ext cx="2148305" cy="1034149"/>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extLst>
                <a:ext uri="{FF2B5EF4-FFF2-40B4-BE49-F238E27FC236}">
                  <a16:creationId xmlns:a16="http://schemas.microsoft.com/office/drawing/2014/main" id="{E9F06E2C-391A-EE23-CF85-24ED6D3848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3242" y="2235802"/>
              <a:ext cx="1916726" cy="2064166"/>
            </a:xfrm>
            <a:prstGeom prst="rect">
              <a:avLst/>
            </a:prstGeom>
            <a:effectLst>
              <a:outerShdw blurRad="50800" dist="38100" dir="5400000" algn="t" rotWithShape="0">
                <a:prstClr val="black">
                  <a:alpha val="40000"/>
                </a:prstClr>
              </a:outerShdw>
            </a:effectLst>
          </p:spPr>
        </p:pic>
      </p:grpSp>
      <p:grpSp>
        <p:nvGrpSpPr>
          <p:cNvPr id="3" name="Group 2">
            <a:extLst>
              <a:ext uri="{FF2B5EF4-FFF2-40B4-BE49-F238E27FC236}">
                <a16:creationId xmlns:a16="http://schemas.microsoft.com/office/drawing/2014/main" id="{23F9A48F-7FF1-2320-83A5-757E9B3F3007}"/>
              </a:ext>
            </a:extLst>
          </p:cNvPr>
          <p:cNvGrpSpPr/>
          <p:nvPr/>
        </p:nvGrpSpPr>
        <p:grpSpPr>
          <a:xfrm>
            <a:off x="6269198" y="1882246"/>
            <a:ext cx="2406199" cy="1866580"/>
            <a:chOff x="277918" y="641726"/>
            <a:chExt cx="2406199" cy="1866580"/>
          </a:xfrm>
        </p:grpSpPr>
        <p:sp>
          <p:nvSpPr>
            <p:cNvPr id="9" name="TextBox 8">
              <a:extLst>
                <a:ext uri="{FF2B5EF4-FFF2-40B4-BE49-F238E27FC236}">
                  <a16:creationId xmlns:a16="http://schemas.microsoft.com/office/drawing/2014/main" id="{7763912A-47A1-8BDC-14AF-BD9918B339B9}"/>
                </a:ext>
              </a:extLst>
            </p:cNvPr>
            <p:cNvSpPr txBox="1"/>
            <p:nvPr/>
          </p:nvSpPr>
          <p:spPr>
            <a:xfrm>
              <a:off x="277918" y="1166795"/>
              <a:ext cx="2378316"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NÂNG CAO </a:t>
              </a:r>
            </a:p>
            <a:p>
              <a:r>
                <a:rPr lang="en-US" sz="1400" b="1">
                  <a:solidFill>
                    <a:srgbClr val="565ADD"/>
                  </a:solidFill>
                  <a:latin typeface="Roboto" pitchFamily="2" charset="0"/>
                  <a:ea typeface="Roboto" pitchFamily="2" charset="0"/>
                </a:rPr>
                <a:t>TRẢI NGHIỆM MUA SẮM</a:t>
              </a:r>
              <a:endParaRPr lang="en-US" sz="1400" b="1" dirty="0">
                <a:solidFill>
                  <a:srgbClr val="565ADD"/>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FD43443D-479F-FE49-4A65-1073F4C07105}"/>
                </a:ext>
              </a:extLst>
            </p:cNvPr>
            <p:cNvSpPr txBox="1"/>
            <p:nvPr/>
          </p:nvSpPr>
          <p:spPr>
            <a:xfrm>
              <a:off x="277918" y="1677309"/>
              <a:ext cx="2406199" cy="830997"/>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Khách hàng chỉ cần thanh toán và sử dụng dịch vụ, không cần chờ đợi xác nhận hay yêu cầu kiểm tra </a:t>
              </a:r>
            </a:p>
          </p:txBody>
        </p:sp>
        <p:grpSp>
          <p:nvGrpSpPr>
            <p:cNvPr id="11" name="Google Shape;12857;p86">
              <a:extLst>
                <a:ext uri="{FF2B5EF4-FFF2-40B4-BE49-F238E27FC236}">
                  <a16:creationId xmlns:a16="http://schemas.microsoft.com/office/drawing/2014/main" id="{759D5524-ACD7-F25C-D44E-FC68D68B04F7}"/>
                </a:ext>
              </a:extLst>
            </p:cNvPr>
            <p:cNvGrpSpPr/>
            <p:nvPr/>
          </p:nvGrpSpPr>
          <p:grpSpPr>
            <a:xfrm>
              <a:off x="562562" y="641726"/>
              <a:ext cx="457200" cy="457200"/>
              <a:chOff x="3539102" y="2427549"/>
              <a:chExt cx="355099" cy="355481"/>
            </a:xfrm>
            <a:solidFill>
              <a:srgbClr val="565ADD"/>
            </a:solidFill>
          </p:grpSpPr>
          <p:sp>
            <p:nvSpPr>
              <p:cNvPr id="31" name="Google Shape;12858;p86">
                <a:extLst>
                  <a:ext uri="{FF2B5EF4-FFF2-40B4-BE49-F238E27FC236}">
                    <a16:creationId xmlns:a16="http://schemas.microsoft.com/office/drawing/2014/main" id="{E452FF87-D2D8-9B68-41C0-31223095E218}"/>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859;p86">
                <a:extLst>
                  <a:ext uri="{FF2B5EF4-FFF2-40B4-BE49-F238E27FC236}">
                    <a16:creationId xmlns:a16="http://schemas.microsoft.com/office/drawing/2014/main" id="{D7D550F7-7BC1-1988-7322-00A3801D0C14}"/>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 name="Group 37">
            <a:extLst>
              <a:ext uri="{FF2B5EF4-FFF2-40B4-BE49-F238E27FC236}">
                <a16:creationId xmlns:a16="http://schemas.microsoft.com/office/drawing/2014/main" id="{D6E916E2-128B-09C1-EEF9-A2C295E84B0E}"/>
              </a:ext>
            </a:extLst>
          </p:cNvPr>
          <p:cNvGrpSpPr/>
          <p:nvPr/>
        </p:nvGrpSpPr>
        <p:grpSpPr>
          <a:xfrm>
            <a:off x="6560685" y="2765953"/>
            <a:ext cx="2868797" cy="2035978"/>
            <a:chOff x="285756" y="3747090"/>
            <a:chExt cx="2868797" cy="2035978"/>
          </a:xfrm>
        </p:grpSpPr>
        <p:sp>
          <p:nvSpPr>
            <p:cNvPr id="91" name="TextBox 90">
              <a:extLst>
                <a:ext uri="{FF2B5EF4-FFF2-40B4-BE49-F238E27FC236}">
                  <a16:creationId xmlns:a16="http://schemas.microsoft.com/office/drawing/2014/main" id="{6EC875DE-1678-2002-D445-4536C0239CDD}"/>
                </a:ext>
              </a:extLst>
            </p:cNvPr>
            <p:cNvSpPr txBox="1"/>
            <p:nvPr/>
          </p:nvSpPr>
          <p:spPr>
            <a:xfrm>
              <a:off x="288210" y="4375931"/>
              <a:ext cx="2866343" cy="523220"/>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TIẾT KIỆM </a:t>
              </a:r>
            </a:p>
            <a:p>
              <a:r>
                <a:rPr lang="en-US" sz="1400" b="1" dirty="0">
                  <a:solidFill>
                    <a:srgbClr val="565ADD"/>
                  </a:solidFill>
                  <a:latin typeface="Roboto" pitchFamily="2" charset="0"/>
                  <a:ea typeface="Roboto" pitchFamily="2" charset="0"/>
                </a:rPr>
                <a:t>THỜI GAN, CÔNG SỨC</a:t>
              </a:r>
            </a:p>
          </p:txBody>
        </p:sp>
        <p:sp>
          <p:nvSpPr>
            <p:cNvPr id="92" name="TextBox 91">
              <a:extLst>
                <a:ext uri="{FF2B5EF4-FFF2-40B4-BE49-F238E27FC236}">
                  <a16:creationId xmlns:a16="http://schemas.microsoft.com/office/drawing/2014/main" id="{4760779A-CE5C-26A6-E31A-62A27F5DF5D3}"/>
                </a:ext>
              </a:extLst>
            </p:cNvPr>
            <p:cNvSpPr txBox="1"/>
            <p:nvPr/>
          </p:nvSpPr>
          <p:spPr>
            <a:xfrm>
              <a:off x="285756" y="4921294"/>
              <a:ext cx="2495921" cy="861774"/>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Tiết kiệm thời gian, công sức để đối soát, kiểm tra giao dịch và nhập liệu, cập nhật giao dịch thủ công</a:t>
              </a:r>
              <a:r>
                <a:rPr lang="en-US" sz="1400" dirty="0">
                  <a:solidFill>
                    <a:srgbClr val="565ADD"/>
                  </a:solidFill>
                  <a:latin typeface="Roboto" pitchFamily="2" charset="0"/>
                  <a:ea typeface="Roboto" pitchFamily="2" charset="0"/>
                </a:rPr>
                <a:t> </a:t>
              </a:r>
            </a:p>
          </p:txBody>
        </p:sp>
        <p:grpSp>
          <p:nvGrpSpPr>
            <p:cNvPr id="93" name="Google Shape;11785;p84">
              <a:extLst>
                <a:ext uri="{FF2B5EF4-FFF2-40B4-BE49-F238E27FC236}">
                  <a16:creationId xmlns:a16="http://schemas.microsoft.com/office/drawing/2014/main" id="{42D62067-C133-08BD-61C9-C9CDB02CBC93}"/>
                </a:ext>
              </a:extLst>
            </p:cNvPr>
            <p:cNvGrpSpPr/>
            <p:nvPr/>
          </p:nvGrpSpPr>
          <p:grpSpPr>
            <a:xfrm>
              <a:off x="486321" y="3747090"/>
              <a:ext cx="548640" cy="539496"/>
              <a:chOff x="4687894" y="2289713"/>
              <a:chExt cx="359594" cy="353909"/>
            </a:xfrm>
            <a:solidFill>
              <a:srgbClr val="565ADD"/>
            </a:solidFill>
          </p:grpSpPr>
          <p:sp>
            <p:nvSpPr>
              <p:cNvPr id="94" name="Google Shape;11786;p84">
                <a:extLst>
                  <a:ext uri="{FF2B5EF4-FFF2-40B4-BE49-F238E27FC236}">
                    <a16:creationId xmlns:a16="http://schemas.microsoft.com/office/drawing/2014/main" id="{7C77B797-90FC-3839-5DD3-25FED49147F6}"/>
                  </a:ext>
                </a:extLst>
              </p:cNvPr>
              <p:cNvSpPr/>
              <p:nvPr/>
            </p:nvSpPr>
            <p:spPr>
              <a:xfrm>
                <a:off x="4955207" y="2477227"/>
                <a:ext cx="34041" cy="22356"/>
              </a:xfrm>
              <a:custGeom>
                <a:avLst/>
                <a:gdLst/>
                <a:ahLst/>
                <a:cxnLst/>
                <a:rect l="l" t="t" r="r" b="b"/>
                <a:pathLst>
                  <a:path w="1072" h="704" extrusionOk="0">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1787;p84">
                <a:extLst>
                  <a:ext uri="{FF2B5EF4-FFF2-40B4-BE49-F238E27FC236}">
                    <a16:creationId xmlns:a16="http://schemas.microsoft.com/office/drawing/2014/main" id="{2DBD727B-2EBF-BB7C-8EEF-970DA85E3300}"/>
                  </a:ext>
                </a:extLst>
              </p:cNvPr>
              <p:cNvSpPr/>
              <p:nvPr/>
            </p:nvSpPr>
            <p:spPr>
              <a:xfrm>
                <a:off x="4687894" y="2289713"/>
                <a:ext cx="359594" cy="353909"/>
              </a:xfrm>
              <a:custGeom>
                <a:avLst/>
                <a:gdLst/>
                <a:ahLst/>
                <a:cxnLst/>
                <a:rect l="l" t="t" r="r" b="b"/>
                <a:pathLst>
                  <a:path w="11324" h="11145" extrusionOk="0">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1788;p84">
                <a:extLst>
                  <a:ext uri="{FF2B5EF4-FFF2-40B4-BE49-F238E27FC236}">
                    <a16:creationId xmlns:a16="http://schemas.microsoft.com/office/drawing/2014/main" id="{4FB8ABFA-0C18-D19D-4B87-3F26329D1168}"/>
                  </a:ext>
                </a:extLst>
              </p:cNvPr>
              <p:cNvSpPr/>
              <p:nvPr/>
            </p:nvSpPr>
            <p:spPr>
              <a:xfrm>
                <a:off x="4829299" y="2324485"/>
                <a:ext cx="42393" cy="75291"/>
              </a:xfrm>
              <a:custGeom>
                <a:avLst/>
                <a:gdLst/>
                <a:ahLst/>
                <a:cxnLst/>
                <a:rect l="l" t="t" r="r" b="b"/>
                <a:pathLst>
                  <a:path w="1335" h="2371" extrusionOk="0">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7" name="Group 96">
            <a:extLst>
              <a:ext uri="{FF2B5EF4-FFF2-40B4-BE49-F238E27FC236}">
                <a16:creationId xmlns:a16="http://schemas.microsoft.com/office/drawing/2014/main" id="{7ADD1B3B-36AB-FABB-6020-359073C2006B}"/>
              </a:ext>
            </a:extLst>
          </p:cNvPr>
          <p:cNvGrpSpPr/>
          <p:nvPr/>
        </p:nvGrpSpPr>
        <p:grpSpPr>
          <a:xfrm>
            <a:off x="7267345" y="1467895"/>
            <a:ext cx="3216752" cy="1546855"/>
            <a:chOff x="8006302" y="263139"/>
            <a:chExt cx="3216752" cy="1546855"/>
          </a:xfrm>
        </p:grpSpPr>
        <p:sp>
          <p:nvSpPr>
            <p:cNvPr id="98" name="TextBox 97">
              <a:extLst>
                <a:ext uri="{FF2B5EF4-FFF2-40B4-BE49-F238E27FC236}">
                  <a16:creationId xmlns:a16="http://schemas.microsoft.com/office/drawing/2014/main" id="{7435F362-8615-06EE-61B5-50320CA85E7F}"/>
                </a:ext>
              </a:extLst>
            </p:cNvPr>
            <p:cNvSpPr txBox="1"/>
            <p:nvPr/>
          </p:nvSpPr>
          <p:spPr>
            <a:xfrm>
              <a:off x="8006303" y="825109"/>
              <a:ext cx="3216751"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PHÒNG TRỐNG GIAN LẬN, GIẢ MẠO</a:t>
              </a:r>
            </a:p>
          </p:txBody>
        </p:sp>
        <p:sp>
          <p:nvSpPr>
            <p:cNvPr id="99" name="TextBox 98">
              <a:extLst>
                <a:ext uri="{FF2B5EF4-FFF2-40B4-BE49-F238E27FC236}">
                  <a16:creationId xmlns:a16="http://schemas.microsoft.com/office/drawing/2014/main" id="{C24D8DCC-9C4B-2492-CDC1-D8D012DFEA57}"/>
                </a:ext>
              </a:extLst>
            </p:cNvPr>
            <p:cNvSpPr txBox="1"/>
            <p:nvPr/>
          </p:nvSpPr>
          <p:spPr>
            <a:xfrm>
              <a:off x="8006302" y="1132886"/>
              <a:ext cx="3216752"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hiện các hình thức giả mạo thanh toán, lừa đảo hóa đơn/sao kê, khai khống giao dịch tức thời</a:t>
              </a:r>
              <a:r>
                <a:rPr lang="en-US" sz="1400" dirty="0">
                  <a:solidFill>
                    <a:srgbClr val="565ADD"/>
                  </a:solidFill>
                  <a:latin typeface="Roboto" pitchFamily="2" charset="0"/>
                  <a:ea typeface="Roboto" pitchFamily="2" charset="0"/>
                </a:rPr>
                <a:t> </a:t>
              </a:r>
            </a:p>
          </p:txBody>
        </p:sp>
        <p:pic>
          <p:nvPicPr>
            <p:cNvPr id="100" name="Graphic 99" descr="Shield Cross with solid fill">
              <a:extLst>
                <a:ext uri="{FF2B5EF4-FFF2-40B4-BE49-F238E27FC236}">
                  <a16:creationId xmlns:a16="http://schemas.microsoft.com/office/drawing/2014/main" id="{F44CF019-0312-D2EA-4C82-E39D24FC0D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06302" y="263139"/>
              <a:ext cx="548640" cy="548640"/>
            </a:xfrm>
            <a:prstGeom prst="rect">
              <a:avLst/>
            </a:prstGeom>
          </p:spPr>
        </p:pic>
      </p:grpSp>
      <p:grpSp>
        <p:nvGrpSpPr>
          <p:cNvPr id="101" name="Group 100">
            <a:extLst>
              <a:ext uri="{FF2B5EF4-FFF2-40B4-BE49-F238E27FC236}">
                <a16:creationId xmlns:a16="http://schemas.microsoft.com/office/drawing/2014/main" id="{60980DCF-5F36-C694-F158-224A8EE72D6B}"/>
              </a:ext>
            </a:extLst>
          </p:cNvPr>
          <p:cNvGrpSpPr/>
          <p:nvPr/>
        </p:nvGrpSpPr>
        <p:grpSpPr>
          <a:xfrm>
            <a:off x="7944682" y="2201924"/>
            <a:ext cx="2662921" cy="1533522"/>
            <a:chOff x="9449872" y="2272051"/>
            <a:chExt cx="2662921" cy="1533522"/>
          </a:xfrm>
        </p:grpSpPr>
        <p:sp>
          <p:nvSpPr>
            <p:cNvPr id="102" name="TextBox 101">
              <a:extLst>
                <a:ext uri="{FF2B5EF4-FFF2-40B4-BE49-F238E27FC236}">
                  <a16:creationId xmlns:a16="http://schemas.microsoft.com/office/drawing/2014/main" id="{A9F3F7C1-EB53-8061-C820-22B42BDA70D1}"/>
                </a:ext>
              </a:extLst>
            </p:cNvPr>
            <p:cNvSpPr txBox="1"/>
            <p:nvPr/>
          </p:nvSpPr>
          <p:spPr>
            <a:xfrm>
              <a:off x="9449872" y="2771870"/>
              <a:ext cx="2123003"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BẢO MẬT TUYỆT ĐỐI</a:t>
              </a:r>
            </a:p>
          </p:txBody>
        </p:sp>
        <p:sp>
          <p:nvSpPr>
            <p:cNvPr id="103" name="TextBox 102">
              <a:extLst>
                <a:ext uri="{FF2B5EF4-FFF2-40B4-BE49-F238E27FC236}">
                  <a16:creationId xmlns:a16="http://schemas.microsoft.com/office/drawing/2014/main" id="{24944BF7-7493-4124-B9C5-FADAB8C0B6A6}"/>
                </a:ext>
              </a:extLst>
            </p:cNvPr>
            <p:cNvSpPr txBox="1"/>
            <p:nvPr/>
          </p:nvSpPr>
          <p:spPr>
            <a:xfrm>
              <a:off x="9449872" y="3128465"/>
              <a:ext cx="2662921"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QR Trusted Pay là đối tác trực tiếp của ngân hàng nên khách hàng hoàn toàn yên tâm về an toàn dữ liệu</a:t>
              </a:r>
              <a:r>
                <a:rPr lang="en-US" sz="1400" dirty="0">
                  <a:solidFill>
                    <a:srgbClr val="565ADD"/>
                  </a:solidFill>
                  <a:latin typeface="Roboto" pitchFamily="2" charset="0"/>
                  <a:ea typeface="Roboto" pitchFamily="2" charset="0"/>
                </a:rPr>
                <a:t> </a:t>
              </a:r>
            </a:p>
          </p:txBody>
        </p:sp>
        <p:grpSp>
          <p:nvGrpSpPr>
            <p:cNvPr id="104" name="Google Shape;13157;p86">
              <a:extLst>
                <a:ext uri="{FF2B5EF4-FFF2-40B4-BE49-F238E27FC236}">
                  <a16:creationId xmlns:a16="http://schemas.microsoft.com/office/drawing/2014/main" id="{FEFB7FEF-9FC6-6660-ACB9-9FEA12DA867E}"/>
                </a:ext>
              </a:extLst>
            </p:cNvPr>
            <p:cNvGrpSpPr/>
            <p:nvPr/>
          </p:nvGrpSpPr>
          <p:grpSpPr>
            <a:xfrm>
              <a:off x="9539737" y="2272051"/>
              <a:ext cx="410337" cy="457200"/>
              <a:chOff x="3584201" y="4294996"/>
              <a:chExt cx="267574" cy="329415"/>
            </a:xfrm>
            <a:solidFill>
              <a:srgbClr val="565ADD"/>
            </a:solidFill>
          </p:grpSpPr>
          <p:sp>
            <p:nvSpPr>
              <p:cNvPr id="105" name="Google Shape;13158;p86">
                <a:extLst>
                  <a:ext uri="{FF2B5EF4-FFF2-40B4-BE49-F238E27FC236}">
                    <a16:creationId xmlns:a16="http://schemas.microsoft.com/office/drawing/2014/main" id="{83DB9F0D-95CF-8DC3-728C-206DCED7A3E6}"/>
                  </a:ext>
                </a:extLst>
              </p:cNvPr>
              <p:cNvSpPr/>
              <p:nvPr/>
            </p:nvSpPr>
            <p:spPr>
              <a:xfrm>
                <a:off x="3584201" y="4294996"/>
                <a:ext cx="267574" cy="329415"/>
              </a:xfrm>
              <a:custGeom>
                <a:avLst/>
                <a:gdLst/>
                <a:ahLst/>
                <a:cxnLst/>
                <a:rect l="l" t="t" r="r" b="b"/>
                <a:pathLst>
                  <a:path w="8407" h="10350" extrusionOk="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159;p86">
                <a:extLst>
                  <a:ext uri="{FF2B5EF4-FFF2-40B4-BE49-F238E27FC236}">
                    <a16:creationId xmlns:a16="http://schemas.microsoft.com/office/drawing/2014/main" id="{BCDDB3CC-942B-16BF-1608-57F3021D2AA6}"/>
                  </a:ext>
                </a:extLst>
              </p:cNvPr>
              <p:cNvSpPr/>
              <p:nvPr/>
            </p:nvSpPr>
            <p:spPr>
              <a:xfrm>
                <a:off x="3604666" y="4315811"/>
                <a:ext cx="226644" cy="281610"/>
              </a:xfrm>
              <a:custGeom>
                <a:avLst/>
                <a:gdLst/>
                <a:ahLst/>
                <a:cxnLst/>
                <a:rect l="l" t="t" r="r" b="b"/>
                <a:pathLst>
                  <a:path w="7121" h="8848" extrusionOk="0">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160;p86">
                <a:extLst>
                  <a:ext uri="{FF2B5EF4-FFF2-40B4-BE49-F238E27FC236}">
                    <a16:creationId xmlns:a16="http://schemas.microsoft.com/office/drawing/2014/main" id="{758F1442-C636-D855-8F6A-7C873D684258}"/>
                  </a:ext>
                </a:extLst>
              </p:cNvPr>
              <p:cNvSpPr/>
              <p:nvPr/>
            </p:nvSpPr>
            <p:spPr>
              <a:xfrm>
                <a:off x="3645597" y="4362056"/>
                <a:ext cx="144019" cy="144019"/>
              </a:xfrm>
              <a:custGeom>
                <a:avLst/>
                <a:gdLst/>
                <a:ahLst/>
                <a:cxnLst/>
                <a:rect l="l" t="t" r="r" b="b"/>
                <a:pathLst>
                  <a:path w="4525" h="4525" extrusionOk="0">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161;p86">
                <a:extLst>
                  <a:ext uri="{FF2B5EF4-FFF2-40B4-BE49-F238E27FC236}">
                    <a16:creationId xmlns:a16="http://schemas.microsoft.com/office/drawing/2014/main" id="{A4DEFC08-7462-C33F-02B9-D8170EC0DADC}"/>
                  </a:ext>
                </a:extLst>
              </p:cNvPr>
              <p:cNvSpPr/>
              <p:nvPr/>
            </p:nvSpPr>
            <p:spPr>
              <a:xfrm>
                <a:off x="3692574" y="4377970"/>
                <a:ext cx="51561" cy="112574"/>
              </a:xfrm>
              <a:custGeom>
                <a:avLst/>
                <a:gdLst/>
                <a:ahLst/>
                <a:cxnLst/>
                <a:rect l="l" t="t" r="r" b="b"/>
                <a:pathLst>
                  <a:path w="1620" h="3537" extrusionOk="0">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9" name="Group 108">
            <a:extLst>
              <a:ext uri="{FF2B5EF4-FFF2-40B4-BE49-F238E27FC236}">
                <a16:creationId xmlns:a16="http://schemas.microsoft.com/office/drawing/2014/main" id="{41097921-20A2-C79A-3A3F-CB1BD95FDE85}"/>
              </a:ext>
            </a:extLst>
          </p:cNvPr>
          <p:cNvGrpSpPr/>
          <p:nvPr/>
        </p:nvGrpSpPr>
        <p:grpSpPr>
          <a:xfrm>
            <a:off x="6779286" y="3156800"/>
            <a:ext cx="3589272" cy="1532003"/>
            <a:chOff x="7739903" y="4995726"/>
            <a:chExt cx="3589272" cy="1532003"/>
          </a:xfrm>
        </p:grpSpPr>
        <p:sp>
          <p:nvSpPr>
            <p:cNvPr id="110" name="TextBox 109">
              <a:extLst>
                <a:ext uri="{FF2B5EF4-FFF2-40B4-BE49-F238E27FC236}">
                  <a16:creationId xmlns:a16="http://schemas.microsoft.com/office/drawing/2014/main" id="{0249D930-3400-CD6B-1A76-0C4DB10981AC}"/>
                </a:ext>
              </a:extLst>
            </p:cNvPr>
            <p:cNvSpPr txBox="1"/>
            <p:nvPr/>
          </p:nvSpPr>
          <p:spPr>
            <a:xfrm>
              <a:off x="7739903" y="5588071"/>
              <a:ext cx="3242310"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TỐI ƯU HIỆU SUẤT VẬN HÀNH</a:t>
              </a:r>
            </a:p>
          </p:txBody>
        </p:sp>
        <p:sp>
          <p:nvSpPr>
            <p:cNvPr id="111" name="TextBox 110">
              <a:extLst>
                <a:ext uri="{FF2B5EF4-FFF2-40B4-BE49-F238E27FC236}">
                  <a16:creationId xmlns:a16="http://schemas.microsoft.com/office/drawing/2014/main" id="{7496CDE1-01B4-37C8-57BE-F476852219AD}"/>
                </a:ext>
              </a:extLst>
            </p:cNvPr>
            <p:cNvSpPr txBox="1"/>
            <p:nvPr/>
          </p:nvSpPr>
          <p:spPr>
            <a:xfrm>
              <a:off x="7765461" y="5881398"/>
              <a:ext cx="3563714"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Dễ dàng chia sẽ và quản lý, thông báo cho các nhân sự, phòng ban cần thiết, giúp việc vận hành trở nên dễ dàng và quản lý từ xa được tối ưu</a:t>
              </a:r>
            </a:p>
          </p:txBody>
        </p:sp>
        <p:grpSp>
          <p:nvGrpSpPr>
            <p:cNvPr id="112" name="Google Shape;13149;p86">
              <a:extLst>
                <a:ext uri="{FF2B5EF4-FFF2-40B4-BE49-F238E27FC236}">
                  <a16:creationId xmlns:a16="http://schemas.microsoft.com/office/drawing/2014/main" id="{639112C1-7300-CD08-C38E-3376593367D2}"/>
                </a:ext>
              </a:extLst>
            </p:cNvPr>
            <p:cNvGrpSpPr/>
            <p:nvPr/>
          </p:nvGrpSpPr>
          <p:grpSpPr>
            <a:xfrm>
              <a:off x="7852063" y="4995726"/>
              <a:ext cx="549263" cy="546873"/>
              <a:chOff x="3996113" y="4291176"/>
              <a:chExt cx="336512" cy="335048"/>
            </a:xfrm>
            <a:solidFill>
              <a:srgbClr val="565ADD"/>
            </a:solidFill>
          </p:grpSpPr>
          <p:sp>
            <p:nvSpPr>
              <p:cNvPr id="113" name="Google Shape;13150;p86">
                <a:extLst>
                  <a:ext uri="{FF2B5EF4-FFF2-40B4-BE49-F238E27FC236}">
                    <a16:creationId xmlns:a16="http://schemas.microsoft.com/office/drawing/2014/main" id="{FC4E7394-36AD-8A5F-172F-B6DBA6093D05}"/>
                  </a:ext>
                </a:extLst>
              </p:cNvPr>
              <p:cNvSpPr/>
              <p:nvPr/>
            </p:nvSpPr>
            <p:spPr>
              <a:xfrm>
                <a:off x="4082143" y="4323386"/>
                <a:ext cx="111810" cy="219833"/>
              </a:xfrm>
              <a:custGeom>
                <a:avLst/>
                <a:gdLst/>
                <a:ahLst/>
                <a:cxnLst/>
                <a:rect l="l" t="t" r="r" b="b"/>
                <a:pathLst>
                  <a:path w="3513" h="6907" extrusionOk="0">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151;p86">
                <a:extLst>
                  <a:ext uri="{FF2B5EF4-FFF2-40B4-BE49-F238E27FC236}">
                    <a16:creationId xmlns:a16="http://schemas.microsoft.com/office/drawing/2014/main" id="{E640141B-7E16-9604-1739-624BB03C6644}"/>
                  </a:ext>
                </a:extLst>
              </p:cNvPr>
              <p:cNvSpPr/>
              <p:nvPr/>
            </p:nvSpPr>
            <p:spPr>
              <a:xfrm>
                <a:off x="4226894" y="4523485"/>
                <a:ext cx="52324" cy="51942"/>
              </a:xfrm>
              <a:custGeom>
                <a:avLst/>
                <a:gdLst/>
                <a:ahLst/>
                <a:cxnLst/>
                <a:rect l="l" t="t" r="r" b="b"/>
                <a:pathLst>
                  <a:path w="1644" h="1632" extrusionOk="0">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152;p86">
                <a:extLst>
                  <a:ext uri="{FF2B5EF4-FFF2-40B4-BE49-F238E27FC236}">
                    <a16:creationId xmlns:a16="http://schemas.microsoft.com/office/drawing/2014/main" id="{E0D9D38D-A866-99EE-E3C2-05DD8CD2D7FB}"/>
                  </a:ext>
                </a:extLst>
              </p:cNvPr>
              <p:cNvSpPr/>
              <p:nvPr/>
            </p:nvSpPr>
            <p:spPr>
              <a:xfrm>
                <a:off x="3996113" y="4291176"/>
                <a:ext cx="336512" cy="335048"/>
              </a:xfrm>
              <a:custGeom>
                <a:avLst/>
                <a:gdLst/>
                <a:ahLst/>
                <a:cxnLst/>
                <a:rect l="l" t="t" r="r" b="b"/>
                <a:pathLst>
                  <a:path w="10573" h="10527" extrusionOk="0">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3" name="Group 52">
            <a:extLst>
              <a:ext uri="{FF2B5EF4-FFF2-40B4-BE49-F238E27FC236}">
                <a16:creationId xmlns:a16="http://schemas.microsoft.com/office/drawing/2014/main" id="{3D58F6EC-0554-7B04-C252-28A64DF043EC}"/>
              </a:ext>
            </a:extLst>
          </p:cNvPr>
          <p:cNvGrpSpPr/>
          <p:nvPr/>
        </p:nvGrpSpPr>
        <p:grpSpPr>
          <a:xfrm>
            <a:off x="8661449" y="1327576"/>
            <a:ext cx="2450308" cy="2450308"/>
            <a:chOff x="8931404" y="1534048"/>
            <a:chExt cx="2450308" cy="2450308"/>
          </a:xfrm>
        </p:grpSpPr>
        <p:sp>
          <p:nvSpPr>
            <p:cNvPr id="6" name="Teardrop 5">
              <a:extLst>
                <a:ext uri="{FF2B5EF4-FFF2-40B4-BE49-F238E27FC236}">
                  <a16:creationId xmlns:a16="http://schemas.microsoft.com/office/drawing/2014/main" id="{A93BB0D6-908F-2E8D-3780-C0CA721C1572}"/>
                </a:ext>
              </a:extLst>
            </p:cNvPr>
            <p:cNvSpPr/>
            <p:nvPr/>
          </p:nvSpPr>
          <p:spPr>
            <a:xfrm rot="11964579">
              <a:off x="8931404" y="1534048"/>
              <a:ext cx="2450308" cy="2450308"/>
            </a:xfrm>
            <a:prstGeom prst="teardrop">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Shield Cross with solid fill">
              <a:extLst>
                <a:ext uri="{FF2B5EF4-FFF2-40B4-BE49-F238E27FC236}">
                  <a16:creationId xmlns:a16="http://schemas.microsoft.com/office/drawing/2014/main" id="{F4FF2D04-7DCF-007A-A9E7-9774BC95111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158682">
              <a:off x="9707767" y="2348277"/>
              <a:ext cx="914400" cy="914400"/>
            </a:xfrm>
            <a:prstGeom prst="rect">
              <a:avLst/>
            </a:prstGeom>
          </p:spPr>
        </p:pic>
      </p:grpSp>
      <p:grpSp>
        <p:nvGrpSpPr>
          <p:cNvPr id="51" name="Group 50">
            <a:extLst>
              <a:ext uri="{FF2B5EF4-FFF2-40B4-BE49-F238E27FC236}">
                <a16:creationId xmlns:a16="http://schemas.microsoft.com/office/drawing/2014/main" id="{4F0772D8-1F11-29F7-0C64-04C8F07F9C45}"/>
              </a:ext>
            </a:extLst>
          </p:cNvPr>
          <p:cNvGrpSpPr/>
          <p:nvPr/>
        </p:nvGrpSpPr>
        <p:grpSpPr>
          <a:xfrm>
            <a:off x="5366505" y="1923619"/>
            <a:ext cx="2450308" cy="2450308"/>
            <a:chOff x="5636460" y="2130091"/>
            <a:chExt cx="2450308" cy="2450308"/>
          </a:xfrm>
        </p:grpSpPr>
        <p:sp>
          <p:nvSpPr>
            <p:cNvPr id="4" name="Teardrop 3">
              <a:extLst>
                <a:ext uri="{FF2B5EF4-FFF2-40B4-BE49-F238E27FC236}">
                  <a16:creationId xmlns:a16="http://schemas.microsoft.com/office/drawing/2014/main" id="{E38C7077-9C0F-F5C0-AF4C-256D4BF96DA9}"/>
                </a:ext>
              </a:extLst>
            </p:cNvPr>
            <p:cNvSpPr/>
            <p:nvPr/>
          </p:nvSpPr>
          <p:spPr>
            <a:xfrm rot="2964579">
              <a:off x="5636460" y="2130091"/>
              <a:ext cx="2450308" cy="2450308"/>
            </a:xfrm>
            <a:prstGeom prst="teardrop">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oogle Shape;11785;p84">
              <a:extLst>
                <a:ext uri="{FF2B5EF4-FFF2-40B4-BE49-F238E27FC236}">
                  <a16:creationId xmlns:a16="http://schemas.microsoft.com/office/drawing/2014/main" id="{B41163F0-F692-9D14-B2E2-0F4A33F79E95}"/>
                </a:ext>
              </a:extLst>
            </p:cNvPr>
            <p:cNvGrpSpPr/>
            <p:nvPr/>
          </p:nvGrpSpPr>
          <p:grpSpPr>
            <a:xfrm>
              <a:off x="6312963" y="2725092"/>
              <a:ext cx="937285" cy="922467"/>
              <a:chOff x="4687894" y="2289713"/>
              <a:chExt cx="359594" cy="353909"/>
            </a:xfrm>
            <a:solidFill>
              <a:srgbClr val="565ADD"/>
            </a:solidFill>
          </p:grpSpPr>
          <p:sp>
            <p:nvSpPr>
              <p:cNvPr id="35" name="Google Shape;11786;p84">
                <a:extLst>
                  <a:ext uri="{FF2B5EF4-FFF2-40B4-BE49-F238E27FC236}">
                    <a16:creationId xmlns:a16="http://schemas.microsoft.com/office/drawing/2014/main" id="{B7FA9BB7-1159-B57D-9224-D1C715E0DF45}"/>
                  </a:ext>
                </a:extLst>
              </p:cNvPr>
              <p:cNvSpPr/>
              <p:nvPr/>
            </p:nvSpPr>
            <p:spPr>
              <a:xfrm>
                <a:off x="4955207" y="2477227"/>
                <a:ext cx="34041" cy="22356"/>
              </a:xfrm>
              <a:custGeom>
                <a:avLst/>
                <a:gdLst/>
                <a:ahLst/>
                <a:cxnLst/>
                <a:rect l="l" t="t" r="r" b="b"/>
                <a:pathLst>
                  <a:path w="1072" h="704" extrusionOk="0">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787;p84">
                <a:extLst>
                  <a:ext uri="{FF2B5EF4-FFF2-40B4-BE49-F238E27FC236}">
                    <a16:creationId xmlns:a16="http://schemas.microsoft.com/office/drawing/2014/main" id="{FE9B644B-C23F-6A68-7BEC-AD0F97E4D4DB}"/>
                  </a:ext>
                </a:extLst>
              </p:cNvPr>
              <p:cNvSpPr/>
              <p:nvPr/>
            </p:nvSpPr>
            <p:spPr>
              <a:xfrm>
                <a:off x="4687894" y="2289713"/>
                <a:ext cx="359594" cy="353909"/>
              </a:xfrm>
              <a:custGeom>
                <a:avLst/>
                <a:gdLst/>
                <a:ahLst/>
                <a:cxnLst/>
                <a:rect l="l" t="t" r="r" b="b"/>
                <a:pathLst>
                  <a:path w="11324" h="11145" extrusionOk="0">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11788;p84">
                <a:extLst>
                  <a:ext uri="{FF2B5EF4-FFF2-40B4-BE49-F238E27FC236}">
                    <a16:creationId xmlns:a16="http://schemas.microsoft.com/office/drawing/2014/main" id="{CEF7A922-6F00-ADB6-2290-E8CE0EDE950D}"/>
                  </a:ext>
                </a:extLst>
              </p:cNvPr>
              <p:cNvSpPr/>
              <p:nvPr/>
            </p:nvSpPr>
            <p:spPr>
              <a:xfrm>
                <a:off x="4829299" y="2324485"/>
                <a:ext cx="42393" cy="75291"/>
              </a:xfrm>
              <a:custGeom>
                <a:avLst/>
                <a:gdLst/>
                <a:ahLst/>
                <a:cxnLst/>
                <a:rect l="l" t="t" r="r" b="b"/>
                <a:pathLst>
                  <a:path w="1335" h="2371" extrusionOk="0">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roup 51">
            <a:extLst>
              <a:ext uri="{FF2B5EF4-FFF2-40B4-BE49-F238E27FC236}">
                <a16:creationId xmlns:a16="http://schemas.microsoft.com/office/drawing/2014/main" id="{F70F5766-E48D-0443-71D1-D3F8A82B1CFD}"/>
              </a:ext>
            </a:extLst>
          </p:cNvPr>
          <p:cNvGrpSpPr/>
          <p:nvPr/>
        </p:nvGrpSpPr>
        <p:grpSpPr>
          <a:xfrm>
            <a:off x="6759440" y="367541"/>
            <a:ext cx="2450308" cy="2450308"/>
            <a:chOff x="7029395" y="574013"/>
            <a:chExt cx="2450308" cy="2450308"/>
          </a:xfrm>
        </p:grpSpPr>
        <p:sp>
          <p:nvSpPr>
            <p:cNvPr id="5" name="Teardrop 4">
              <a:extLst>
                <a:ext uri="{FF2B5EF4-FFF2-40B4-BE49-F238E27FC236}">
                  <a16:creationId xmlns:a16="http://schemas.microsoft.com/office/drawing/2014/main" id="{A9D1C6DF-5041-3E29-AB50-1AE4C0ABF45A}"/>
                </a:ext>
              </a:extLst>
            </p:cNvPr>
            <p:cNvSpPr/>
            <p:nvPr/>
          </p:nvSpPr>
          <p:spPr>
            <a:xfrm rot="7464579">
              <a:off x="7029395" y="574013"/>
              <a:ext cx="2450308" cy="2450308"/>
            </a:xfrm>
            <a:prstGeom prst="teardrop">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oogle Shape;12857;p86">
              <a:extLst>
                <a:ext uri="{FF2B5EF4-FFF2-40B4-BE49-F238E27FC236}">
                  <a16:creationId xmlns:a16="http://schemas.microsoft.com/office/drawing/2014/main" id="{8DA1928D-7AB3-1F5B-842E-1E8ED7AF7E12}"/>
                </a:ext>
              </a:extLst>
            </p:cNvPr>
            <p:cNvGrpSpPr/>
            <p:nvPr/>
          </p:nvGrpSpPr>
          <p:grpSpPr>
            <a:xfrm rot="20051934">
              <a:off x="7885743" y="1439499"/>
              <a:ext cx="705998" cy="706758"/>
              <a:chOff x="3539102" y="2427549"/>
              <a:chExt cx="355099" cy="355481"/>
            </a:xfrm>
            <a:solidFill>
              <a:srgbClr val="565ADD"/>
            </a:solidFill>
          </p:grpSpPr>
          <p:sp>
            <p:nvSpPr>
              <p:cNvPr id="40" name="Google Shape;12858;p86">
                <a:extLst>
                  <a:ext uri="{FF2B5EF4-FFF2-40B4-BE49-F238E27FC236}">
                    <a16:creationId xmlns:a16="http://schemas.microsoft.com/office/drawing/2014/main" id="{2EA01276-44ED-E01B-A1E3-15081BDF81DB}"/>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859;p86">
                <a:extLst>
                  <a:ext uri="{FF2B5EF4-FFF2-40B4-BE49-F238E27FC236}">
                    <a16:creationId xmlns:a16="http://schemas.microsoft.com/office/drawing/2014/main" id="{9FC68798-8C60-890E-DD61-9024C2B49623}"/>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4" name="Group 53">
            <a:extLst>
              <a:ext uri="{FF2B5EF4-FFF2-40B4-BE49-F238E27FC236}">
                <a16:creationId xmlns:a16="http://schemas.microsoft.com/office/drawing/2014/main" id="{9D452E15-CA7D-D275-C299-910CA84137E4}"/>
              </a:ext>
            </a:extLst>
          </p:cNvPr>
          <p:cNvGrpSpPr/>
          <p:nvPr/>
        </p:nvGrpSpPr>
        <p:grpSpPr>
          <a:xfrm>
            <a:off x="8211408" y="3381066"/>
            <a:ext cx="2450308" cy="2450308"/>
            <a:chOff x="8481363" y="3587538"/>
            <a:chExt cx="2450308" cy="2450308"/>
          </a:xfrm>
        </p:grpSpPr>
        <p:sp>
          <p:nvSpPr>
            <p:cNvPr id="7" name="Teardrop 6">
              <a:extLst>
                <a:ext uri="{FF2B5EF4-FFF2-40B4-BE49-F238E27FC236}">
                  <a16:creationId xmlns:a16="http://schemas.microsoft.com/office/drawing/2014/main" id="{E52E57E2-C29F-A25F-1F5E-6F9C57BD58D8}"/>
                </a:ext>
              </a:extLst>
            </p:cNvPr>
            <p:cNvSpPr/>
            <p:nvPr/>
          </p:nvSpPr>
          <p:spPr>
            <a:xfrm rot="16464579">
              <a:off x="8481363" y="3587538"/>
              <a:ext cx="2450308" cy="2450308"/>
            </a:xfrm>
            <a:prstGeom prst="teardrop">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oogle Shape;13157;p86">
              <a:extLst>
                <a:ext uri="{FF2B5EF4-FFF2-40B4-BE49-F238E27FC236}">
                  <a16:creationId xmlns:a16="http://schemas.microsoft.com/office/drawing/2014/main" id="{79D7C78C-3F3F-BC42-CBCF-A56EFAB730F2}"/>
                </a:ext>
              </a:extLst>
            </p:cNvPr>
            <p:cNvGrpSpPr/>
            <p:nvPr/>
          </p:nvGrpSpPr>
          <p:grpSpPr>
            <a:xfrm rot="7831671">
              <a:off x="9405330" y="4359850"/>
              <a:ext cx="683715" cy="841734"/>
              <a:chOff x="3584201" y="4294996"/>
              <a:chExt cx="267574" cy="329415"/>
            </a:xfrm>
            <a:solidFill>
              <a:srgbClr val="EFF0FF"/>
            </a:solidFill>
          </p:grpSpPr>
          <p:sp>
            <p:nvSpPr>
              <p:cNvPr id="43" name="Google Shape;13158;p86">
                <a:extLst>
                  <a:ext uri="{FF2B5EF4-FFF2-40B4-BE49-F238E27FC236}">
                    <a16:creationId xmlns:a16="http://schemas.microsoft.com/office/drawing/2014/main" id="{0539FAE0-B413-C745-E9E0-EE2AEB9CFB4A}"/>
                  </a:ext>
                </a:extLst>
              </p:cNvPr>
              <p:cNvSpPr/>
              <p:nvPr/>
            </p:nvSpPr>
            <p:spPr>
              <a:xfrm>
                <a:off x="3584201" y="4294996"/>
                <a:ext cx="267574" cy="329415"/>
              </a:xfrm>
              <a:custGeom>
                <a:avLst/>
                <a:gdLst/>
                <a:ahLst/>
                <a:cxnLst/>
                <a:rect l="l" t="t" r="r" b="b"/>
                <a:pathLst>
                  <a:path w="8407" h="10350" extrusionOk="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159;p86">
                <a:extLst>
                  <a:ext uri="{FF2B5EF4-FFF2-40B4-BE49-F238E27FC236}">
                    <a16:creationId xmlns:a16="http://schemas.microsoft.com/office/drawing/2014/main" id="{080A9EC2-628A-0257-C2EC-9EFDCAD6D951}"/>
                  </a:ext>
                </a:extLst>
              </p:cNvPr>
              <p:cNvSpPr/>
              <p:nvPr/>
            </p:nvSpPr>
            <p:spPr>
              <a:xfrm>
                <a:off x="3604666" y="4315811"/>
                <a:ext cx="226644" cy="281610"/>
              </a:xfrm>
              <a:custGeom>
                <a:avLst/>
                <a:gdLst/>
                <a:ahLst/>
                <a:cxnLst/>
                <a:rect l="l" t="t" r="r" b="b"/>
                <a:pathLst>
                  <a:path w="7121" h="8848" extrusionOk="0">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160;p86">
                <a:extLst>
                  <a:ext uri="{FF2B5EF4-FFF2-40B4-BE49-F238E27FC236}">
                    <a16:creationId xmlns:a16="http://schemas.microsoft.com/office/drawing/2014/main" id="{DD2EA04C-ECA8-C3E0-4243-C4F5124424B6}"/>
                  </a:ext>
                </a:extLst>
              </p:cNvPr>
              <p:cNvSpPr/>
              <p:nvPr/>
            </p:nvSpPr>
            <p:spPr>
              <a:xfrm>
                <a:off x="3645597" y="4362056"/>
                <a:ext cx="144019" cy="144019"/>
              </a:xfrm>
              <a:custGeom>
                <a:avLst/>
                <a:gdLst/>
                <a:ahLst/>
                <a:cxnLst/>
                <a:rect l="l" t="t" r="r" b="b"/>
                <a:pathLst>
                  <a:path w="4525" h="4525" extrusionOk="0">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161;p86">
                <a:extLst>
                  <a:ext uri="{FF2B5EF4-FFF2-40B4-BE49-F238E27FC236}">
                    <a16:creationId xmlns:a16="http://schemas.microsoft.com/office/drawing/2014/main" id="{C45633AE-147D-223D-97E7-DDEB3A9BEC6C}"/>
                  </a:ext>
                </a:extLst>
              </p:cNvPr>
              <p:cNvSpPr/>
              <p:nvPr/>
            </p:nvSpPr>
            <p:spPr>
              <a:xfrm>
                <a:off x="3692574" y="4377970"/>
                <a:ext cx="51561" cy="112574"/>
              </a:xfrm>
              <a:custGeom>
                <a:avLst/>
                <a:gdLst/>
                <a:ahLst/>
                <a:cxnLst/>
                <a:rect l="l" t="t" r="r" b="b"/>
                <a:pathLst>
                  <a:path w="1620" h="3537" extrusionOk="0">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5" name="Group 54">
            <a:extLst>
              <a:ext uri="{FF2B5EF4-FFF2-40B4-BE49-F238E27FC236}">
                <a16:creationId xmlns:a16="http://schemas.microsoft.com/office/drawing/2014/main" id="{4B15E0B5-75B4-EF6A-5532-113C7EEDAE67}"/>
              </a:ext>
            </a:extLst>
          </p:cNvPr>
          <p:cNvGrpSpPr/>
          <p:nvPr/>
        </p:nvGrpSpPr>
        <p:grpSpPr>
          <a:xfrm>
            <a:off x="6117389" y="3495751"/>
            <a:ext cx="2450308" cy="2450308"/>
            <a:chOff x="6387344" y="3702223"/>
            <a:chExt cx="2450308" cy="2450308"/>
          </a:xfrm>
        </p:grpSpPr>
        <p:sp>
          <p:nvSpPr>
            <p:cNvPr id="8" name="Teardrop 7">
              <a:extLst>
                <a:ext uri="{FF2B5EF4-FFF2-40B4-BE49-F238E27FC236}">
                  <a16:creationId xmlns:a16="http://schemas.microsoft.com/office/drawing/2014/main" id="{6B7F700B-AA9C-FF06-F1A4-80CFDD4D2517}"/>
                </a:ext>
              </a:extLst>
            </p:cNvPr>
            <p:cNvSpPr/>
            <p:nvPr/>
          </p:nvSpPr>
          <p:spPr>
            <a:xfrm rot="20964579">
              <a:off x="6387344" y="3702223"/>
              <a:ext cx="2450308" cy="2450308"/>
            </a:xfrm>
            <a:prstGeom prst="teardrop">
              <a:avLst/>
            </a:prstGeom>
            <a:solidFill>
              <a:schemeClr val="bg1"/>
            </a:solid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oogle Shape;13149;p86">
              <a:extLst>
                <a:ext uri="{FF2B5EF4-FFF2-40B4-BE49-F238E27FC236}">
                  <a16:creationId xmlns:a16="http://schemas.microsoft.com/office/drawing/2014/main" id="{4DCD2976-589D-107C-4509-4FCD157EAA9D}"/>
                </a:ext>
              </a:extLst>
            </p:cNvPr>
            <p:cNvGrpSpPr/>
            <p:nvPr/>
          </p:nvGrpSpPr>
          <p:grpSpPr>
            <a:xfrm>
              <a:off x="7249337" y="4483421"/>
              <a:ext cx="929489" cy="925445"/>
              <a:chOff x="3996113" y="4291176"/>
              <a:chExt cx="336512" cy="335048"/>
            </a:xfrm>
            <a:solidFill>
              <a:srgbClr val="565ADD"/>
            </a:solidFill>
          </p:grpSpPr>
          <p:sp>
            <p:nvSpPr>
              <p:cNvPr id="48" name="Google Shape;13150;p86">
                <a:extLst>
                  <a:ext uri="{FF2B5EF4-FFF2-40B4-BE49-F238E27FC236}">
                    <a16:creationId xmlns:a16="http://schemas.microsoft.com/office/drawing/2014/main" id="{A1EFD858-6D94-96A9-3C74-BAF250F5FF70}"/>
                  </a:ext>
                </a:extLst>
              </p:cNvPr>
              <p:cNvSpPr/>
              <p:nvPr/>
            </p:nvSpPr>
            <p:spPr>
              <a:xfrm>
                <a:off x="4082143" y="4323386"/>
                <a:ext cx="111810" cy="219833"/>
              </a:xfrm>
              <a:custGeom>
                <a:avLst/>
                <a:gdLst/>
                <a:ahLst/>
                <a:cxnLst/>
                <a:rect l="l" t="t" r="r" b="b"/>
                <a:pathLst>
                  <a:path w="3513" h="6907" extrusionOk="0">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151;p86">
                <a:extLst>
                  <a:ext uri="{FF2B5EF4-FFF2-40B4-BE49-F238E27FC236}">
                    <a16:creationId xmlns:a16="http://schemas.microsoft.com/office/drawing/2014/main" id="{5468D4DA-2D22-DB3F-20E3-046446C7A0A7}"/>
                  </a:ext>
                </a:extLst>
              </p:cNvPr>
              <p:cNvSpPr/>
              <p:nvPr/>
            </p:nvSpPr>
            <p:spPr>
              <a:xfrm>
                <a:off x="4226894" y="4523485"/>
                <a:ext cx="52324" cy="51942"/>
              </a:xfrm>
              <a:custGeom>
                <a:avLst/>
                <a:gdLst/>
                <a:ahLst/>
                <a:cxnLst/>
                <a:rect l="l" t="t" r="r" b="b"/>
                <a:pathLst>
                  <a:path w="1644" h="1632" extrusionOk="0">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152;p86">
                <a:extLst>
                  <a:ext uri="{FF2B5EF4-FFF2-40B4-BE49-F238E27FC236}">
                    <a16:creationId xmlns:a16="http://schemas.microsoft.com/office/drawing/2014/main" id="{DE8AB1D9-DA60-0E35-DE5C-AB958987E487}"/>
                  </a:ext>
                </a:extLst>
              </p:cNvPr>
              <p:cNvSpPr/>
              <p:nvPr/>
            </p:nvSpPr>
            <p:spPr>
              <a:xfrm>
                <a:off x="3996113" y="4291176"/>
                <a:ext cx="336512" cy="335048"/>
              </a:xfrm>
              <a:custGeom>
                <a:avLst/>
                <a:gdLst/>
                <a:ahLst/>
                <a:cxnLst/>
                <a:rect l="l" t="t" r="r" b="b"/>
                <a:pathLst>
                  <a:path w="10573" h="10527" extrusionOk="0">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7161469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ardrop 4">
            <a:extLst>
              <a:ext uri="{FF2B5EF4-FFF2-40B4-BE49-F238E27FC236}">
                <a16:creationId xmlns:a16="http://schemas.microsoft.com/office/drawing/2014/main" id="{C743B183-1EF2-8F4D-EF6D-0C23F939B1DA}"/>
              </a:ext>
            </a:extLst>
          </p:cNvPr>
          <p:cNvSpPr/>
          <p:nvPr/>
        </p:nvSpPr>
        <p:spPr>
          <a:xfrm>
            <a:off x="2966584" y="3466271"/>
            <a:ext cx="2450308" cy="2450308"/>
          </a:xfrm>
          <a:prstGeom prst="teardrop">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ardrop 5">
            <a:extLst>
              <a:ext uri="{FF2B5EF4-FFF2-40B4-BE49-F238E27FC236}">
                <a16:creationId xmlns:a16="http://schemas.microsoft.com/office/drawing/2014/main" id="{04200945-B113-BDE4-F74A-CDBC50453ED8}"/>
              </a:ext>
            </a:extLst>
          </p:cNvPr>
          <p:cNvSpPr/>
          <p:nvPr/>
        </p:nvSpPr>
        <p:spPr>
          <a:xfrm rot="4500000">
            <a:off x="2822808" y="1201398"/>
            <a:ext cx="2450308" cy="2450308"/>
          </a:xfrm>
          <a:prstGeom prst="teardrop">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ardrop 6">
            <a:extLst>
              <a:ext uri="{FF2B5EF4-FFF2-40B4-BE49-F238E27FC236}">
                <a16:creationId xmlns:a16="http://schemas.microsoft.com/office/drawing/2014/main" id="{40636B61-1E1F-1715-6339-CE279F02DC58}"/>
              </a:ext>
            </a:extLst>
          </p:cNvPr>
          <p:cNvSpPr/>
          <p:nvPr/>
        </p:nvSpPr>
        <p:spPr>
          <a:xfrm rot="9000000">
            <a:off x="5040024" y="486675"/>
            <a:ext cx="2450308" cy="2450308"/>
          </a:xfrm>
          <a:prstGeom prst="teardrop">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ardrop 7">
            <a:extLst>
              <a:ext uri="{FF2B5EF4-FFF2-40B4-BE49-F238E27FC236}">
                <a16:creationId xmlns:a16="http://schemas.microsoft.com/office/drawing/2014/main" id="{C04A5627-19C4-0C33-8647-D514FA6197C4}"/>
              </a:ext>
            </a:extLst>
          </p:cNvPr>
          <p:cNvSpPr/>
          <p:nvPr/>
        </p:nvSpPr>
        <p:spPr>
          <a:xfrm rot="13500000">
            <a:off x="6626909" y="2203846"/>
            <a:ext cx="2450308" cy="2450308"/>
          </a:xfrm>
          <a:prstGeom prst="teardrop">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a:extLst>
              <a:ext uri="{FF2B5EF4-FFF2-40B4-BE49-F238E27FC236}">
                <a16:creationId xmlns:a16="http://schemas.microsoft.com/office/drawing/2014/main" id="{41B5D7B2-92C7-E58E-1B91-D23A8194A553}"/>
              </a:ext>
            </a:extLst>
          </p:cNvPr>
          <p:cNvSpPr/>
          <p:nvPr/>
        </p:nvSpPr>
        <p:spPr>
          <a:xfrm rot="18000000">
            <a:off x="5080959" y="3946463"/>
            <a:ext cx="2450308" cy="2450308"/>
          </a:xfrm>
          <a:prstGeom prst="teardrop">
            <a:avLst/>
          </a:prstGeom>
          <a:solidFill>
            <a:schemeClr val="bg1"/>
          </a:solid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E0B3F2BA-EA03-3A55-C704-ED6275572142}"/>
              </a:ext>
            </a:extLst>
          </p:cNvPr>
          <p:cNvGrpSpPr/>
          <p:nvPr/>
        </p:nvGrpSpPr>
        <p:grpSpPr>
          <a:xfrm>
            <a:off x="702066" y="833319"/>
            <a:ext cx="2406199" cy="1866580"/>
            <a:chOff x="277918" y="641726"/>
            <a:chExt cx="2406199" cy="1866580"/>
          </a:xfrm>
        </p:grpSpPr>
        <p:sp>
          <p:nvSpPr>
            <p:cNvPr id="11" name="TextBox 10">
              <a:extLst>
                <a:ext uri="{FF2B5EF4-FFF2-40B4-BE49-F238E27FC236}">
                  <a16:creationId xmlns:a16="http://schemas.microsoft.com/office/drawing/2014/main" id="{9F88023F-C690-DBB0-1782-34710F83494B}"/>
                </a:ext>
              </a:extLst>
            </p:cNvPr>
            <p:cNvSpPr txBox="1"/>
            <p:nvPr/>
          </p:nvSpPr>
          <p:spPr>
            <a:xfrm>
              <a:off x="277918" y="1166795"/>
              <a:ext cx="2378316"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NÂNG CAO </a:t>
              </a:r>
            </a:p>
            <a:p>
              <a:r>
                <a:rPr lang="en-US" sz="1400" b="1">
                  <a:solidFill>
                    <a:srgbClr val="565ADD"/>
                  </a:solidFill>
                  <a:latin typeface="Roboto" pitchFamily="2" charset="0"/>
                  <a:ea typeface="Roboto" pitchFamily="2" charset="0"/>
                </a:rPr>
                <a:t>TRẢI NGHIỆM MUA SẮM</a:t>
              </a:r>
              <a:endParaRPr lang="en-US" sz="1400" b="1" dirty="0">
                <a:solidFill>
                  <a:srgbClr val="565ADD"/>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CA8291C0-3FDB-B0D2-060F-F91293C6EF74}"/>
                </a:ext>
              </a:extLst>
            </p:cNvPr>
            <p:cNvSpPr txBox="1"/>
            <p:nvPr/>
          </p:nvSpPr>
          <p:spPr>
            <a:xfrm>
              <a:off x="277918" y="1677309"/>
              <a:ext cx="2406199" cy="830997"/>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Khách hàng chỉ cần thanh toán và sử dụng dịch vụ, không cần chờ đợi xác nhận hay yêu cầu kiểm tra </a:t>
              </a:r>
            </a:p>
          </p:txBody>
        </p:sp>
        <p:grpSp>
          <p:nvGrpSpPr>
            <p:cNvPr id="24" name="Google Shape;12857;p86">
              <a:extLst>
                <a:ext uri="{FF2B5EF4-FFF2-40B4-BE49-F238E27FC236}">
                  <a16:creationId xmlns:a16="http://schemas.microsoft.com/office/drawing/2014/main" id="{38288F1E-8582-0A9E-E545-821C28E1E10D}"/>
                </a:ext>
              </a:extLst>
            </p:cNvPr>
            <p:cNvGrpSpPr/>
            <p:nvPr/>
          </p:nvGrpSpPr>
          <p:grpSpPr>
            <a:xfrm>
              <a:off x="562562" y="641726"/>
              <a:ext cx="457200" cy="457200"/>
              <a:chOff x="3539102" y="2427549"/>
              <a:chExt cx="355099" cy="355481"/>
            </a:xfrm>
            <a:solidFill>
              <a:srgbClr val="565ADD"/>
            </a:solidFill>
          </p:grpSpPr>
          <p:sp>
            <p:nvSpPr>
              <p:cNvPr id="25" name="Google Shape;12858;p86">
                <a:extLst>
                  <a:ext uri="{FF2B5EF4-FFF2-40B4-BE49-F238E27FC236}">
                    <a16:creationId xmlns:a16="http://schemas.microsoft.com/office/drawing/2014/main" id="{FF572BB9-78D4-341A-413D-EEDDCAFBFC66}"/>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859;p86">
                <a:extLst>
                  <a:ext uri="{FF2B5EF4-FFF2-40B4-BE49-F238E27FC236}">
                    <a16:creationId xmlns:a16="http://schemas.microsoft.com/office/drawing/2014/main" id="{3FD80C30-3F91-1E4A-D70A-80B0ED74DFE2}"/>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 name="Group 42">
            <a:extLst>
              <a:ext uri="{FF2B5EF4-FFF2-40B4-BE49-F238E27FC236}">
                <a16:creationId xmlns:a16="http://schemas.microsoft.com/office/drawing/2014/main" id="{B7C4C476-2316-9739-811C-CE7715D79288}"/>
              </a:ext>
            </a:extLst>
          </p:cNvPr>
          <p:cNvGrpSpPr/>
          <p:nvPr/>
        </p:nvGrpSpPr>
        <p:grpSpPr>
          <a:xfrm>
            <a:off x="702066" y="3790197"/>
            <a:ext cx="2868797" cy="2035978"/>
            <a:chOff x="285756" y="3747090"/>
            <a:chExt cx="2868797" cy="2035978"/>
          </a:xfrm>
        </p:grpSpPr>
        <p:sp>
          <p:nvSpPr>
            <p:cNvPr id="15" name="TextBox 14">
              <a:extLst>
                <a:ext uri="{FF2B5EF4-FFF2-40B4-BE49-F238E27FC236}">
                  <a16:creationId xmlns:a16="http://schemas.microsoft.com/office/drawing/2014/main" id="{49CB1B0A-6518-0CCC-A886-6154EC6A99C8}"/>
                </a:ext>
              </a:extLst>
            </p:cNvPr>
            <p:cNvSpPr txBox="1"/>
            <p:nvPr/>
          </p:nvSpPr>
          <p:spPr>
            <a:xfrm>
              <a:off x="288210" y="4375931"/>
              <a:ext cx="2866343" cy="523220"/>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TIẾT KIỆM </a:t>
              </a:r>
            </a:p>
            <a:p>
              <a:r>
                <a:rPr lang="en-US" sz="1400" b="1" dirty="0">
                  <a:solidFill>
                    <a:srgbClr val="565ADD"/>
                  </a:solidFill>
                  <a:latin typeface="Roboto" pitchFamily="2" charset="0"/>
                  <a:ea typeface="Roboto" pitchFamily="2" charset="0"/>
                </a:rPr>
                <a:t>THỜI GAN, CÔNG SỨC</a:t>
              </a:r>
            </a:p>
          </p:txBody>
        </p:sp>
        <p:sp>
          <p:nvSpPr>
            <p:cNvPr id="18" name="TextBox 17">
              <a:extLst>
                <a:ext uri="{FF2B5EF4-FFF2-40B4-BE49-F238E27FC236}">
                  <a16:creationId xmlns:a16="http://schemas.microsoft.com/office/drawing/2014/main" id="{7B870D57-ABD0-A26F-1977-563E92D3B518}"/>
                </a:ext>
              </a:extLst>
            </p:cNvPr>
            <p:cNvSpPr txBox="1"/>
            <p:nvPr/>
          </p:nvSpPr>
          <p:spPr>
            <a:xfrm>
              <a:off x="285756" y="4921294"/>
              <a:ext cx="2495921" cy="861774"/>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Tiết kiệm thời gian, công sức để đối soát, kiểm tra giao dịch và nhập liệu, cập nhật giao dịch thủ công</a:t>
              </a:r>
              <a:r>
                <a:rPr lang="en-US" sz="1400" dirty="0">
                  <a:solidFill>
                    <a:srgbClr val="565ADD"/>
                  </a:solidFill>
                  <a:latin typeface="Roboto" pitchFamily="2" charset="0"/>
                  <a:ea typeface="Roboto" pitchFamily="2" charset="0"/>
                </a:rPr>
                <a:t> </a:t>
              </a:r>
            </a:p>
          </p:txBody>
        </p:sp>
        <p:grpSp>
          <p:nvGrpSpPr>
            <p:cNvPr id="27" name="Google Shape;11785;p84">
              <a:extLst>
                <a:ext uri="{FF2B5EF4-FFF2-40B4-BE49-F238E27FC236}">
                  <a16:creationId xmlns:a16="http://schemas.microsoft.com/office/drawing/2014/main" id="{57611A44-875B-07EA-BE10-B13C76BF099A}"/>
                </a:ext>
              </a:extLst>
            </p:cNvPr>
            <p:cNvGrpSpPr/>
            <p:nvPr/>
          </p:nvGrpSpPr>
          <p:grpSpPr>
            <a:xfrm>
              <a:off x="486321" y="3747090"/>
              <a:ext cx="548640" cy="539496"/>
              <a:chOff x="4687894" y="2289713"/>
              <a:chExt cx="359594" cy="353909"/>
            </a:xfrm>
            <a:solidFill>
              <a:srgbClr val="565ADD"/>
            </a:solidFill>
          </p:grpSpPr>
          <p:sp>
            <p:nvSpPr>
              <p:cNvPr id="28" name="Google Shape;11786;p84">
                <a:extLst>
                  <a:ext uri="{FF2B5EF4-FFF2-40B4-BE49-F238E27FC236}">
                    <a16:creationId xmlns:a16="http://schemas.microsoft.com/office/drawing/2014/main" id="{9755777A-F732-D826-CAFF-1F0F0D7C00B1}"/>
                  </a:ext>
                </a:extLst>
              </p:cNvPr>
              <p:cNvSpPr/>
              <p:nvPr/>
            </p:nvSpPr>
            <p:spPr>
              <a:xfrm>
                <a:off x="4955207" y="2477227"/>
                <a:ext cx="34041" cy="22356"/>
              </a:xfrm>
              <a:custGeom>
                <a:avLst/>
                <a:gdLst/>
                <a:ahLst/>
                <a:cxnLst/>
                <a:rect l="l" t="t" r="r" b="b"/>
                <a:pathLst>
                  <a:path w="1072" h="704" extrusionOk="0">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787;p84">
                <a:extLst>
                  <a:ext uri="{FF2B5EF4-FFF2-40B4-BE49-F238E27FC236}">
                    <a16:creationId xmlns:a16="http://schemas.microsoft.com/office/drawing/2014/main" id="{7DC62AD5-3A03-283F-A173-DDE28D40DCDC}"/>
                  </a:ext>
                </a:extLst>
              </p:cNvPr>
              <p:cNvSpPr/>
              <p:nvPr/>
            </p:nvSpPr>
            <p:spPr>
              <a:xfrm>
                <a:off x="4687894" y="2289713"/>
                <a:ext cx="359594" cy="353909"/>
              </a:xfrm>
              <a:custGeom>
                <a:avLst/>
                <a:gdLst/>
                <a:ahLst/>
                <a:cxnLst/>
                <a:rect l="l" t="t" r="r" b="b"/>
                <a:pathLst>
                  <a:path w="11324" h="11145" extrusionOk="0">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11788;p84">
                <a:extLst>
                  <a:ext uri="{FF2B5EF4-FFF2-40B4-BE49-F238E27FC236}">
                    <a16:creationId xmlns:a16="http://schemas.microsoft.com/office/drawing/2014/main" id="{52F485C0-8395-B84D-BB6D-94C7DD5D02A7}"/>
                  </a:ext>
                </a:extLst>
              </p:cNvPr>
              <p:cNvSpPr/>
              <p:nvPr/>
            </p:nvSpPr>
            <p:spPr>
              <a:xfrm>
                <a:off x="4829299" y="2324485"/>
                <a:ext cx="42393" cy="75291"/>
              </a:xfrm>
              <a:custGeom>
                <a:avLst/>
                <a:gdLst/>
                <a:ahLst/>
                <a:cxnLst/>
                <a:rect l="l" t="t" r="r" b="b"/>
                <a:pathLst>
                  <a:path w="1335" h="2371" extrusionOk="0">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2" name="Group 41">
            <a:extLst>
              <a:ext uri="{FF2B5EF4-FFF2-40B4-BE49-F238E27FC236}">
                <a16:creationId xmlns:a16="http://schemas.microsoft.com/office/drawing/2014/main" id="{131EFBFE-E0BB-4F65-F002-D7D204D067D7}"/>
              </a:ext>
            </a:extLst>
          </p:cNvPr>
          <p:cNvGrpSpPr/>
          <p:nvPr/>
        </p:nvGrpSpPr>
        <p:grpSpPr>
          <a:xfrm>
            <a:off x="7533701" y="267591"/>
            <a:ext cx="3216752" cy="1546855"/>
            <a:chOff x="8006302" y="263139"/>
            <a:chExt cx="3216752" cy="1546855"/>
          </a:xfrm>
        </p:grpSpPr>
        <p:sp>
          <p:nvSpPr>
            <p:cNvPr id="13" name="TextBox 12">
              <a:extLst>
                <a:ext uri="{FF2B5EF4-FFF2-40B4-BE49-F238E27FC236}">
                  <a16:creationId xmlns:a16="http://schemas.microsoft.com/office/drawing/2014/main" id="{8219689B-2E41-8277-597A-A52174A7F834}"/>
                </a:ext>
              </a:extLst>
            </p:cNvPr>
            <p:cNvSpPr txBox="1"/>
            <p:nvPr/>
          </p:nvSpPr>
          <p:spPr>
            <a:xfrm>
              <a:off x="8006303" y="825109"/>
              <a:ext cx="3216751"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PHÒNG TRỐNG GIAN LẬN, GIẢ MẠO</a:t>
              </a:r>
            </a:p>
          </p:txBody>
        </p:sp>
        <p:sp>
          <p:nvSpPr>
            <p:cNvPr id="14" name="TextBox 13">
              <a:extLst>
                <a:ext uri="{FF2B5EF4-FFF2-40B4-BE49-F238E27FC236}">
                  <a16:creationId xmlns:a16="http://schemas.microsoft.com/office/drawing/2014/main" id="{D80122D9-93BE-AA67-DD81-BC6A2BF72757}"/>
                </a:ext>
              </a:extLst>
            </p:cNvPr>
            <p:cNvSpPr txBox="1"/>
            <p:nvPr/>
          </p:nvSpPr>
          <p:spPr>
            <a:xfrm>
              <a:off x="8006302" y="1132886"/>
              <a:ext cx="3216752"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hiện các hình thức giả mạo thanh toán, lừa đảo hóa đơn/sao kê, khai khống giao dịch tức thời</a:t>
              </a:r>
              <a:r>
                <a:rPr lang="en-US" sz="1400" dirty="0">
                  <a:solidFill>
                    <a:srgbClr val="565ADD"/>
                  </a:solidFill>
                  <a:latin typeface="Roboto" pitchFamily="2" charset="0"/>
                  <a:ea typeface="Roboto" pitchFamily="2" charset="0"/>
                </a:rPr>
                <a:t> </a:t>
              </a:r>
            </a:p>
          </p:txBody>
        </p:sp>
        <p:pic>
          <p:nvPicPr>
            <p:cNvPr id="31" name="Graphic 30" descr="Shield Cross with solid fill">
              <a:extLst>
                <a:ext uri="{FF2B5EF4-FFF2-40B4-BE49-F238E27FC236}">
                  <a16:creationId xmlns:a16="http://schemas.microsoft.com/office/drawing/2014/main" id="{C6F562D2-F0A2-2DDE-3837-4BEE20398B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06302" y="263139"/>
              <a:ext cx="548640" cy="548640"/>
            </a:xfrm>
            <a:prstGeom prst="rect">
              <a:avLst/>
            </a:prstGeom>
          </p:spPr>
        </p:pic>
      </p:grpSp>
      <p:grpSp>
        <p:nvGrpSpPr>
          <p:cNvPr id="44" name="Group 43">
            <a:extLst>
              <a:ext uri="{FF2B5EF4-FFF2-40B4-BE49-F238E27FC236}">
                <a16:creationId xmlns:a16="http://schemas.microsoft.com/office/drawing/2014/main" id="{80C43D76-52A8-A416-9820-379D7CF18F79}"/>
              </a:ext>
            </a:extLst>
          </p:cNvPr>
          <p:cNvGrpSpPr/>
          <p:nvPr/>
        </p:nvGrpSpPr>
        <p:grpSpPr>
          <a:xfrm>
            <a:off x="9206172" y="2611505"/>
            <a:ext cx="2662921" cy="1533522"/>
            <a:chOff x="9449872" y="2272051"/>
            <a:chExt cx="2662921" cy="1533522"/>
          </a:xfrm>
        </p:grpSpPr>
        <p:sp>
          <p:nvSpPr>
            <p:cNvPr id="16" name="TextBox 15">
              <a:extLst>
                <a:ext uri="{FF2B5EF4-FFF2-40B4-BE49-F238E27FC236}">
                  <a16:creationId xmlns:a16="http://schemas.microsoft.com/office/drawing/2014/main" id="{CE60FB8B-7C9A-D669-5D84-D1437B926F45}"/>
                </a:ext>
              </a:extLst>
            </p:cNvPr>
            <p:cNvSpPr txBox="1"/>
            <p:nvPr/>
          </p:nvSpPr>
          <p:spPr>
            <a:xfrm>
              <a:off x="9449872" y="2771870"/>
              <a:ext cx="2123003"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BẢO MẬT TUYỆT ĐỐI</a:t>
              </a:r>
            </a:p>
          </p:txBody>
        </p:sp>
        <p:sp>
          <p:nvSpPr>
            <p:cNvPr id="19" name="TextBox 18">
              <a:extLst>
                <a:ext uri="{FF2B5EF4-FFF2-40B4-BE49-F238E27FC236}">
                  <a16:creationId xmlns:a16="http://schemas.microsoft.com/office/drawing/2014/main" id="{E21F87B8-DF92-A3CE-B9DF-ACC88F8B8DC8}"/>
                </a:ext>
              </a:extLst>
            </p:cNvPr>
            <p:cNvSpPr txBox="1"/>
            <p:nvPr/>
          </p:nvSpPr>
          <p:spPr>
            <a:xfrm>
              <a:off x="9449872" y="3128465"/>
              <a:ext cx="2662921"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QR Trusted Pay là đối tác trực tiếp của ngân hàng nên khách hàng hoàn toàn yên tâm về an toàn dữ liệu</a:t>
              </a:r>
              <a:r>
                <a:rPr lang="en-US" sz="1400" dirty="0">
                  <a:solidFill>
                    <a:srgbClr val="565ADD"/>
                  </a:solidFill>
                  <a:latin typeface="Roboto" pitchFamily="2" charset="0"/>
                  <a:ea typeface="Roboto" pitchFamily="2" charset="0"/>
                </a:rPr>
                <a:t> </a:t>
              </a:r>
            </a:p>
          </p:txBody>
        </p:sp>
        <p:grpSp>
          <p:nvGrpSpPr>
            <p:cNvPr id="32" name="Google Shape;13157;p86">
              <a:extLst>
                <a:ext uri="{FF2B5EF4-FFF2-40B4-BE49-F238E27FC236}">
                  <a16:creationId xmlns:a16="http://schemas.microsoft.com/office/drawing/2014/main" id="{76E5DD07-5714-D287-393C-8E070E33D7B1}"/>
                </a:ext>
              </a:extLst>
            </p:cNvPr>
            <p:cNvGrpSpPr/>
            <p:nvPr/>
          </p:nvGrpSpPr>
          <p:grpSpPr>
            <a:xfrm>
              <a:off x="9539737" y="2272051"/>
              <a:ext cx="410337" cy="457200"/>
              <a:chOff x="3584201" y="4294996"/>
              <a:chExt cx="267574" cy="329415"/>
            </a:xfrm>
            <a:solidFill>
              <a:srgbClr val="565ADD"/>
            </a:solidFill>
          </p:grpSpPr>
          <p:sp>
            <p:nvSpPr>
              <p:cNvPr id="33" name="Google Shape;13158;p86">
                <a:extLst>
                  <a:ext uri="{FF2B5EF4-FFF2-40B4-BE49-F238E27FC236}">
                    <a16:creationId xmlns:a16="http://schemas.microsoft.com/office/drawing/2014/main" id="{4B439408-9582-9029-52D4-688B3E862326}"/>
                  </a:ext>
                </a:extLst>
              </p:cNvPr>
              <p:cNvSpPr/>
              <p:nvPr/>
            </p:nvSpPr>
            <p:spPr>
              <a:xfrm>
                <a:off x="3584201" y="4294996"/>
                <a:ext cx="267574" cy="329415"/>
              </a:xfrm>
              <a:custGeom>
                <a:avLst/>
                <a:gdLst/>
                <a:ahLst/>
                <a:cxnLst/>
                <a:rect l="l" t="t" r="r" b="b"/>
                <a:pathLst>
                  <a:path w="8407" h="10350" extrusionOk="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159;p86">
                <a:extLst>
                  <a:ext uri="{FF2B5EF4-FFF2-40B4-BE49-F238E27FC236}">
                    <a16:creationId xmlns:a16="http://schemas.microsoft.com/office/drawing/2014/main" id="{013E7CCE-186D-CF04-7C6B-08BDD0CC285D}"/>
                  </a:ext>
                </a:extLst>
              </p:cNvPr>
              <p:cNvSpPr/>
              <p:nvPr/>
            </p:nvSpPr>
            <p:spPr>
              <a:xfrm>
                <a:off x="3604666" y="4315811"/>
                <a:ext cx="226644" cy="281610"/>
              </a:xfrm>
              <a:custGeom>
                <a:avLst/>
                <a:gdLst/>
                <a:ahLst/>
                <a:cxnLst/>
                <a:rect l="l" t="t" r="r" b="b"/>
                <a:pathLst>
                  <a:path w="7121" h="8848" extrusionOk="0">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160;p86">
                <a:extLst>
                  <a:ext uri="{FF2B5EF4-FFF2-40B4-BE49-F238E27FC236}">
                    <a16:creationId xmlns:a16="http://schemas.microsoft.com/office/drawing/2014/main" id="{41456F7C-1590-ABA8-CFAF-69477783D971}"/>
                  </a:ext>
                </a:extLst>
              </p:cNvPr>
              <p:cNvSpPr/>
              <p:nvPr/>
            </p:nvSpPr>
            <p:spPr>
              <a:xfrm>
                <a:off x="3645597" y="4362056"/>
                <a:ext cx="144019" cy="144019"/>
              </a:xfrm>
              <a:custGeom>
                <a:avLst/>
                <a:gdLst/>
                <a:ahLst/>
                <a:cxnLst/>
                <a:rect l="l" t="t" r="r" b="b"/>
                <a:pathLst>
                  <a:path w="4525" h="4525" extrusionOk="0">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161;p86">
                <a:extLst>
                  <a:ext uri="{FF2B5EF4-FFF2-40B4-BE49-F238E27FC236}">
                    <a16:creationId xmlns:a16="http://schemas.microsoft.com/office/drawing/2014/main" id="{12C204F4-200F-880D-2D00-77B68F3375A0}"/>
                  </a:ext>
                </a:extLst>
              </p:cNvPr>
              <p:cNvSpPr/>
              <p:nvPr/>
            </p:nvSpPr>
            <p:spPr>
              <a:xfrm>
                <a:off x="3692574" y="4377970"/>
                <a:ext cx="51561" cy="112574"/>
              </a:xfrm>
              <a:custGeom>
                <a:avLst/>
                <a:gdLst/>
                <a:ahLst/>
                <a:cxnLst/>
                <a:rect l="l" t="t" r="r" b="b"/>
                <a:pathLst>
                  <a:path w="1620" h="3537" extrusionOk="0">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roup 44">
            <a:extLst>
              <a:ext uri="{FF2B5EF4-FFF2-40B4-BE49-F238E27FC236}">
                <a16:creationId xmlns:a16="http://schemas.microsoft.com/office/drawing/2014/main" id="{56671712-24B9-C412-8D2A-C622069D3900}"/>
              </a:ext>
            </a:extLst>
          </p:cNvPr>
          <p:cNvGrpSpPr/>
          <p:nvPr/>
        </p:nvGrpSpPr>
        <p:grpSpPr>
          <a:xfrm>
            <a:off x="7739903" y="4995726"/>
            <a:ext cx="3589272" cy="1532003"/>
            <a:chOff x="7739903" y="4995726"/>
            <a:chExt cx="3589272" cy="1532003"/>
          </a:xfrm>
        </p:grpSpPr>
        <p:sp>
          <p:nvSpPr>
            <p:cNvPr id="17" name="TextBox 16">
              <a:extLst>
                <a:ext uri="{FF2B5EF4-FFF2-40B4-BE49-F238E27FC236}">
                  <a16:creationId xmlns:a16="http://schemas.microsoft.com/office/drawing/2014/main" id="{A67BF199-52A3-920C-2E64-56BA00D91707}"/>
                </a:ext>
              </a:extLst>
            </p:cNvPr>
            <p:cNvSpPr txBox="1"/>
            <p:nvPr/>
          </p:nvSpPr>
          <p:spPr>
            <a:xfrm>
              <a:off x="7739903" y="5588071"/>
              <a:ext cx="3242310"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TỐI ƯU HIỆU SUẤT VẬN HÀNH</a:t>
              </a:r>
            </a:p>
          </p:txBody>
        </p:sp>
        <p:sp>
          <p:nvSpPr>
            <p:cNvPr id="20" name="TextBox 19">
              <a:extLst>
                <a:ext uri="{FF2B5EF4-FFF2-40B4-BE49-F238E27FC236}">
                  <a16:creationId xmlns:a16="http://schemas.microsoft.com/office/drawing/2014/main" id="{739565B2-E63D-30CE-33E8-4F1979224A10}"/>
                </a:ext>
              </a:extLst>
            </p:cNvPr>
            <p:cNvSpPr txBox="1"/>
            <p:nvPr/>
          </p:nvSpPr>
          <p:spPr>
            <a:xfrm>
              <a:off x="7765461" y="5881398"/>
              <a:ext cx="3563714"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Dễ dàng chia sẽ và quản lý, thông báo cho các nhân sự, phòng ban cần thiết, giúp việc vận hành trở nên dễ dàng và quản lý từ xa được tối ưu</a:t>
              </a:r>
            </a:p>
          </p:txBody>
        </p:sp>
        <p:grpSp>
          <p:nvGrpSpPr>
            <p:cNvPr id="37" name="Google Shape;13149;p86">
              <a:extLst>
                <a:ext uri="{FF2B5EF4-FFF2-40B4-BE49-F238E27FC236}">
                  <a16:creationId xmlns:a16="http://schemas.microsoft.com/office/drawing/2014/main" id="{FCE73730-DA88-0D50-D827-0AC1A98A1228}"/>
                </a:ext>
              </a:extLst>
            </p:cNvPr>
            <p:cNvGrpSpPr/>
            <p:nvPr/>
          </p:nvGrpSpPr>
          <p:grpSpPr>
            <a:xfrm>
              <a:off x="7852063" y="4995726"/>
              <a:ext cx="549263" cy="546873"/>
              <a:chOff x="3996113" y="4291176"/>
              <a:chExt cx="336512" cy="335048"/>
            </a:xfrm>
            <a:solidFill>
              <a:srgbClr val="565ADD"/>
            </a:solidFill>
          </p:grpSpPr>
          <p:sp>
            <p:nvSpPr>
              <p:cNvPr id="38" name="Google Shape;13150;p86">
                <a:extLst>
                  <a:ext uri="{FF2B5EF4-FFF2-40B4-BE49-F238E27FC236}">
                    <a16:creationId xmlns:a16="http://schemas.microsoft.com/office/drawing/2014/main" id="{11480EDB-6CB2-C6CF-5353-5E082BF168FB}"/>
                  </a:ext>
                </a:extLst>
              </p:cNvPr>
              <p:cNvSpPr/>
              <p:nvPr/>
            </p:nvSpPr>
            <p:spPr>
              <a:xfrm>
                <a:off x="4082143" y="4323386"/>
                <a:ext cx="111810" cy="219833"/>
              </a:xfrm>
              <a:custGeom>
                <a:avLst/>
                <a:gdLst/>
                <a:ahLst/>
                <a:cxnLst/>
                <a:rect l="l" t="t" r="r" b="b"/>
                <a:pathLst>
                  <a:path w="3513" h="6907" extrusionOk="0">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151;p86">
                <a:extLst>
                  <a:ext uri="{FF2B5EF4-FFF2-40B4-BE49-F238E27FC236}">
                    <a16:creationId xmlns:a16="http://schemas.microsoft.com/office/drawing/2014/main" id="{21099700-D811-A58B-BD99-21D9C35AD0F4}"/>
                  </a:ext>
                </a:extLst>
              </p:cNvPr>
              <p:cNvSpPr/>
              <p:nvPr/>
            </p:nvSpPr>
            <p:spPr>
              <a:xfrm>
                <a:off x="4226894" y="4523485"/>
                <a:ext cx="52324" cy="51942"/>
              </a:xfrm>
              <a:custGeom>
                <a:avLst/>
                <a:gdLst/>
                <a:ahLst/>
                <a:cxnLst/>
                <a:rect l="l" t="t" r="r" b="b"/>
                <a:pathLst>
                  <a:path w="1644" h="1632" extrusionOk="0">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152;p86">
                <a:extLst>
                  <a:ext uri="{FF2B5EF4-FFF2-40B4-BE49-F238E27FC236}">
                    <a16:creationId xmlns:a16="http://schemas.microsoft.com/office/drawing/2014/main" id="{8F119247-121B-AD59-B18B-685E38296AF7}"/>
                  </a:ext>
                </a:extLst>
              </p:cNvPr>
              <p:cNvSpPr/>
              <p:nvPr/>
            </p:nvSpPr>
            <p:spPr>
              <a:xfrm>
                <a:off x="3996113" y="4291176"/>
                <a:ext cx="336512" cy="335048"/>
              </a:xfrm>
              <a:custGeom>
                <a:avLst/>
                <a:gdLst/>
                <a:ahLst/>
                <a:cxnLst/>
                <a:rect l="l" t="t" r="r" b="b"/>
                <a:pathLst>
                  <a:path w="10573" h="10527" extrusionOk="0">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 name="Group 3">
            <a:extLst>
              <a:ext uri="{FF2B5EF4-FFF2-40B4-BE49-F238E27FC236}">
                <a16:creationId xmlns:a16="http://schemas.microsoft.com/office/drawing/2014/main" id="{28521B56-E871-1402-3327-AF7EF12A58F2}"/>
              </a:ext>
            </a:extLst>
          </p:cNvPr>
          <p:cNvGrpSpPr/>
          <p:nvPr/>
        </p:nvGrpSpPr>
        <p:grpSpPr>
          <a:xfrm>
            <a:off x="3577706" y="1049909"/>
            <a:ext cx="4768949" cy="3457383"/>
            <a:chOff x="3596656" y="1097512"/>
            <a:chExt cx="4768949" cy="3457383"/>
          </a:xfrm>
        </p:grpSpPr>
        <p:sp>
          <p:nvSpPr>
            <p:cNvPr id="21" name="Oval 20">
              <a:extLst>
                <a:ext uri="{FF2B5EF4-FFF2-40B4-BE49-F238E27FC236}">
                  <a16:creationId xmlns:a16="http://schemas.microsoft.com/office/drawing/2014/main" id="{17E7ACCD-8B27-4B2B-2963-12A58E327FA8}"/>
                </a:ext>
              </a:extLst>
            </p:cNvPr>
            <p:cNvSpPr/>
            <p:nvPr/>
          </p:nvSpPr>
          <p:spPr>
            <a:xfrm>
              <a:off x="4067035" y="3042042"/>
              <a:ext cx="3142748" cy="1512853"/>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AA3DF3F9-9241-D68B-38B9-97918F0EFB54}"/>
                </a:ext>
              </a:extLst>
            </p:cNvPr>
            <p:cNvPicPr>
              <a:picLocks noChangeAspect="1"/>
            </p:cNvPicPr>
            <p:nvPr/>
          </p:nvPicPr>
          <p:blipFill>
            <a:blip r:embed="rId4">
              <a:extLst>
                <a:ext uri="{28A0092B-C50C-407E-A947-70E740481C1C}">
                  <a14:useLocalDpi xmlns:a14="http://schemas.microsoft.com/office/drawing/2010/main" val="0"/>
                </a:ext>
              </a:extLst>
            </a:blip>
            <a:srcRect l="19685" t="13001" r="20103" b="16154"/>
            <a:stretch/>
          </p:blipFill>
          <p:spPr>
            <a:xfrm>
              <a:off x="5600390" y="1217078"/>
              <a:ext cx="2765215" cy="3253534"/>
            </a:xfrm>
            <a:prstGeom prst="rect">
              <a:avLst/>
            </a:prstGeom>
            <a:effectLst>
              <a:outerShdw blurRad="50800" dist="38100" dir="5400000" algn="t" rotWithShape="0">
                <a:prstClr val="black">
                  <a:alpha val="40000"/>
                </a:prstClr>
              </a:outerShdw>
            </a:effectLst>
          </p:spPr>
        </p:pic>
        <p:pic>
          <p:nvPicPr>
            <p:cNvPr id="3" name="Picture 2" descr="A white and blue rectangular object with a black screen&#10;&#10;Description automatically generated">
              <a:extLst>
                <a:ext uri="{FF2B5EF4-FFF2-40B4-BE49-F238E27FC236}">
                  <a16:creationId xmlns:a16="http://schemas.microsoft.com/office/drawing/2014/main" id="{31156E53-4EA8-10CE-26AB-1CFC36CBDACC}"/>
                </a:ext>
              </a:extLst>
            </p:cNvPr>
            <p:cNvPicPr>
              <a:picLocks noChangeAspect="1"/>
            </p:cNvPicPr>
            <p:nvPr/>
          </p:nvPicPr>
          <p:blipFill>
            <a:blip r:embed="rId5">
              <a:extLst>
                <a:ext uri="{28A0092B-C50C-407E-A947-70E740481C1C}">
                  <a14:useLocalDpi xmlns:a14="http://schemas.microsoft.com/office/drawing/2010/main" val="0"/>
                </a:ext>
              </a:extLst>
            </a:blip>
            <a:srcRect l="24905" t="20390" r="27818" b="18188"/>
            <a:stretch/>
          </p:blipFill>
          <p:spPr>
            <a:xfrm>
              <a:off x="3596656" y="1097512"/>
              <a:ext cx="2432181" cy="3159824"/>
            </a:xfrm>
            <a:prstGeom prst="rect">
              <a:avLst/>
            </a:prstGeom>
          </p:spPr>
        </p:pic>
      </p:grpSp>
    </p:spTree>
    <p:extLst>
      <p:ext uri="{BB962C8B-B14F-4D97-AF65-F5344CB8AC3E}">
        <p14:creationId xmlns:p14="http://schemas.microsoft.com/office/powerpoint/2010/main" val="1359563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908EB44-21C2-53A2-F7BE-DA4CEE145E7A}"/>
              </a:ext>
            </a:extLst>
          </p:cNvPr>
          <p:cNvGrpSpPr/>
          <p:nvPr/>
        </p:nvGrpSpPr>
        <p:grpSpPr>
          <a:xfrm>
            <a:off x="12311482" y="1044048"/>
            <a:ext cx="3726170" cy="3446293"/>
            <a:chOff x="8219836" y="544244"/>
            <a:chExt cx="3726170" cy="3446293"/>
          </a:xfrm>
        </p:grpSpPr>
        <p:sp>
          <p:nvSpPr>
            <p:cNvPr id="4" name="Rectangle: Rounded Corners 3">
              <a:extLst>
                <a:ext uri="{FF2B5EF4-FFF2-40B4-BE49-F238E27FC236}">
                  <a16:creationId xmlns:a16="http://schemas.microsoft.com/office/drawing/2014/main" id="{6BDEE1A0-875C-93CC-47A1-1E745EF7B0D2}"/>
                </a:ext>
              </a:extLst>
            </p:cNvPr>
            <p:cNvSpPr/>
            <p:nvPr/>
          </p:nvSpPr>
          <p:spPr>
            <a:xfrm>
              <a:off x="8219836" y="1228628"/>
              <a:ext cx="3726170"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ell phone and a qr code&#10;&#10;Description automatically generated">
              <a:extLst>
                <a:ext uri="{FF2B5EF4-FFF2-40B4-BE49-F238E27FC236}">
                  <a16:creationId xmlns:a16="http://schemas.microsoft.com/office/drawing/2014/main" id="{442F3C00-CE35-F08D-EDE6-5DBD5FA73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421" y="544244"/>
              <a:ext cx="3211000" cy="2523910"/>
            </a:xfrm>
            <a:prstGeom prst="rect">
              <a:avLst/>
            </a:prstGeom>
          </p:spPr>
        </p:pic>
        <p:grpSp>
          <p:nvGrpSpPr>
            <p:cNvPr id="16" name="Group 15">
              <a:extLst>
                <a:ext uri="{FF2B5EF4-FFF2-40B4-BE49-F238E27FC236}">
                  <a16:creationId xmlns:a16="http://schemas.microsoft.com/office/drawing/2014/main" id="{3BAB2C3F-4612-784B-24E3-8F59820B82F3}"/>
                </a:ext>
              </a:extLst>
            </p:cNvPr>
            <p:cNvGrpSpPr/>
            <p:nvPr/>
          </p:nvGrpSpPr>
          <p:grpSpPr>
            <a:xfrm>
              <a:off x="8601962" y="2961251"/>
              <a:ext cx="3252248" cy="898596"/>
              <a:chOff x="1591066" y="3230997"/>
              <a:chExt cx="3145555" cy="898596"/>
            </a:xfrm>
          </p:grpSpPr>
          <p:sp>
            <p:nvSpPr>
              <p:cNvPr id="17" name="TextBox 16">
                <a:extLst>
                  <a:ext uri="{FF2B5EF4-FFF2-40B4-BE49-F238E27FC236}">
                    <a16:creationId xmlns:a16="http://schemas.microsoft.com/office/drawing/2014/main" id="{92AA82F7-BB9C-6590-7C83-9A1A3BB62BC0}"/>
                  </a:ext>
                </a:extLst>
              </p:cNvPr>
              <p:cNvSpPr txBox="1"/>
              <p:nvPr/>
            </p:nvSpPr>
            <p:spPr>
              <a:xfrm>
                <a:off x="1591068" y="3605563"/>
                <a:ext cx="2864746"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hiển thị QR động</a:t>
                </a:r>
              </a:p>
            </p:txBody>
          </p:sp>
          <p:sp>
            <p:nvSpPr>
              <p:cNvPr id="18" name="TextBox 17">
                <a:extLst>
                  <a:ext uri="{FF2B5EF4-FFF2-40B4-BE49-F238E27FC236}">
                    <a16:creationId xmlns:a16="http://schemas.microsoft.com/office/drawing/2014/main" id="{3E3C94D1-7A3C-7FCD-C867-F6695973A05D}"/>
                  </a:ext>
                </a:extLst>
              </p:cNvPr>
              <p:cNvSpPr txBox="1"/>
              <p:nvPr/>
            </p:nvSpPr>
            <p:spPr>
              <a:xfrm>
                <a:off x="1604409" y="3230997"/>
                <a:ext cx="1877873" cy="338554"/>
              </a:xfrm>
              <a:prstGeom prst="rect">
                <a:avLst/>
              </a:prstGeom>
              <a:noFill/>
            </p:spPr>
            <p:txBody>
              <a:bodyPr wrap="square" rtlCol="0">
                <a:spAutoFit/>
              </a:bodyPr>
              <a:lstStyle/>
              <a:p>
                <a:r>
                  <a:rPr lang="en-US" sz="1600" b="1" dirty="0" err="1">
                    <a:solidFill>
                      <a:srgbClr val="F4A72A"/>
                    </a:solidFill>
                    <a:latin typeface="Roboto" pitchFamily="2" charset="0"/>
                    <a:ea typeface="Roboto" pitchFamily="2" charset="0"/>
                  </a:rPr>
                  <a:t>KienLong</a:t>
                </a:r>
                <a:r>
                  <a:rPr lang="en-US" sz="1600" b="1" dirty="0" err="1">
                    <a:solidFill>
                      <a:schemeClr val="accent4">
                        <a:lumMod val="60000"/>
                        <a:lumOff val="40000"/>
                      </a:schemeClr>
                    </a:solidFill>
                    <a:latin typeface="Roboto" pitchFamily="2" charset="0"/>
                    <a:ea typeface="Roboto" pitchFamily="2" charset="0"/>
                  </a:rPr>
                  <a:t>Bank</a:t>
                </a:r>
                <a:endParaRPr lang="en-US" sz="1600" b="1" dirty="0">
                  <a:solidFill>
                    <a:schemeClr val="accent4">
                      <a:lumMod val="60000"/>
                      <a:lumOff val="40000"/>
                    </a:schemeClr>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82FB5F05-7393-4088-B827-C2FD540E8865}"/>
                  </a:ext>
                </a:extLst>
              </p:cNvPr>
              <p:cNvSpPr txBox="1"/>
              <p:nvPr/>
            </p:nvSpPr>
            <p:spPr>
              <a:xfrm>
                <a:off x="1591066" y="3852594"/>
                <a:ext cx="3145555"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MyShop</a:t>
                </a:r>
                <a:r>
                  <a:rPr lang="en-US" sz="1200" dirty="0">
                    <a:solidFill>
                      <a:srgbClr val="565ADD"/>
                    </a:solidFill>
                    <a:latin typeface="Roboto" pitchFamily="2" charset="0"/>
                    <a:ea typeface="Roboto" pitchFamily="2" charset="0"/>
                  </a:rPr>
                  <a:t> và thiết bị</a:t>
                </a:r>
              </a:p>
            </p:txBody>
          </p:sp>
        </p:grpSp>
      </p:grpSp>
      <p:grpSp>
        <p:nvGrpSpPr>
          <p:cNvPr id="15" name="Group 14">
            <a:extLst>
              <a:ext uri="{FF2B5EF4-FFF2-40B4-BE49-F238E27FC236}">
                <a16:creationId xmlns:a16="http://schemas.microsoft.com/office/drawing/2014/main" id="{67FBED38-95E4-5966-5A18-00DD8FEB9BB8}"/>
              </a:ext>
            </a:extLst>
          </p:cNvPr>
          <p:cNvGrpSpPr/>
          <p:nvPr/>
        </p:nvGrpSpPr>
        <p:grpSpPr>
          <a:xfrm>
            <a:off x="300912" y="1186936"/>
            <a:ext cx="3357155" cy="3303405"/>
            <a:chOff x="745335" y="3436421"/>
            <a:chExt cx="3357155" cy="3303405"/>
          </a:xfrm>
        </p:grpSpPr>
        <p:sp>
          <p:nvSpPr>
            <p:cNvPr id="14" name="Rectangle: Rounded Corners 13">
              <a:extLst>
                <a:ext uri="{FF2B5EF4-FFF2-40B4-BE49-F238E27FC236}">
                  <a16:creationId xmlns:a16="http://schemas.microsoft.com/office/drawing/2014/main" id="{7207BBBF-7D66-9E1F-9B47-93803A799E81}"/>
                </a:ext>
              </a:extLst>
            </p:cNvPr>
            <p:cNvSpPr/>
            <p:nvPr/>
          </p:nvSpPr>
          <p:spPr>
            <a:xfrm>
              <a:off x="745335" y="3980340"/>
              <a:ext cx="3045251"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qr code on a blue and white card&#10;&#10;Description automatically generated">
              <a:extLst>
                <a:ext uri="{FF2B5EF4-FFF2-40B4-BE49-F238E27FC236}">
                  <a16:creationId xmlns:a16="http://schemas.microsoft.com/office/drawing/2014/main" id="{1DDA45BB-AB50-A4EA-C7C9-1FA56DC9EF50}"/>
                </a:ext>
              </a:extLst>
            </p:cNvPr>
            <p:cNvPicPr>
              <a:picLocks noChangeAspect="1"/>
            </p:cNvPicPr>
            <p:nvPr/>
          </p:nvPicPr>
          <p:blipFill>
            <a:blip r:embed="rId3">
              <a:extLst>
                <a:ext uri="{28A0092B-C50C-407E-A947-70E740481C1C}">
                  <a14:useLocalDpi xmlns:a14="http://schemas.microsoft.com/office/drawing/2010/main" val="0"/>
                </a:ext>
              </a:extLst>
            </a:blip>
            <a:srcRect l="23905" r="26221"/>
            <a:stretch/>
          </p:blipFill>
          <p:spPr>
            <a:xfrm>
              <a:off x="1372915" y="3436421"/>
              <a:ext cx="1730198" cy="2193046"/>
            </a:xfrm>
            <a:prstGeom prst="rect">
              <a:avLst/>
            </a:prstGeom>
          </p:spPr>
        </p:pic>
        <p:grpSp>
          <p:nvGrpSpPr>
            <p:cNvPr id="20" name="Group 19">
              <a:extLst>
                <a:ext uri="{FF2B5EF4-FFF2-40B4-BE49-F238E27FC236}">
                  <a16:creationId xmlns:a16="http://schemas.microsoft.com/office/drawing/2014/main" id="{FEFDA9FC-40EF-7867-485D-75709DF3FD6C}"/>
                </a:ext>
              </a:extLst>
            </p:cNvPr>
            <p:cNvGrpSpPr/>
            <p:nvPr/>
          </p:nvGrpSpPr>
          <p:grpSpPr>
            <a:xfrm>
              <a:off x="933042" y="5498673"/>
              <a:ext cx="3169448" cy="987141"/>
              <a:chOff x="1591068" y="3242882"/>
              <a:chExt cx="3169448" cy="987141"/>
            </a:xfrm>
          </p:grpSpPr>
          <p:sp>
            <p:nvSpPr>
              <p:cNvPr id="21" name="TextBox 20">
                <a:extLst>
                  <a:ext uri="{FF2B5EF4-FFF2-40B4-BE49-F238E27FC236}">
                    <a16:creationId xmlns:a16="http://schemas.microsoft.com/office/drawing/2014/main" id="{F44330EA-03A8-ADFE-A694-77641487032E}"/>
                  </a:ext>
                </a:extLst>
              </p:cNvPr>
              <p:cNvSpPr txBox="1"/>
              <p:nvPr/>
            </p:nvSpPr>
            <p:spPr>
              <a:xfrm>
                <a:off x="1591068" y="3605563"/>
                <a:ext cx="29676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Màn hình hiển thị kết nối máy tính</a:t>
                </a:r>
              </a:p>
            </p:txBody>
          </p:sp>
          <p:sp>
            <p:nvSpPr>
              <p:cNvPr id="22" name="TextBox 21">
                <a:extLst>
                  <a:ext uri="{FF2B5EF4-FFF2-40B4-BE49-F238E27FC236}">
                    <a16:creationId xmlns:a16="http://schemas.microsoft.com/office/drawing/2014/main" id="{F0F68232-F1C6-6563-F931-13C1D0F35471}"/>
                  </a:ext>
                </a:extLst>
              </p:cNvPr>
              <p:cNvSpPr txBox="1"/>
              <p:nvPr/>
            </p:nvSpPr>
            <p:spPr>
              <a:xfrm>
                <a:off x="1591928" y="3242882"/>
                <a:ext cx="1523105" cy="338554"/>
              </a:xfrm>
              <a:prstGeom prst="rect">
                <a:avLst/>
              </a:prstGeom>
              <a:noFill/>
            </p:spPr>
            <p:txBody>
              <a:bodyPr wrap="square" rtlCol="0">
                <a:spAutoFit/>
              </a:bodyPr>
              <a:lstStyle/>
              <a:p>
                <a:r>
                  <a:rPr lang="en-US" sz="1600" b="1" dirty="0" err="1">
                    <a:solidFill>
                      <a:srgbClr val="0070C0"/>
                    </a:solidFill>
                    <a:latin typeface="Roboto" pitchFamily="2" charset="0"/>
                    <a:ea typeface="Roboto" pitchFamily="2" charset="0"/>
                  </a:rPr>
                  <a:t>Kiot</a:t>
                </a:r>
                <a:r>
                  <a:rPr lang="en-US" sz="1600" b="1" dirty="0" err="1">
                    <a:solidFill>
                      <a:schemeClr val="accent3">
                        <a:lumMod val="60000"/>
                        <a:lumOff val="40000"/>
                      </a:schemeClr>
                    </a:solidFill>
                    <a:latin typeface="Roboto" pitchFamily="2" charset="0"/>
                    <a:ea typeface="Roboto" pitchFamily="2" charset="0"/>
                  </a:rPr>
                  <a:t>Viet</a:t>
                </a:r>
                <a:endParaRPr lang="en-US" sz="1600" b="1" dirty="0">
                  <a:solidFill>
                    <a:schemeClr val="accent3">
                      <a:lumMod val="60000"/>
                      <a:lumOff val="40000"/>
                    </a:schemeClr>
                  </a:solidFill>
                  <a:latin typeface="Roboto" pitchFamily="2" charset="0"/>
                  <a:ea typeface="Roboto" pitchFamily="2" charset="0"/>
                </a:endParaRPr>
              </a:p>
            </p:txBody>
          </p:sp>
          <p:sp>
            <p:nvSpPr>
              <p:cNvPr id="23" name="TextBox 22">
                <a:extLst>
                  <a:ext uri="{FF2B5EF4-FFF2-40B4-BE49-F238E27FC236}">
                    <a16:creationId xmlns:a16="http://schemas.microsoft.com/office/drawing/2014/main" id="{F462BD4D-A45D-5903-F6E9-4875A0A5B372}"/>
                  </a:ext>
                </a:extLst>
              </p:cNvPr>
              <p:cNvSpPr txBox="1"/>
              <p:nvPr/>
            </p:nvSpPr>
            <p:spPr>
              <a:xfrm>
                <a:off x="1591068" y="3953024"/>
                <a:ext cx="31694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KiotViet</a:t>
                </a:r>
                <a:r>
                  <a:rPr lang="en-US" sz="1200" dirty="0">
                    <a:solidFill>
                      <a:srgbClr val="565ADD"/>
                    </a:solidFill>
                    <a:latin typeface="Roboto" pitchFamily="2" charset="0"/>
                    <a:ea typeface="Roboto" pitchFamily="2" charset="0"/>
                  </a:rPr>
                  <a:t> và thiết bị</a:t>
                </a:r>
              </a:p>
            </p:txBody>
          </p:sp>
        </p:grpSp>
      </p:grpSp>
      <p:grpSp>
        <p:nvGrpSpPr>
          <p:cNvPr id="43" name="Group 42">
            <a:extLst>
              <a:ext uri="{FF2B5EF4-FFF2-40B4-BE49-F238E27FC236}">
                <a16:creationId xmlns:a16="http://schemas.microsoft.com/office/drawing/2014/main" id="{C4E696F3-9658-EE65-E8B5-C32F05398564}"/>
              </a:ext>
            </a:extLst>
          </p:cNvPr>
          <p:cNvGrpSpPr/>
          <p:nvPr/>
        </p:nvGrpSpPr>
        <p:grpSpPr>
          <a:xfrm>
            <a:off x="252061" y="147286"/>
            <a:ext cx="11436360" cy="579835"/>
            <a:chOff x="252061" y="147286"/>
            <a:chExt cx="11436360" cy="579835"/>
          </a:xfrm>
        </p:grpSpPr>
        <p:sp>
          <p:nvSpPr>
            <p:cNvPr id="12" name="TextBox 11">
              <a:extLst>
                <a:ext uri="{FF2B5EF4-FFF2-40B4-BE49-F238E27FC236}">
                  <a16:creationId xmlns:a16="http://schemas.microsoft.com/office/drawing/2014/main" id="{C398E754-042E-801C-7D06-0D93657C05D7}"/>
                </a:ext>
              </a:extLst>
            </p:cNvPr>
            <p:cNvSpPr txBox="1"/>
            <p:nvPr/>
          </p:nvSpPr>
          <p:spPr>
            <a:xfrm>
              <a:off x="888803" y="173123"/>
              <a:ext cx="10799618"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TRONG NƯỚC</a:t>
              </a:r>
            </a:p>
          </p:txBody>
        </p:sp>
        <p:grpSp>
          <p:nvGrpSpPr>
            <p:cNvPr id="27" name="Group 26">
              <a:extLst>
                <a:ext uri="{FF2B5EF4-FFF2-40B4-BE49-F238E27FC236}">
                  <a16:creationId xmlns:a16="http://schemas.microsoft.com/office/drawing/2014/main" id="{0F781F62-B756-07BC-8DC1-A46FE17C6DF0}"/>
                </a:ext>
              </a:extLst>
            </p:cNvPr>
            <p:cNvGrpSpPr/>
            <p:nvPr/>
          </p:nvGrpSpPr>
          <p:grpSpPr>
            <a:xfrm>
              <a:off x="252061" y="147286"/>
              <a:ext cx="578856" cy="578856"/>
              <a:chOff x="1771650" y="132666"/>
              <a:chExt cx="1143000" cy="1143000"/>
            </a:xfrm>
          </p:grpSpPr>
          <p:sp>
            <p:nvSpPr>
              <p:cNvPr id="28" name="Oval 27">
                <a:extLst>
                  <a:ext uri="{FF2B5EF4-FFF2-40B4-BE49-F238E27FC236}">
                    <a16:creationId xmlns:a16="http://schemas.microsoft.com/office/drawing/2014/main" id="{EC25F152-C916-4590-5DC9-2FF66E30521F}"/>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Atom with solid fill">
                <a:extLst>
                  <a:ext uri="{FF2B5EF4-FFF2-40B4-BE49-F238E27FC236}">
                    <a16:creationId xmlns:a16="http://schemas.microsoft.com/office/drawing/2014/main" id="{F498E3EB-3AFE-FE74-EF24-C72B1E471B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5950" y="232515"/>
                <a:ext cx="914400" cy="914400"/>
              </a:xfrm>
              <a:prstGeom prst="rect">
                <a:avLst/>
              </a:prstGeom>
            </p:spPr>
          </p:pic>
        </p:grpSp>
      </p:grpSp>
      <p:grpSp>
        <p:nvGrpSpPr>
          <p:cNvPr id="6" name="Group 5">
            <a:extLst>
              <a:ext uri="{FF2B5EF4-FFF2-40B4-BE49-F238E27FC236}">
                <a16:creationId xmlns:a16="http://schemas.microsoft.com/office/drawing/2014/main" id="{35B9A69F-09FA-F834-9469-E7428C312807}"/>
              </a:ext>
            </a:extLst>
          </p:cNvPr>
          <p:cNvGrpSpPr/>
          <p:nvPr/>
        </p:nvGrpSpPr>
        <p:grpSpPr>
          <a:xfrm>
            <a:off x="3885484" y="1730855"/>
            <a:ext cx="3598186" cy="2759486"/>
            <a:chOff x="424873" y="1209560"/>
            <a:chExt cx="3598186" cy="2759486"/>
          </a:xfrm>
        </p:grpSpPr>
        <p:sp>
          <p:nvSpPr>
            <p:cNvPr id="2" name="Rectangle: Rounded Corners 1">
              <a:extLst>
                <a:ext uri="{FF2B5EF4-FFF2-40B4-BE49-F238E27FC236}">
                  <a16:creationId xmlns:a16="http://schemas.microsoft.com/office/drawing/2014/main" id="{87673435-956B-7672-3F76-FED6A80F3B76}"/>
                </a:ext>
              </a:extLst>
            </p:cNvPr>
            <p:cNvSpPr/>
            <p:nvPr/>
          </p:nvSpPr>
          <p:spPr>
            <a:xfrm>
              <a:off x="424873" y="1209560"/>
              <a:ext cx="3598186"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cash register&#10;&#10;Description automatically generated">
              <a:extLst>
                <a:ext uri="{FF2B5EF4-FFF2-40B4-BE49-F238E27FC236}">
                  <a16:creationId xmlns:a16="http://schemas.microsoft.com/office/drawing/2014/main" id="{70327EFF-EA9F-320A-A9CB-4DFC58DCCC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223" y="1284044"/>
              <a:ext cx="3284738" cy="2193046"/>
            </a:xfrm>
            <a:prstGeom prst="cloud">
              <a:avLst/>
            </a:prstGeom>
          </p:spPr>
        </p:pic>
        <p:grpSp>
          <p:nvGrpSpPr>
            <p:cNvPr id="42" name="Group 41">
              <a:extLst>
                <a:ext uri="{FF2B5EF4-FFF2-40B4-BE49-F238E27FC236}">
                  <a16:creationId xmlns:a16="http://schemas.microsoft.com/office/drawing/2014/main" id="{596409FA-ED9F-B8DA-E06E-E7EC45BF00E5}"/>
                </a:ext>
              </a:extLst>
            </p:cNvPr>
            <p:cNvGrpSpPr/>
            <p:nvPr/>
          </p:nvGrpSpPr>
          <p:grpSpPr>
            <a:xfrm>
              <a:off x="933042" y="3354149"/>
              <a:ext cx="2844108" cy="540413"/>
              <a:chOff x="933042" y="3354149"/>
              <a:chExt cx="2844108" cy="540413"/>
            </a:xfrm>
          </p:grpSpPr>
          <p:sp>
            <p:nvSpPr>
              <p:cNvPr id="13" name="TextBox 12">
                <a:extLst>
                  <a:ext uri="{FF2B5EF4-FFF2-40B4-BE49-F238E27FC236}">
                    <a16:creationId xmlns:a16="http://schemas.microsoft.com/office/drawing/2014/main" id="{E935990E-6AC2-90C7-19F0-E21D8015987A}"/>
                  </a:ext>
                </a:extLst>
              </p:cNvPr>
              <p:cNvSpPr txBox="1"/>
              <p:nvPr/>
            </p:nvSpPr>
            <p:spPr>
              <a:xfrm>
                <a:off x="1460623" y="3617563"/>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Thiết bị và QR code thanh toán </a:t>
                </a:r>
              </a:p>
            </p:txBody>
          </p:sp>
          <p:pic>
            <p:nvPicPr>
              <p:cNvPr id="33" name="Picture 32" descr="A logo of a wallet with a fingerprint in it&#10;&#10;Description automatically generated">
                <a:extLst>
                  <a:ext uri="{FF2B5EF4-FFF2-40B4-BE49-F238E27FC236}">
                    <a16:creationId xmlns:a16="http://schemas.microsoft.com/office/drawing/2014/main" id="{4A40F738-16E2-F746-3143-79FFE3F27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042" y="3354149"/>
                <a:ext cx="445677" cy="485718"/>
              </a:xfrm>
              <a:prstGeom prst="rect">
                <a:avLst/>
              </a:prstGeom>
            </p:spPr>
          </p:pic>
        </p:grpSp>
      </p:grpSp>
      <p:grpSp>
        <p:nvGrpSpPr>
          <p:cNvPr id="30" name="Group 29">
            <a:extLst>
              <a:ext uri="{FF2B5EF4-FFF2-40B4-BE49-F238E27FC236}">
                <a16:creationId xmlns:a16="http://schemas.microsoft.com/office/drawing/2014/main" id="{CA373E61-B440-048D-3E13-F025153FA48E}"/>
              </a:ext>
            </a:extLst>
          </p:cNvPr>
          <p:cNvGrpSpPr/>
          <p:nvPr/>
        </p:nvGrpSpPr>
        <p:grpSpPr>
          <a:xfrm>
            <a:off x="8067953" y="1522350"/>
            <a:ext cx="3922117" cy="2967991"/>
            <a:chOff x="4129517" y="1051346"/>
            <a:chExt cx="3922117" cy="2967991"/>
          </a:xfrm>
        </p:grpSpPr>
        <p:sp>
          <p:nvSpPr>
            <p:cNvPr id="3" name="Rectangle: Rounded Corners 2">
              <a:extLst>
                <a:ext uri="{FF2B5EF4-FFF2-40B4-BE49-F238E27FC236}">
                  <a16:creationId xmlns:a16="http://schemas.microsoft.com/office/drawing/2014/main" id="{201C9D52-5DEC-411C-AB95-864EBBA0D502}"/>
                </a:ext>
              </a:extLst>
            </p:cNvPr>
            <p:cNvSpPr/>
            <p:nvPr/>
          </p:nvSpPr>
          <p:spPr>
            <a:xfrm>
              <a:off x="4129517" y="1257428"/>
              <a:ext cx="389235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A606745-135F-12A9-31CD-7707D9A9CF8C}"/>
                </a:ext>
              </a:extLst>
            </p:cNvPr>
            <p:cNvGrpSpPr/>
            <p:nvPr/>
          </p:nvGrpSpPr>
          <p:grpSpPr>
            <a:xfrm>
              <a:off x="4213129" y="1051346"/>
              <a:ext cx="3838505" cy="2917700"/>
              <a:chOff x="4213129" y="1051346"/>
              <a:chExt cx="3838505" cy="2917700"/>
            </a:xfrm>
          </p:grpSpPr>
          <p:pic>
            <p:nvPicPr>
              <p:cNvPr id="25" name="Picture 24" descr="A group of smart phones and a qr code scanner&#10;&#10;Description automatically generated">
                <a:extLst>
                  <a:ext uri="{FF2B5EF4-FFF2-40B4-BE49-F238E27FC236}">
                    <a16:creationId xmlns:a16="http://schemas.microsoft.com/office/drawing/2014/main" id="{2C2567DF-8041-D674-6F67-30B12ADD3F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2569" y="1051346"/>
                <a:ext cx="3252248" cy="2579769"/>
              </a:xfrm>
              <a:prstGeom prst="rect">
                <a:avLst/>
              </a:prstGeom>
            </p:spPr>
          </p:pic>
          <p:grpSp>
            <p:nvGrpSpPr>
              <p:cNvPr id="41" name="Group 40">
                <a:extLst>
                  <a:ext uri="{FF2B5EF4-FFF2-40B4-BE49-F238E27FC236}">
                    <a16:creationId xmlns:a16="http://schemas.microsoft.com/office/drawing/2014/main" id="{75570CCE-B41F-9B0F-6306-EE8599DB0CA4}"/>
                  </a:ext>
                </a:extLst>
              </p:cNvPr>
              <p:cNvGrpSpPr/>
              <p:nvPr/>
            </p:nvGrpSpPr>
            <p:grpSpPr>
              <a:xfrm>
                <a:off x="4213129" y="3401069"/>
                <a:ext cx="3838505" cy="567977"/>
                <a:chOff x="4330436" y="3401069"/>
                <a:chExt cx="3838505" cy="567977"/>
              </a:xfrm>
            </p:grpSpPr>
            <p:pic>
              <p:nvPicPr>
                <p:cNvPr id="35" name="Picture 34" descr="A logo with a black background&#10;&#10;Description automatically generated">
                  <a:extLst>
                    <a:ext uri="{FF2B5EF4-FFF2-40B4-BE49-F238E27FC236}">
                      <a16:creationId xmlns:a16="http://schemas.microsoft.com/office/drawing/2014/main" id="{2BAF04D6-8C0F-60FE-0AC4-3FED0934D2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0436" y="3401069"/>
                  <a:ext cx="1576868" cy="567977"/>
                </a:xfrm>
                <a:prstGeom prst="rect">
                  <a:avLst/>
                </a:prstGeom>
              </p:spPr>
            </p:pic>
            <p:sp>
              <p:nvSpPr>
                <p:cNvPr id="36" name="TextBox 35">
                  <a:extLst>
                    <a:ext uri="{FF2B5EF4-FFF2-40B4-BE49-F238E27FC236}">
                      <a16:creationId xmlns:a16="http://schemas.microsoft.com/office/drawing/2014/main" id="{D71EE229-F224-B135-A19A-3228E3A3F06B}"/>
                    </a:ext>
                  </a:extLst>
                </p:cNvPr>
                <p:cNvSpPr txBox="1"/>
                <p:nvPr/>
              </p:nvSpPr>
              <p:spPr>
                <a:xfrm>
                  <a:off x="5852414" y="3601147"/>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giao dịch</a:t>
                  </a:r>
                </a:p>
              </p:txBody>
            </p:sp>
          </p:grpSp>
        </p:grpSp>
      </p:grpSp>
      <p:grpSp>
        <p:nvGrpSpPr>
          <p:cNvPr id="26" name="Group 25">
            <a:extLst>
              <a:ext uri="{FF2B5EF4-FFF2-40B4-BE49-F238E27FC236}">
                <a16:creationId xmlns:a16="http://schemas.microsoft.com/office/drawing/2014/main" id="{5A92FCB1-D0F8-765E-EFC2-727053119174}"/>
              </a:ext>
            </a:extLst>
          </p:cNvPr>
          <p:cNvGrpSpPr/>
          <p:nvPr/>
        </p:nvGrpSpPr>
        <p:grpSpPr>
          <a:xfrm>
            <a:off x="16203213" y="795748"/>
            <a:ext cx="3211000" cy="3694593"/>
            <a:chOff x="5404758" y="2990284"/>
            <a:chExt cx="3211000" cy="3694593"/>
          </a:xfrm>
        </p:grpSpPr>
        <p:sp>
          <p:nvSpPr>
            <p:cNvPr id="24" name="Rectangle: Rounded Corners 23">
              <a:extLst>
                <a:ext uri="{FF2B5EF4-FFF2-40B4-BE49-F238E27FC236}">
                  <a16:creationId xmlns:a16="http://schemas.microsoft.com/office/drawing/2014/main" id="{1AB5B657-703D-A8EB-C74A-EC9631351926}"/>
                </a:ext>
              </a:extLst>
            </p:cNvPr>
            <p:cNvSpPr/>
            <p:nvPr/>
          </p:nvSpPr>
          <p:spPr>
            <a:xfrm>
              <a:off x="5404758" y="3925391"/>
              <a:ext cx="3211000"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white rectangular object with buttons and a red box&#10;&#10;Description automatically generated">
              <a:extLst>
                <a:ext uri="{FF2B5EF4-FFF2-40B4-BE49-F238E27FC236}">
                  <a16:creationId xmlns:a16="http://schemas.microsoft.com/office/drawing/2014/main" id="{60C232DC-6CCD-0563-E921-A34423AD1C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47582" y="2990284"/>
              <a:ext cx="2068258" cy="2068258"/>
            </a:xfrm>
            <a:prstGeom prst="ellipse">
              <a:avLst/>
            </a:prstGeom>
          </p:spPr>
        </p:pic>
        <p:grpSp>
          <p:nvGrpSpPr>
            <p:cNvPr id="40" name="Group 39">
              <a:extLst>
                <a:ext uri="{FF2B5EF4-FFF2-40B4-BE49-F238E27FC236}">
                  <a16:creationId xmlns:a16="http://schemas.microsoft.com/office/drawing/2014/main" id="{1D9B3E29-A0DB-4713-6221-D0F3F3DD9C8C}"/>
                </a:ext>
              </a:extLst>
            </p:cNvPr>
            <p:cNvGrpSpPr/>
            <p:nvPr/>
          </p:nvGrpSpPr>
          <p:grpSpPr>
            <a:xfrm>
              <a:off x="5739115" y="4769733"/>
              <a:ext cx="2480721" cy="1550376"/>
              <a:chOff x="8761195" y="5011039"/>
              <a:chExt cx="2480721" cy="1550376"/>
            </a:xfrm>
          </p:grpSpPr>
          <p:pic>
            <p:nvPicPr>
              <p:cNvPr id="31" name="Picture 30" descr="A red text on a black background&#10;&#10;Description automatically generated">
                <a:extLst>
                  <a:ext uri="{FF2B5EF4-FFF2-40B4-BE49-F238E27FC236}">
                    <a16:creationId xmlns:a16="http://schemas.microsoft.com/office/drawing/2014/main" id="{DDF24ADA-541F-5AE7-70F3-0D4C894061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1195" y="5011039"/>
                <a:ext cx="1466891" cy="514627"/>
              </a:xfrm>
              <a:prstGeom prst="rect">
                <a:avLst/>
              </a:prstGeom>
            </p:spPr>
          </p:pic>
          <p:sp>
            <p:nvSpPr>
              <p:cNvPr id="38" name="TextBox 37">
                <a:extLst>
                  <a:ext uri="{FF2B5EF4-FFF2-40B4-BE49-F238E27FC236}">
                    <a16:creationId xmlns:a16="http://schemas.microsoft.com/office/drawing/2014/main" id="{FD5FB3F9-1571-A479-026E-FB396A4FA6AA}"/>
                  </a:ext>
                </a:extLst>
              </p:cNvPr>
              <p:cNvSpPr txBox="1"/>
              <p:nvPr/>
            </p:nvSpPr>
            <p:spPr>
              <a:xfrm>
                <a:off x="8846327" y="5638085"/>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bán phần mềm và thiết bị loa thanh toán</a:t>
                </a:r>
              </a:p>
            </p:txBody>
          </p:sp>
          <p:sp>
            <p:nvSpPr>
              <p:cNvPr id="39" name="TextBox 38">
                <a:extLst>
                  <a:ext uri="{FF2B5EF4-FFF2-40B4-BE49-F238E27FC236}">
                    <a16:creationId xmlns:a16="http://schemas.microsoft.com/office/drawing/2014/main" id="{17DF4F4A-1C1E-A250-980C-29468D07356F}"/>
                  </a:ext>
                </a:extLst>
              </p:cNvPr>
              <p:cNvSpPr txBox="1"/>
              <p:nvPr/>
            </p:nvSpPr>
            <p:spPr>
              <a:xfrm>
                <a:off x="8846327" y="6099750"/>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quản lý thanh toán và thu phí giao dịch</a:t>
                </a:r>
              </a:p>
            </p:txBody>
          </p:sp>
        </p:grpSp>
      </p:grpSp>
      <p:grpSp>
        <p:nvGrpSpPr>
          <p:cNvPr id="45" name="Group 44">
            <a:extLst>
              <a:ext uri="{FF2B5EF4-FFF2-40B4-BE49-F238E27FC236}">
                <a16:creationId xmlns:a16="http://schemas.microsoft.com/office/drawing/2014/main" id="{47EA0F6E-22B6-C51F-3789-479A3D792F84}"/>
              </a:ext>
            </a:extLst>
          </p:cNvPr>
          <p:cNvGrpSpPr/>
          <p:nvPr/>
        </p:nvGrpSpPr>
        <p:grpSpPr>
          <a:xfrm>
            <a:off x="19638810" y="813663"/>
            <a:ext cx="3559618" cy="3676678"/>
            <a:chOff x="221549" y="809957"/>
            <a:chExt cx="3559618" cy="3676678"/>
          </a:xfrm>
        </p:grpSpPr>
        <p:grpSp>
          <p:nvGrpSpPr>
            <p:cNvPr id="46" name="Group 45">
              <a:extLst>
                <a:ext uri="{FF2B5EF4-FFF2-40B4-BE49-F238E27FC236}">
                  <a16:creationId xmlns:a16="http://schemas.microsoft.com/office/drawing/2014/main" id="{3BB17BB8-659C-2E68-BFD4-4D9EFA90ED5B}"/>
                </a:ext>
              </a:extLst>
            </p:cNvPr>
            <p:cNvGrpSpPr/>
            <p:nvPr/>
          </p:nvGrpSpPr>
          <p:grpSpPr>
            <a:xfrm>
              <a:off x="221549" y="1724726"/>
              <a:ext cx="3559618" cy="2761909"/>
              <a:chOff x="223446" y="1724726"/>
              <a:chExt cx="3559618" cy="2761909"/>
            </a:xfrm>
          </p:grpSpPr>
          <p:sp>
            <p:nvSpPr>
              <p:cNvPr id="55" name="Rectangle: Rounded Corners 54">
                <a:extLst>
                  <a:ext uri="{FF2B5EF4-FFF2-40B4-BE49-F238E27FC236}">
                    <a16:creationId xmlns:a16="http://schemas.microsoft.com/office/drawing/2014/main" id="{58D54DA5-305A-DCD2-705F-32821F45DEF9}"/>
                  </a:ext>
                </a:extLst>
              </p:cNvPr>
              <p:cNvSpPr/>
              <p:nvPr/>
            </p:nvSpPr>
            <p:spPr>
              <a:xfrm>
                <a:off x="223446" y="1724726"/>
                <a:ext cx="355961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293BEE60-0FDD-3934-4D18-8DAF8CED4D69}"/>
                  </a:ext>
                </a:extLst>
              </p:cNvPr>
              <p:cNvSpPr txBox="1"/>
              <p:nvPr/>
            </p:nvSpPr>
            <p:spPr>
              <a:xfrm>
                <a:off x="606453" y="3598624"/>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dịch vụ</a:t>
                </a:r>
              </a:p>
            </p:txBody>
          </p:sp>
          <p:sp>
            <p:nvSpPr>
              <p:cNvPr id="57" name="TextBox 56">
                <a:extLst>
                  <a:ext uri="{FF2B5EF4-FFF2-40B4-BE49-F238E27FC236}">
                    <a16:creationId xmlns:a16="http://schemas.microsoft.com/office/drawing/2014/main" id="{D0DC59B7-5086-6876-C7AF-CEEDB6DCA5C4}"/>
                  </a:ext>
                </a:extLst>
              </p:cNvPr>
              <p:cNvSpPr txBox="1"/>
              <p:nvPr/>
            </p:nvSpPr>
            <p:spPr>
              <a:xfrm>
                <a:off x="595862" y="3864572"/>
                <a:ext cx="2812998"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Bao gồm: Loa ting ting, Loa Momo Paybox, Loa </a:t>
                </a:r>
                <a:r>
                  <a:rPr lang="en-US" sz="1200" dirty="0" err="1">
                    <a:solidFill>
                      <a:srgbClr val="565ADD"/>
                    </a:solidFill>
                    <a:latin typeface="Roboto" pitchFamily="2" charset="0"/>
                    <a:ea typeface="Roboto" pitchFamily="2" charset="0"/>
                  </a:rPr>
                  <a:t>BOXX</a:t>
                </a:r>
                <a:r>
                  <a:rPr lang="en-US" sz="1200" dirty="0">
                    <a:solidFill>
                      <a:srgbClr val="565ADD"/>
                    </a:solidFill>
                    <a:latin typeface="Roboto" pitchFamily="2" charset="0"/>
                    <a:ea typeface="Roboto" pitchFamily="2" charset="0"/>
                  </a:rPr>
                  <a:t> </a:t>
                </a:r>
                <a:r>
                  <a:rPr lang="en-US" sz="1200" dirty="0" err="1">
                    <a:solidFill>
                      <a:srgbClr val="565ADD"/>
                    </a:solidFill>
                    <a:latin typeface="Roboto" pitchFamily="2" charset="0"/>
                    <a:ea typeface="Roboto" pitchFamily="2" charset="0"/>
                  </a:rPr>
                  <a:t>Smartpay</a:t>
                </a:r>
                <a:endParaRPr lang="en-US" sz="1200" dirty="0">
                  <a:solidFill>
                    <a:srgbClr val="565ADD"/>
                  </a:solidFill>
                  <a:latin typeface="Roboto" pitchFamily="2" charset="0"/>
                  <a:ea typeface="Roboto" pitchFamily="2" charset="0"/>
                </a:endParaRPr>
              </a:p>
            </p:txBody>
          </p:sp>
        </p:grpSp>
        <p:grpSp>
          <p:nvGrpSpPr>
            <p:cNvPr id="47" name="Group 46">
              <a:extLst>
                <a:ext uri="{FF2B5EF4-FFF2-40B4-BE49-F238E27FC236}">
                  <a16:creationId xmlns:a16="http://schemas.microsoft.com/office/drawing/2014/main" id="{BB94B299-88A7-2A4F-482B-C56480DA5341}"/>
                </a:ext>
              </a:extLst>
            </p:cNvPr>
            <p:cNvGrpSpPr/>
            <p:nvPr/>
          </p:nvGrpSpPr>
          <p:grpSpPr>
            <a:xfrm>
              <a:off x="276778" y="809957"/>
              <a:ext cx="3447372" cy="2684403"/>
              <a:chOff x="276778" y="809957"/>
              <a:chExt cx="3447372" cy="2684403"/>
            </a:xfrm>
          </p:grpSpPr>
          <p:pic>
            <p:nvPicPr>
              <p:cNvPr id="48" name="Picture 47" descr="A red and white sign with a qr code&#10;&#10;Description automatically generated">
                <a:extLst>
                  <a:ext uri="{FF2B5EF4-FFF2-40B4-BE49-F238E27FC236}">
                    <a16:creationId xmlns:a16="http://schemas.microsoft.com/office/drawing/2014/main" id="{5A58626F-C6EC-975A-A0C5-0A1ECB966265}"/>
                  </a:ext>
                </a:extLst>
              </p:cNvPr>
              <p:cNvPicPr>
                <a:picLocks noChangeAspect="1"/>
              </p:cNvPicPr>
              <p:nvPr/>
            </p:nvPicPr>
            <p:blipFill>
              <a:blip r:embed="rId12">
                <a:extLst>
                  <a:ext uri="{28A0092B-C50C-407E-A947-70E740481C1C}">
                    <a14:useLocalDpi xmlns:a14="http://schemas.microsoft.com/office/drawing/2010/main" val="0"/>
                  </a:ext>
                </a:extLst>
              </a:blip>
              <a:srcRect l="26174" t="12160" r="24997" b="27316"/>
              <a:stretch/>
            </p:blipFill>
            <p:spPr>
              <a:xfrm flipH="1">
                <a:off x="1315970" y="1010646"/>
                <a:ext cx="1211537" cy="1683073"/>
              </a:xfrm>
              <a:prstGeom prst="rect">
                <a:avLst/>
              </a:prstGeom>
            </p:spPr>
          </p:pic>
          <p:grpSp>
            <p:nvGrpSpPr>
              <p:cNvPr id="49" name="Group 48">
                <a:extLst>
                  <a:ext uri="{FF2B5EF4-FFF2-40B4-BE49-F238E27FC236}">
                    <a16:creationId xmlns:a16="http://schemas.microsoft.com/office/drawing/2014/main" id="{EFEAB46F-D456-C0A1-AD92-4748DA7509B6}"/>
                  </a:ext>
                </a:extLst>
              </p:cNvPr>
              <p:cNvGrpSpPr/>
              <p:nvPr/>
            </p:nvGrpSpPr>
            <p:grpSpPr>
              <a:xfrm>
                <a:off x="276778" y="809957"/>
                <a:ext cx="3447372" cy="2684403"/>
                <a:chOff x="226902" y="930403"/>
                <a:chExt cx="3447372" cy="2684403"/>
              </a:xfrm>
            </p:grpSpPr>
            <p:sp>
              <p:nvSpPr>
                <p:cNvPr id="50" name="Oval 52">
                  <a:extLst>
                    <a:ext uri="{FF2B5EF4-FFF2-40B4-BE49-F238E27FC236}">
                      <a16:creationId xmlns:a16="http://schemas.microsoft.com/office/drawing/2014/main" id="{AF2478FB-A030-DE41-AD66-62634C31635F}"/>
                    </a:ext>
                  </a:extLst>
                </p:cNvPr>
                <p:cNvSpPr/>
                <p:nvPr/>
              </p:nvSpPr>
              <p:spPr>
                <a:xfrm>
                  <a:off x="226902" y="2175969"/>
                  <a:ext cx="3447372" cy="1159272"/>
                </a:xfrm>
                <a:custGeom>
                  <a:avLst/>
                  <a:gdLst>
                    <a:gd name="connsiteX0" fmla="*/ 0 w 3050267"/>
                    <a:gd name="connsiteY0" fmla="*/ 442929 h 885858"/>
                    <a:gd name="connsiteX1" fmla="*/ 1525134 w 3050267"/>
                    <a:gd name="connsiteY1" fmla="*/ 0 h 885858"/>
                    <a:gd name="connsiteX2" fmla="*/ 3050268 w 3050267"/>
                    <a:gd name="connsiteY2" fmla="*/ 442929 h 885858"/>
                    <a:gd name="connsiteX3" fmla="*/ 1525134 w 3050267"/>
                    <a:gd name="connsiteY3" fmla="*/ 885858 h 885858"/>
                    <a:gd name="connsiteX4" fmla="*/ 0 w 3050267"/>
                    <a:gd name="connsiteY4" fmla="*/ 442929 h 885858"/>
                    <a:gd name="connsiteX0" fmla="*/ 0 w 3432823"/>
                    <a:gd name="connsiteY0" fmla="*/ 134007 h 1008110"/>
                    <a:gd name="connsiteX1" fmla="*/ 1907689 w 3432823"/>
                    <a:gd name="connsiteY1" fmla="*/ 110956 h 1008110"/>
                    <a:gd name="connsiteX2" fmla="*/ 3432823 w 3432823"/>
                    <a:gd name="connsiteY2" fmla="*/ 553885 h 1008110"/>
                    <a:gd name="connsiteX3" fmla="*/ 1907689 w 3432823"/>
                    <a:gd name="connsiteY3" fmla="*/ 996814 h 1008110"/>
                    <a:gd name="connsiteX4" fmla="*/ 0 w 3432823"/>
                    <a:gd name="connsiteY4" fmla="*/ 134007 h 1008110"/>
                    <a:gd name="connsiteX0" fmla="*/ 73829 w 3506652"/>
                    <a:gd name="connsiteY0" fmla="*/ 276932 h 1151035"/>
                    <a:gd name="connsiteX1" fmla="*/ 1981518 w 3506652"/>
                    <a:gd name="connsiteY1" fmla="*/ 253881 h 1151035"/>
                    <a:gd name="connsiteX2" fmla="*/ 3506652 w 3506652"/>
                    <a:gd name="connsiteY2" fmla="*/ 696810 h 1151035"/>
                    <a:gd name="connsiteX3" fmla="*/ 1981518 w 3506652"/>
                    <a:gd name="connsiteY3" fmla="*/ 1139739 h 1151035"/>
                    <a:gd name="connsiteX4" fmla="*/ 73829 w 3506652"/>
                    <a:gd name="connsiteY4" fmla="*/ 276932 h 1151035"/>
                    <a:gd name="connsiteX0" fmla="*/ 13009 w 3445832"/>
                    <a:gd name="connsiteY0" fmla="*/ 371879 h 1245982"/>
                    <a:gd name="connsiteX1" fmla="*/ 1920698 w 3445832"/>
                    <a:gd name="connsiteY1" fmla="*/ 348828 h 1245982"/>
                    <a:gd name="connsiteX2" fmla="*/ 3445832 w 3445832"/>
                    <a:gd name="connsiteY2" fmla="*/ 791757 h 1245982"/>
                    <a:gd name="connsiteX3" fmla="*/ 1920698 w 3445832"/>
                    <a:gd name="connsiteY3" fmla="*/ 1234686 h 1245982"/>
                    <a:gd name="connsiteX4" fmla="*/ 13009 w 3445832"/>
                    <a:gd name="connsiteY4" fmla="*/ 371879 h 1245982"/>
                    <a:gd name="connsiteX0" fmla="*/ 11877 w 3444700"/>
                    <a:gd name="connsiteY0" fmla="*/ 460897 h 1335000"/>
                    <a:gd name="connsiteX1" fmla="*/ 1919566 w 3444700"/>
                    <a:gd name="connsiteY1" fmla="*/ 437846 h 1335000"/>
                    <a:gd name="connsiteX2" fmla="*/ 3444700 w 3444700"/>
                    <a:gd name="connsiteY2" fmla="*/ 880775 h 1335000"/>
                    <a:gd name="connsiteX3" fmla="*/ 1919566 w 3444700"/>
                    <a:gd name="connsiteY3" fmla="*/ 1323704 h 1335000"/>
                    <a:gd name="connsiteX4" fmla="*/ 11877 w 3444700"/>
                    <a:gd name="connsiteY4" fmla="*/ 460897 h 1335000"/>
                    <a:gd name="connsiteX0" fmla="*/ 14549 w 3447372"/>
                    <a:gd name="connsiteY0" fmla="*/ 258495 h 1132598"/>
                    <a:gd name="connsiteX1" fmla="*/ 1922238 w 3447372"/>
                    <a:gd name="connsiteY1" fmla="*/ 235444 h 1132598"/>
                    <a:gd name="connsiteX2" fmla="*/ 3447372 w 3447372"/>
                    <a:gd name="connsiteY2" fmla="*/ 678373 h 1132598"/>
                    <a:gd name="connsiteX3" fmla="*/ 1922238 w 3447372"/>
                    <a:gd name="connsiteY3" fmla="*/ 1121302 h 1132598"/>
                    <a:gd name="connsiteX4" fmla="*/ 14549 w 3447372"/>
                    <a:gd name="connsiteY4" fmla="*/ 258495 h 1132598"/>
                    <a:gd name="connsiteX0" fmla="*/ 14549 w 3447372"/>
                    <a:gd name="connsiteY0" fmla="*/ 258495 h 1159272"/>
                    <a:gd name="connsiteX1" fmla="*/ 1922238 w 3447372"/>
                    <a:gd name="connsiteY1" fmla="*/ 235444 h 1159272"/>
                    <a:gd name="connsiteX2" fmla="*/ 3447372 w 3447372"/>
                    <a:gd name="connsiteY2" fmla="*/ 678373 h 1159272"/>
                    <a:gd name="connsiteX3" fmla="*/ 1922238 w 3447372"/>
                    <a:gd name="connsiteY3" fmla="*/ 1121302 h 1159272"/>
                    <a:gd name="connsiteX4" fmla="*/ 14549 w 3447372"/>
                    <a:gd name="connsiteY4" fmla="*/ 258495 h 115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372" h="1159272">
                      <a:moveTo>
                        <a:pt x="14549" y="258495"/>
                      </a:moveTo>
                      <a:cubicBezTo>
                        <a:pt x="-153402" y="-527304"/>
                        <a:pt x="1172820" y="781285"/>
                        <a:pt x="1922238" y="235444"/>
                      </a:cubicBezTo>
                      <a:cubicBezTo>
                        <a:pt x="2671656" y="-310397"/>
                        <a:pt x="3447372" y="433750"/>
                        <a:pt x="3447372" y="678373"/>
                      </a:cubicBezTo>
                      <a:cubicBezTo>
                        <a:pt x="3447372" y="922996"/>
                        <a:pt x="2531697" y="986008"/>
                        <a:pt x="1922238" y="1121302"/>
                      </a:cubicBezTo>
                      <a:cubicBezTo>
                        <a:pt x="1312779" y="1256596"/>
                        <a:pt x="182500" y="1044294"/>
                        <a:pt x="14549" y="258495"/>
                      </a:cubicBez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8CF8056C-D7E6-4827-4002-01252224C515}"/>
                    </a:ext>
                  </a:extLst>
                </p:cNvPr>
                <p:cNvGrpSpPr/>
                <p:nvPr/>
              </p:nvGrpSpPr>
              <p:grpSpPr>
                <a:xfrm>
                  <a:off x="350529" y="930403"/>
                  <a:ext cx="3259553" cy="2684403"/>
                  <a:chOff x="137997" y="539200"/>
                  <a:chExt cx="3259553" cy="2684403"/>
                </a:xfrm>
              </p:grpSpPr>
              <p:pic>
                <p:nvPicPr>
                  <p:cNvPr id="52" name="Picture 51" descr="A blue and white sign with a qr code&#10;&#10;Description automatically generated">
                    <a:extLst>
                      <a:ext uri="{FF2B5EF4-FFF2-40B4-BE49-F238E27FC236}">
                        <a16:creationId xmlns:a16="http://schemas.microsoft.com/office/drawing/2014/main" id="{B349E7F8-77A6-F79D-6448-7645273CE86C}"/>
                      </a:ext>
                    </a:extLst>
                  </p:cNvPr>
                  <p:cNvPicPr>
                    <a:picLocks noChangeAspect="1"/>
                  </p:cNvPicPr>
                  <p:nvPr/>
                </p:nvPicPr>
                <p:blipFill>
                  <a:blip r:embed="rId13">
                    <a:extLst>
                      <a:ext uri="{28A0092B-C50C-407E-A947-70E740481C1C}">
                        <a14:useLocalDpi xmlns:a14="http://schemas.microsoft.com/office/drawing/2010/main" val="0"/>
                      </a:ext>
                    </a:extLst>
                  </a:blip>
                  <a:srcRect l="18184" r="16373"/>
                  <a:stretch/>
                </p:blipFill>
                <p:spPr>
                  <a:xfrm>
                    <a:off x="1891983" y="539200"/>
                    <a:ext cx="1505567" cy="2300574"/>
                  </a:xfrm>
                  <a:prstGeom prst="rect">
                    <a:avLst/>
                  </a:prstGeom>
                </p:spPr>
              </p:pic>
              <p:pic>
                <p:nvPicPr>
                  <p:cNvPr id="53" name="Picture 52" descr="A blue and white speaker&#10;&#10;Description automatically generated">
                    <a:extLst>
                      <a:ext uri="{FF2B5EF4-FFF2-40B4-BE49-F238E27FC236}">
                        <a16:creationId xmlns:a16="http://schemas.microsoft.com/office/drawing/2014/main" id="{69D6C275-417B-F902-9E5A-CC4C1E83D41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997" y="1703746"/>
                    <a:ext cx="2234750" cy="1142023"/>
                  </a:xfrm>
                  <a:prstGeom prst="rect">
                    <a:avLst/>
                  </a:prstGeom>
                </p:spPr>
              </p:pic>
              <p:pic>
                <p:nvPicPr>
                  <p:cNvPr id="54" name="Picture 53" descr="A logo of a smart pay company&#10;&#10;Description automatically generated">
                    <a:extLst>
                      <a:ext uri="{FF2B5EF4-FFF2-40B4-BE49-F238E27FC236}">
                        <a16:creationId xmlns:a16="http://schemas.microsoft.com/office/drawing/2014/main" id="{977CFAEC-E3D1-D166-8FAA-3470FA97B2B8}"/>
                      </a:ext>
                    </a:extLst>
                  </p:cNvPr>
                  <p:cNvPicPr>
                    <a:picLocks noChangeAspect="1"/>
                  </p:cNvPicPr>
                  <p:nvPr/>
                </p:nvPicPr>
                <p:blipFill>
                  <a:blip r:embed="rId15">
                    <a:extLst>
                      <a:ext uri="{28A0092B-C50C-407E-A947-70E740481C1C}">
                        <a14:useLocalDpi xmlns:a14="http://schemas.microsoft.com/office/drawing/2010/main" val="0"/>
                      </a:ext>
                    </a:extLst>
                  </a:blip>
                  <a:srcRect t="39112" b="41947"/>
                  <a:stretch/>
                </p:blipFill>
                <p:spPr>
                  <a:xfrm>
                    <a:off x="1049354" y="3011005"/>
                    <a:ext cx="1158513" cy="212598"/>
                  </a:xfrm>
                  <a:prstGeom prst="rect">
                    <a:avLst/>
                  </a:prstGeom>
                </p:spPr>
              </p:pic>
            </p:grpSp>
          </p:grpSp>
        </p:grpSp>
      </p:grpSp>
      <p:sp>
        <p:nvSpPr>
          <p:cNvPr id="58" name="Rectangle 57">
            <a:extLst>
              <a:ext uri="{FF2B5EF4-FFF2-40B4-BE49-F238E27FC236}">
                <a16:creationId xmlns:a16="http://schemas.microsoft.com/office/drawing/2014/main" id="{8243EDDE-D33D-C16F-2260-D7B4C278E82D}"/>
              </a:ext>
            </a:extLst>
          </p:cNvPr>
          <p:cNvSpPr/>
          <p:nvPr/>
        </p:nvSpPr>
        <p:spPr>
          <a:xfrm>
            <a:off x="-55984" y="5860802"/>
            <a:ext cx="12247983" cy="997198"/>
          </a:xfrm>
          <a:custGeom>
            <a:avLst/>
            <a:gdLst>
              <a:gd name="connsiteX0" fmla="*/ 0 w 12192000"/>
              <a:gd name="connsiteY0" fmla="*/ 0 h 515896"/>
              <a:gd name="connsiteX1" fmla="*/ 12192000 w 12192000"/>
              <a:gd name="connsiteY1" fmla="*/ 0 h 515896"/>
              <a:gd name="connsiteX2" fmla="*/ 12192000 w 12192000"/>
              <a:gd name="connsiteY2" fmla="*/ 515896 h 515896"/>
              <a:gd name="connsiteX3" fmla="*/ 0 w 12192000"/>
              <a:gd name="connsiteY3" fmla="*/ 515896 h 515896"/>
              <a:gd name="connsiteX4" fmla="*/ 0 w 12192000"/>
              <a:gd name="connsiteY4" fmla="*/ 0 h 515896"/>
              <a:gd name="connsiteX0" fmla="*/ 0 w 12192000"/>
              <a:gd name="connsiteY0" fmla="*/ 0 h 515896"/>
              <a:gd name="connsiteX1" fmla="*/ 12192000 w 12192000"/>
              <a:gd name="connsiteY1" fmla="*/ 0 h 515896"/>
              <a:gd name="connsiteX2" fmla="*/ 12192000 w 12192000"/>
              <a:gd name="connsiteY2" fmla="*/ 515896 h 515896"/>
              <a:gd name="connsiteX3" fmla="*/ 0 w 12192000"/>
              <a:gd name="connsiteY3" fmla="*/ 515896 h 515896"/>
              <a:gd name="connsiteX4" fmla="*/ 0 w 12192000"/>
              <a:gd name="connsiteY4" fmla="*/ 0 h 515896"/>
              <a:gd name="connsiteX0" fmla="*/ 0 w 12192000"/>
              <a:gd name="connsiteY0" fmla="*/ 0 h 515896"/>
              <a:gd name="connsiteX1" fmla="*/ 12192000 w 12192000"/>
              <a:gd name="connsiteY1" fmla="*/ 0 h 515896"/>
              <a:gd name="connsiteX2" fmla="*/ 12192000 w 12192000"/>
              <a:gd name="connsiteY2" fmla="*/ 515896 h 515896"/>
              <a:gd name="connsiteX3" fmla="*/ 0 w 12192000"/>
              <a:gd name="connsiteY3" fmla="*/ 515896 h 515896"/>
              <a:gd name="connsiteX4" fmla="*/ 0 w 12192000"/>
              <a:gd name="connsiteY4" fmla="*/ 0 h 515896"/>
              <a:gd name="connsiteX0" fmla="*/ 0 w 12192000"/>
              <a:gd name="connsiteY0" fmla="*/ 541978 h 1057874"/>
              <a:gd name="connsiteX1" fmla="*/ 12192000 w 12192000"/>
              <a:gd name="connsiteY1" fmla="*/ 541978 h 1057874"/>
              <a:gd name="connsiteX2" fmla="*/ 12192000 w 12192000"/>
              <a:gd name="connsiteY2" fmla="*/ 1057874 h 1057874"/>
              <a:gd name="connsiteX3" fmla="*/ 0 w 12192000"/>
              <a:gd name="connsiteY3" fmla="*/ 1057874 h 1057874"/>
              <a:gd name="connsiteX4" fmla="*/ 0 w 12192000"/>
              <a:gd name="connsiteY4" fmla="*/ 541978 h 1057874"/>
              <a:gd name="connsiteX0" fmla="*/ 0 w 12247983"/>
              <a:gd name="connsiteY0" fmla="*/ 798543 h 997198"/>
              <a:gd name="connsiteX1" fmla="*/ 12247983 w 12247983"/>
              <a:gd name="connsiteY1" fmla="*/ 481302 h 997198"/>
              <a:gd name="connsiteX2" fmla="*/ 12247983 w 12247983"/>
              <a:gd name="connsiteY2" fmla="*/ 997198 h 997198"/>
              <a:gd name="connsiteX3" fmla="*/ 55983 w 12247983"/>
              <a:gd name="connsiteY3" fmla="*/ 997198 h 997198"/>
              <a:gd name="connsiteX4" fmla="*/ 0 w 12247983"/>
              <a:gd name="connsiteY4" fmla="*/ 798543 h 99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7983" h="997198">
                <a:moveTo>
                  <a:pt x="0" y="798543"/>
                </a:moveTo>
                <a:cubicBezTo>
                  <a:pt x="4157306" y="1087792"/>
                  <a:pt x="11589657" y="-871637"/>
                  <a:pt x="12247983" y="481302"/>
                </a:cubicBezTo>
                <a:cubicBezTo>
                  <a:pt x="12229321" y="643936"/>
                  <a:pt x="12247983" y="825233"/>
                  <a:pt x="12247983" y="997198"/>
                </a:cubicBezTo>
                <a:lnTo>
                  <a:pt x="55983" y="997198"/>
                </a:lnTo>
                <a:lnTo>
                  <a:pt x="0" y="798543"/>
                </a:lnTo>
                <a:close/>
              </a:path>
            </a:pathLst>
          </a:cu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654160"/>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908EB44-21C2-53A2-F7BE-DA4CEE145E7A}"/>
              </a:ext>
            </a:extLst>
          </p:cNvPr>
          <p:cNvGrpSpPr/>
          <p:nvPr/>
        </p:nvGrpSpPr>
        <p:grpSpPr>
          <a:xfrm>
            <a:off x="614992" y="1037919"/>
            <a:ext cx="3726170" cy="3446293"/>
            <a:chOff x="8219836" y="544244"/>
            <a:chExt cx="3726170" cy="3446293"/>
          </a:xfrm>
        </p:grpSpPr>
        <p:sp>
          <p:nvSpPr>
            <p:cNvPr id="4" name="Rectangle: Rounded Corners 3">
              <a:extLst>
                <a:ext uri="{FF2B5EF4-FFF2-40B4-BE49-F238E27FC236}">
                  <a16:creationId xmlns:a16="http://schemas.microsoft.com/office/drawing/2014/main" id="{6BDEE1A0-875C-93CC-47A1-1E745EF7B0D2}"/>
                </a:ext>
              </a:extLst>
            </p:cNvPr>
            <p:cNvSpPr/>
            <p:nvPr/>
          </p:nvSpPr>
          <p:spPr>
            <a:xfrm>
              <a:off x="8219836" y="1228628"/>
              <a:ext cx="3726170"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ell phone and a qr code&#10;&#10;Description automatically generated">
              <a:extLst>
                <a:ext uri="{FF2B5EF4-FFF2-40B4-BE49-F238E27FC236}">
                  <a16:creationId xmlns:a16="http://schemas.microsoft.com/office/drawing/2014/main" id="{442F3C00-CE35-F08D-EDE6-5DBD5FA73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421" y="544244"/>
              <a:ext cx="3211000" cy="2523910"/>
            </a:xfrm>
            <a:prstGeom prst="rect">
              <a:avLst/>
            </a:prstGeom>
          </p:spPr>
        </p:pic>
        <p:grpSp>
          <p:nvGrpSpPr>
            <p:cNvPr id="16" name="Group 15">
              <a:extLst>
                <a:ext uri="{FF2B5EF4-FFF2-40B4-BE49-F238E27FC236}">
                  <a16:creationId xmlns:a16="http://schemas.microsoft.com/office/drawing/2014/main" id="{3BAB2C3F-4612-784B-24E3-8F59820B82F3}"/>
                </a:ext>
              </a:extLst>
            </p:cNvPr>
            <p:cNvGrpSpPr/>
            <p:nvPr/>
          </p:nvGrpSpPr>
          <p:grpSpPr>
            <a:xfrm>
              <a:off x="8601962" y="2961251"/>
              <a:ext cx="3252248" cy="898596"/>
              <a:chOff x="1591066" y="3230997"/>
              <a:chExt cx="3145555" cy="898596"/>
            </a:xfrm>
          </p:grpSpPr>
          <p:sp>
            <p:nvSpPr>
              <p:cNvPr id="17" name="TextBox 16">
                <a:extLst>
                  <a:ext uri="{FF2B5EF4-FFF2-40B4-BE49-F238E27FC236}">
                    <a16:creationId xmlns:a16="http://schemas.microsoft.com/office/drawing/2014/main" id="{92AA82F7-BB9C-6590-7C83-9A1A3BB62BC0}"/>
                  </a:ext>
                </a:extLst>
              </p:cNvPr>
              <p:cNvSpPr txBox="1"/>
              <p:nvPr/>
            </p:nvSpPr>
            <p:spPr>
              <a:xfrm>
                <a:off x="1591068" y="3605563"/>
                <a:ext cx="2864746"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hiển thị QR động</a:t>
                </a:r>
              </a:p>
            </p:txBody>
          </p:sp>
          <p:sp>
            <p:nvSpPr>
              <p:cNvPr id="18" name="TextBox 17">
                <a:extLst>
                  <a:ext uri="{FF2B5EF4-FFF2-40B4-BE49-F238E27FC236}">
                    <a16:creationId xmlns:a16="http://schemas.microsoft.com/office/drawing/2014/main" id="{3E3C94D1-7A3C-7FCD-C867-F6695973A05D}"/>
                  </a:ext>
                </a:extLst>
              </p:cNvPr>
              <p:cNvSpPr txBox="1"/>
              <p:nvPr/>
            </p:nvSpPr>
            <p:spPr>
              <a:xfrm>
                <a:off x="1604409" y="3230997"/>
                <a:ext cx="1877873" cy="338554"/>
              </a:xfrm>
              <a:prstGeom prst="rect">
                <a:avLst/>
              </a:prstGeom>
              <a:noFill/>
            </p:spPr>
            <p:txBody>
              <a:bodyPr wrap="square" rtlCol="0">
                <a:spAutoFit/>
              </a:bodyPr>
              <a:lstStyle/>
              <a:p>
                <a:r>
                  <a:rPr lang="en-US" sz="1600" b="1" dirty="0" err="1">
                    <a:solidFill>
                      <a:srgbClr val="F4A72A"/>
                    </a:solidFill>
                    <a:latin typeface="Roboto" pitchFamily="2" charset="0"/>
                    <a:ea typeface="Roboto" pitchFamily="2" charset="0"/>
                  </a:rPr>
                  <a:t>KienLong</a:t>
                </a:r>
                <a:r>
                  <a:rPr lang="en-US" sz="1600" b="1" dirty="0" err="1">
                    <a:solidFill>
                      <a:schemeClr val="accent4">
                        <a:lumMod val="60000"/>
                        <a:lumOff val="40000"/>
                      </a:schemeClr>
                    </a:solidFill>
                    <a:latin typeface="Roboto" pitchFamily="2" charset="0"/>
                    <a:ea typeface="Roboto" pitchFamily="2" charset="0"/>
                  </a:rPr>
                  <a:t>Bank</a:t>
                </a:r>
                <a:endParaRPr lang="en-US" sz="1600" b="1" dirty="0">
                  <a:solidFill>
                    <a:schemeClr val="accent4">
                      <a:lumMod val="60000"/>
                      <a:lumOff val="40000"/>
                    </a:schemeClr>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82FB5F05-7393-4088-B827-C2FD540E8865}"/>
                  </a:ext>
                </a:extLst>
              </p:cNvPr>
              <p:cNvSpPr txBox="1"/>
              <p:nvPr/>
            </p:nvSpPr>
            <p:spPr>
              <a:xfrm>
                <a:off x="1591066" y="3852594"/>
                <a:ext cx="3145555"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MyShop</a:t>
                </a:r>
                <a:r>
                  <a:rPr lang="en-US" sz="1200" dirty="0">
                    <a:solidFill>
                      <a:srgbClr val="565ADD"/>
                    </a:solidFill>
                    <a:latin typeface="Roboto" pitchFamily="2" charset="0"/>
                    <a:ea typeface="Roboto" pitchFamily="2" charset="0"/>
                  </a:rPr>
                  <a:t> và thiết bị</a:t>
                </a:r>
              </a:p>
            </p:txBody>
          </p:sp>
        </p:grpSp>
      </p:grpSp>
      <p:grpSp>
        <p:nvGrpSpPr>
          <p:cNvPr id="15" name="Group 14">
            <a:extLst>
              <a:ext uri="{FF2B5EF4-FFF2-40B4-BE49-F238E27FC236}">
                <a16:creationId xmlns:a16="http://schemas.microsoft.com/office/drawing/2014/main" id="{67FBED38-95E4-5966-5A18-00DD8FEB9BB8}"/>
              </a:ext>
            </a:extLst>
          </p:cNvPr>
          <p:cNvGrpSpPr/>
          <p:nvPr/>
        </p:nvGrpSpPr>
        <p:grpSpPr>
          <a:xfrm>
            <a:off x="-7278603" y="1180807"/>
            <a:ext cx="3357155" cy="3303405"/>
            <a:chOff x="745335" y="3436421"/>
            <a:chExt cx="3357155" cy="3303405"/>
          </a:xfrm>
        </p:grpSpPr>
        <p:sp>
          <p:nvSpPr>
            <p:cNvPr id="14" name="Rectangle: Rounded Corners 13">
              <a:extLst>
                <a:ext uri="{FF2B5EF4-FFF2-40B4-BE49-F238E27FC236}">
                  <a16:creationId xmlns:a16="http://schemas.microsoft.com/office/drawing/2014/main" id="{7207BBBF-7D66-9E1F-9B47-93803A799E81}"/>
                </a:ext>
              </a:extLst>
            </p:cNvPr>
            <p:cNvSpPr/>
            <p:nvPr/>
          </p:nvSpPr>
          <p:spPr>
            <a:xfrm>
              <a:off x="745335" y="3980340"/>
              <a:ext cx="3045251"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qr code on a blue and white card&#10;&#10;Description automatically generated">
              <a:extLst>
                <a:ext uri="{FF2B5EF4-FFF2-40B4-BE49-F238E27FC236}">
                  <a16:creationId xmlns:a16="http://schemas.microsoft.com/office/drawing/2014/main" id="{1DDA45BB-AB50-A4EA-C7C9-1FA56DC9EF50}"/>
                </a:ext>
              </a:extLst>
            </p:cNvPr>
            <p:cNvPicPr>
              <a:picLocks noChangeAspect="1"/>
            </p:cNvPicPr>
            <p:nvPr/>
          </p:nvPicPr>
          <p:blipFill>
            <a:blip r:embed="rId3">
              <a:extLst>
                <a:ext uri="{28A0092B-C50C-407E-A947-70E740481C1C}">
                  <a14:useLocalDpi xmlns:a14="http://schemas.microsoft.com/office/drawing/2010/main" val="0"/>
                </a:ext>
              </a:extLst>
            </a:blip>
            <a:srcRect l="23905" r="26221"/>
            <a:stretch/>
          </p:blipFill>
          <p:spPr>
            <a:xfrm>
              <a:off x="1372915" y="3436421"/>
              <a:ext cx="1730198" cy="2193046"/>
            </a:xfrm>
            <a:prstGeom prst="rect">
              <a:avLst/>
            </a:prstGeom>
          </p:spPr>
        </p:pic>
        <p:grpSp>
          <p:nvGrpSpPr>
            <p:cNvPr id="20" name="Group 19">
              <a:extLst>
                <a:ext uri="{FF2B5EF4-FFF2-40B4-BE49-F238E27FC236}">
                  <a16:creationId xmlns:a16="http://schemas.microsoft.com/office/drawing/2014/main" id="{FEFDA9FC-40EF-7867-485D-75709DF3FD6C}"/>
                </a:ext>
              </a:extLst>
            </p:cNvPr>
            <p:cNvGrpSpPr/>
            <p:nvPr/>
          </p:nvGrpSpPr>
          <p:grpSpPr>
            <a:xfrm>
              <a:off x="933042" y="5498673"/>
              <a:ext cx="3169448" cy="987141"/>
              <a:chOff x="1591068" y="3242882"/>
              <a:chExt cx="3169448" cy="987141"/>
            </a:xfrm>
          </p:grpSpPr>
          <p:sp>
            <p:nvSpPr>
              <p:cNvPr id="21" name="TextBox 20">
                <a:extLst>
                  <a:ext uri="{FF2B5EF4-FFF2-40B4-BE49-F238E27FC236}">
                    <a16:creationId xmlns:a16="http://schemas.microsoft.com/office/drawing/2014/main" id="{F44330EA-03A8-ADFE-A694-77641487032E}"/>
                  </a:ext>
                </a:extLst>
              </p:cNvPr>
              <p:cNvSpPr txBox="1"/>
              <p:nvPr/>
            </p:nvSpPr>
            <p:spPr>
              <a:xfrm>
                <a:off x="1591068" y="3605563"/>
                <a:ext cx="29676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Màn hình hiển thị kết nối máy tính</a:t>
                </a:r>
              </a:p>
            </p:txBody>
          </p:sp>
          <p:sp>
            <p:nvSpPr>
              <p:cNvPr id="22" name="TextBox 21">
                <a:extLst>
                  <a:ext uri="{FF2B5EF4-FFF2-40B4-BE49-F238E27FC236}">
                    <a16:creationId xmlns:a16="http://schemas.microsoft.com/office/drawing/2014/main" id="{F0F68232-F1C6-6563-F931-13C1D0F35471}"/>
                  </a:ext>
                </a:extLst>
              </p:cNvPr>
              <p:cNvSpPr txBox="1"/>
              <p:nvPr/>
            </p:nvSpPr>
            <p:spPr>
              <a:xfrm>
                <a:off x="1591928" y="3242882"/>
                <a:ext cx="1523105" cy="338554"/>
              </a:xfrm>
              <a:prstGeom prst="rect">
                <a:avLst/>
              </a:prstGeom>
              <a:noFill/>
            </p:spPr>
            <p:txBody>
              <a:bodyPr wrap="square" rtlCol="0">
                <a:spAutoFit/>
              </a:bodyPr>
              <a:lstStyle/>
              <a:p>
                <a:r>
                  <a:rPr lang="en-US" sz="1600" b="1" dirty="0" err="1">
                    <a:solidFill>
                      <a:srgbClr val="0070C0"/>
                    </a:solidFill>
                    <a:latin typeface="Roboto" pitchFamily="2" charset="0"/>
                    <a:ea typeface="Roboto" pitchFamily="2" charset="0"/>
                  </a:rPr>
                  <a:t>Kiot</a:t>
                </a:r>
                <a:r>
                  <a:rPr lang="en-US" sz="1600" b="1" dirty="0" err="1">
                    <a:solidFill>
                      <a:schemeClr val="accent3">
                        <a:lumMod val="60000"/>
                        <a:lumOff val="40000"/>
                      </a:schemeClr>
                    </a:solidFill>
                    <a:latin typeface="Roboto" pitchFamily="2" charset="0"/>
                    <a:ea typeface="Roboto" pitchFamily="2" charset="0"/>
                  </a:rPr>
                  <a:t>Viet</a:t>
                </a:r>
                <a:endParaRPr lang="en-US" sz="1600" b="1" dirty="0">
                  <a:solidFill>
                    <a:schemeClr val="accent3">
                      <a:lumMod val="60000"/>
                      <a:lumOff val="40000"/>
                    </a:schemeClr>
                  </a:solidFill>
                  <a:latin typeface="Roboto" pitchFamily="2" charset="0"/>
                  <a:ea typeface="Roboto" pitchFamily="2" charset="0"/>
                </a:endParaRPr>
              </a:p>
            </p:txBody>
          </p:sp>
          <p:sp>
            <p:nvSpPr>
              <p:cNvPr id="23" name="TextBox 22">
                <a:extLst>
                  <a:ext uri="{FF2B5EF4-FFF2-40B4-BE49-F238E27FC236}">
                    <a16:creationId xmlns:a16="http://schemas.microsoft.com/office/drawing/2014/main" id="{F462BD4D-A45D-5903-F6E9-4875A0A5B372}"/>
                  </a:ext>
                </a:extLst>
              </p:cNvPr>
              <p:cNvSpPr txBox="1"/>
              <p:nvPr/>
            </p:nvSpPr>
            <p:spPr>
              <a:xfrm>
                <a:off x="1591068" y="3953024"/>
                <a:ext cx="31694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KiotViet</a:t>
                </a:r>
                <a:r>
                  <a:rPr lang="en-US" sz="1200" dirty="0">
                    <a:solidFill>
                      <a:srgbClr val="565ADD"/>
                    </a:solidFill>
                    <a:latin typeface="Roboto" pitchFamily="2" charset="0"/>
                    <a:ea typeface="Roboto" pitchFamily="2" charset="0"/>
                  </a:rPr>
                  <a:t> và thiết bị</a:t>
                </a:r>
              </a:p>
            </p:txBody>
          </p:sp>
        </p:grpSp>
      </p:grpSp>
      <p:grpSp>
        <p:nvGrpSpPr>
          <p:cNvPr id="43" name="Group 42">
            <a:extLst>
              <a:ext uri="{FF2B5EF4-FFF2-40B4-BE49-F238E27FC236}">
                <a16:creationId xmlns:a16="http://schemas.microsoft.com/office/drawing/2014/main" id="{C4E696F3-9658-EE65-E8B5-C32F05398564}"/>
              </a:ext>
            </a:extLst>
          </p:cNvPr>
          <p:cNvGrpSpPr/>
          <p:nvPr/>
        </p:nvGrpSpPr>
        <p:grpSpPr>
          <a:xfrm>
            <a:off x="252061" y="147286"/>
            <a:ext cx="11436360" cy="579835"/>
            <a:chOff x="252061" y="147286"/>
            <a:chExt cx="11436360" cy="579835"/>
          </a:xfrm>
        </p:grpSpPr>
        <p:sp>
          <p:nvSpPr>
            <p:cNvPr id="12" name="TextBox 11">
              <a:extLst>
                <a:ext uri="{FF2B5EF4-FFF2-40B4-BE49-F238E27FC236}">
                  <a16:creationId xmlns:a16="http://schemas.microsoft.com/office/drawing/2014/main" id="{C398E754-042E-801C-7D06-0D93657C05D7}"/>
                </a:ext>
              </a:extLst>
            </p:cNvPr>
            <p:cNvSpPr txBox="1"/>
            <p:nvPr/>
          </p:nvSpPr>
          <p:spPr>
            <a:xfrm>
              <a:off x="888803" y="173123"/>
              <a:ext cx="10799618"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TRONG NƯỚC</a:t>
              </a:r>
            </a:p>
          </p:txBody>
        </p:sp>
        <p:grpSp>
          <p:nvGrpSpPr>
            <p:cNvPr id="27" name="Group 26">
              <a:extLst>
                <a:ext uri="{FF2B5EF4-FFF2-40B4-BE49-F238E27FC236}">
                  <a16:creationId xmlns:a16="http://schemas.microsoft.com/office/drawing/2014/main" id="{0F781F62-B756-07BC-8DC1-A46FE17C6DF0}"/>
                </a:ext>
              </a:extLst>
            </p:cNvPr>
            <p:cNvGrpSpPr/>
            <p:nvPr/>
          </p:nvGrpSpPr>
          <p:grpSpPr>
            <a:xfrm>
              <a:off x="252061" y="147286"/>
              <a:ext cx="578856" cy="578856"/>
              <a:chOff x="1771650" y="132666"/>
              <a:chExt cx="1143000" cy="1143000"/>
            </a:xfrm>
          </p:grpSpPr>
          <p:sp>
            <p:nvSpPr>
              <p:cNvPr id="28" name="Oval 27">
                <a:extLst>
                  <a:ext uri="{FF2B5EF4-FFF2-40B4-BE49-F238E27FC236}">
                    <a16:creationId xmlns:a16="http://schemas.microsoft.com/office/drawing/2014/main" id="{EC25F152-C916-4590-5DC9-2FF66E30521F}"/>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Atom with solid fill">
                <a:extLst>
                  <a:ext uri="{FF2B5EF4-FFF2-40B4-BE49-F238E27FC236}">
                    <a16:creationId xmlns:a16="http://schemas.microsoft.com/office/drawing/2014/main" id="{F498E3EB-3AFE-FE74-EF24-C72B1E471B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5950" y="232515"/>
                <a:ext cx="914400" cy="914400"/>
              </a:xfrm>
              <a:prstGeom prst="rect">
                <a:avLst/>
              </a:prstGeom>
            </p:spPr>
          </p:pic>
        </p:grpSp>
      </p:grpSp>
      <p:grpSp>
        <p:nvGrpSpPr>
          <p:cNvPr id="6" name="Group 5">
            <a:extLst>
              <a:ext uri="{FF2B5EF4-FFF2-40B4-BE49-F238E27FC236}">
                <a16:creationId xmlns:a16="http://schemas.microsoft.com/office/drawing/2014/main" id="{35B9A69F-09FA-F834-9469-E7428C312807}"/>
              </a:ext>
            </a:extLst>
          </p:cNvPr>
          <p:cNvGrpSpPr/>
          <p:nvPr/>
        </p:nvGrpSpPr>
        <p:grpSpPr>
          <a:xfrm>
            <a:off x="-7817925" y="1724726"/>
            <a:ext cx="3598186" cy="2759486"/>
            <a:chOff x="424873" y="1209560"/>
            <a:chExt cx="3598186" cy="2759486"/>
          </a:xfrm>
        </p:grpSpPr>
        <p:sp>
          <p:nvSpPr>
            <p:cNvPr id="2" name="Rectangle: Rounded Corners 1">
              <a:extLst>
                <a:ext uri="{FF2B5EF4-FFF2-40B4-BE49-F238E27FC236}">
                  <a16:creationId xmlns:a16="http://schemas.microsoft.com/office/drawing/2014/main" id="{87673435-956B-7672-3F76-FED6A80F3B76}"/>
                </a:ext>
              </a:extLst>
            </p:cNvPr>
            <p:cNvSpPr/>
            <p:nvPr/>
          </p:nvSpPr>
          <p:spPr>
            <a:xfrm>
              <a:off x="424873" y="1209560"/>
              <a:ext cx="3598186"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cash register&#10;&#10;Description automatically generated">
              <a:extLst>
                <a:ext uri="{FF2B5EF4-FFF2-40B4-BE49-F238E27FC236}">
                  <a16:creationId xmlns:a16="http://schemas.microsoft.com/office/drawing/2014/main" id="{70327EFF-EA9F-320A-A9CB-4DFC58DCCC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223" y="1284044"/>
              <a:ext cx="3284738" cy="2193046"/>
            </a:xfrm>
            <a:prstGeom prst="cloud">
              <a:avLst/>
            </a:prstGeom>
          </p:spPr>
        </p:pic>
        <p:grpSp>
          <p:nvGrpSpPr>
            <p:cNvPr id="42" name="Group 41">
              <a:extLst>
                <a:ext uri="{FF2B5EF4-FFF2-40B4-BE49-F238E27FC236}">
                  <a16:creationId xmlns:a16="http://schemas.microsoft.com/office/drawing/2014/main" id="{596409FA-ED9F-B8DA-E06E-E7EC45BF00E5}"/>
                </a:ext>
              </a:extLst>
            </p:cNvPr>
            <p:cNvGrpSpPr/>
            <p:nvPr/>
          </p:nvGrpSpPr>
          <p:grpSpPr>
            <a:xfrm>
              <a:off x="933042" y="3354149"/>
              <a:ext cx="2844108" cy="540413"/>
              <a:chOff x="933042" y="3354149"/>
              <a:chExt cx="2844108" cy="540413"/>
            </a:xfrm>
          </p:grpSpPr>
          <p:sp>
            <p:nvSpPr>
              <p:cNvPr id="13" name="TextBox 12">
                <a:extLst>
                  <a:ext uri="{FF2B5EF4-FFF2-40B4-BE49-F238E27FC236}">
                    <a16:creationId xmlns:a16="http://schemas.microsoft.com/office/drawing/2014/main" id="{E935990E-6AC2-90C7-19F0-E21D8015987A}"/>
                  </a:ext>
                </a:extLst>
              </p:cNvPr>
              <p:cNvSpPr txBox="1"/>
              <p:nvPr/>
            </p:nvSpPr>
            <p:spPr>
              <a:xfrm>
                <a:off x="1460623" y="3617563"/>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Thiết bị và QR code thanh toán </a:t>
                </a:r>
              </a:p>
            </p:txBody>
          </p:sp>
          <p:pic>
            <p:nvPicPr>
              <p:cNvPr id="33" name="Picture 32" descr="A logo of a wallet with a fingerprint in it&#10;&#10;Description automatically generated">
                <a:extLst>
                  <a:ext uri="{FF2B5EF4-FFF2-40B4-BE49-F238E27FC236}">
                    <a16:creationId xmlns:a16="http://schemas.microsoft.com/office/drawing/2014/main" id="{4A40F738-16E2-F746-3143-79FFE3F27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042" y="3354149"/>
                <a:ext cx="445677" cy="485718"/>
              </a:xfrm>
              <a:prstGeom prst="rect">
                <a:avLst/>
              </a:prstGeom>
            </p:spPr>
          </p:pic>
        </p:grpSp>
      </p:grpSp>
      <p:grpSp>
        <p:nvGrpSpPr>
          <p:cNvPr id="30" name="Group 29">
            <a:extLst>
              <a:ext uri="{FF2B5EF4-FFF2-40B4-BE49-F238E27FC236}">
                <a16:creationId xmlns:a16="http://schemas.microsoft.com/office/drawing/2014/main" id="{CA373E61-B440-048D-3E13-F025153FA48E}"/>
              </a:ext>
            </a:extLst>
          </p:cNvPr>
          <p:cNvGrpSpPr/>
          <p:nvPr/>
        </p:nvGrpSpPr>
        <p:grpSpPr>
          <a:xfrm>
            <a:off x="-4095015" y="1516221"/>
            <a:ext cx="3922117" cy="2967991"/>
            <a:chOff x="4129517" y="1051346"/>
            <a:chExt cx="3922117" cy="2967991"/>
          </a:xfrm>
        </p:grpSpPr>
        <p:sp>
          <p:nvSpPr>
            <p:cNvPr id="3" name="Rectangle: Rounded Corners 2">
              <a:extLst>
                <a:ext uri="{FF2B5EF4-FFF2-40B4-BE49-F238E27FC236}">
                  <a16:creationId xmlns:a16="http://schemas.microsoft.com/office/drawing/2014/main" id="{201C9D52-5DEC-411C-AB95-864EBBA0D502}"/>
                </a:ext>
              </a:extLst>
            </p:cNvPr>
            <p:cNvSpPr/>
            <p:nvPr/>
          </p:nvSpPr>
          <p:spPr>
            <a:xfrm>
              <a:off x="4129517" y="1257428"/>
              <a:ext cx="389235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A606745-135F-12A9-31CD-7707D9A9CF8C}"/>
                </a:ext>
              </a:extLst>
            </p:cNvPr>
            <p:cNvGrpSpPr/>
            <p:nvPr/>
          </p:nvGrpSpPr>
          <p:grpSpPr>
            <a:xfrm>
              <a:off x="4213129" y="1051346"/>
              <a:ext cx="3838505" cy="2917700"/>
              <a:chOff x="4213129" y="1051346"/>
              <a:chExt cx="3838505" cy="2917700"/>
            </a:xfrm>
          </p:grpSpPr>
          <p:pic>
            <p:nvPicPr>
              <p:cNvPr id="25" name="Picture 24" descr="A group of smart phones and a qr code scanner&#10;&#10;Description automatically generated">
                <a:extLst>
                  <a:ext uri="{FF2B5EF4-FFF2-40B4-BE49-F238E27FC236}">
                    <a16:creationId xmlns:a16="http://schemas.microsoft.com/office/drawing/2014/main" id="{2C2567DF-8041-D674-6F67-30B12ADD3F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2569" y="1051346"/>
                <a:ext cx="3252248" cy="2579769"/>
              </a:xfrm>
              <a:prstGeom prst="rect">
                <a:avLst/>
              </a:prstGeom>
            </p:spPr>
          </p:pic>
          <p:grpSp>
            <p:nvGrpSpPr>
              <p:cNvPr id="41" name="Group 40">
                <a:extLst>
                  <a:ext uri="{FF2B5EF4-FFF2-40B4-BE49-F238E27FC236}">
                    <a16:creationId xmlns:a16="http://schemas.microsoft.com/office/drawing/2014/main" id="{75570CCE-B41F-9B0F-6306-EE8599DB0CA4}"/>
                  </a:ext>
                </a:extLst>
              </p:cNvPr>
              <p:cNvGrpSpPr/>
              <p:nvPr/>
            </p:nvGrpSpPr>
            <p:grpSpPr>
              <a:xfrm>
                <a:off x="4213129" y="3401069"/>
                <a:ext cx="3838505" cy="567977"/>
                <a:chOff x="4330436" y="3401069"/>
                <a:chExt cx="3838505" cy="567977"/>
              </a:xfrm>
            </p:grpSpPr>
            <p:pic>
              <p:nvPicPr>
                <p:cNvPr id="35" name="Picture 34" descr="A logo with a black background&#10;&#10;Description automatically generated">
                  <a:extLst>
                    <a:ext uri="{FF2B5EF4-FFF2-40B4-BE49-F238E27FC236}">
                      <a16:creationId xmlns:a16="http://schemas.microsoft.com/office/drawing/2014/main" id="{2BAF04D6-8C0F-60FE-0AC4-3FED0934D2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0436" y="3401069"/>
                  <a:ext cx="1576868" cy="567977"/>
                </a:xfrm>
                <a:prstGeom prst="rect">
                  <a:avLst/>
                </a:prstGeom>
              </p:spPr>
            </p:pic>
            <p:sp>
              <p:nvSpPr>
                <p:cNvPr id="36" name="TextBox 35">
                  <a:extLst>
                    <a:ext uri="{FF2B5EF4-FFF2-40B4-BE49-F238E27FC236}">
                      <a16:creationId xmlns:a16="http://schemas.microsoft.com/office/drawing/2014/main" id="{D71EE229-F224-B135-A19A-3228E3A3F06B}"/>
                    </a:ext>
                  </a:extLst>
                </p:cNvPr>
                <p:cNvSpPr txBox="1"/>
                <p:nvPr/>
              </p:nvSpPr>
              <p:spPr>
                <a:xfrm>
                  <a:off x="5852414" y="3601147"/>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giao dịch</a:t>
                  </a:r>
                </a:p>
              </p:txBody>
            </p:sp>
          </p:grpSp>
        </p:grpSp>
      </p:grpSp>
      <p:grpSp>
        <p:nvGrpSpPr>
          <p:cNvPr id="26" name="Group 25">
            <a:extLst>
              <a:ext uri="{FF2B5EF4-FFF2-40B4-BE49-F238E27FC236}">
                <a16:creationId xmlns:a16="http://schemas.microsoft.com/office/drawing/2014/main" id="{5A92FCB1-D0F8-765E-EFC2-727053119174}"/>
              </a:ext>
            </a:extLst>
          </p:cNvPr>
          <p:cNvGrpSpPr/>
          <p:nvPr/>
        </p:nvGrpSpPr>
        <p:grpSpPr>
          <a:xfrm>
            <a:off x="4723288" y="789619"/>
            <a:ext cx="3211000" cy="3694593"/>
            <a:chOff x="5404758" y="2990284"/>
            <a:chExt cx="3211000" cy="3694593"/>
          </a:xfrm>
        </p:grpSpPr>
        <p:sp>
          <p:nvSpPr>
            <p:cNvPr id="24" name="Rectangle: Rounded Corners 23">
              <a:extLst>
                <a:ext uri="{FF2B5EF4-FFF2-40B4-BE49-F238E27FC236}">
                  <a16:creationId xmlns:a16="http://schemas.microsoft.com/office/drawing/2014/main" id="{1AB5B657-703D-A8EB-C74A-EC9631351926}"/>
                </a:ext>
              </a:extLst>
            </p:cNvPr>
            <p:cNvSpPr/>
            <p:nvPr/>
          </p:nvSpPr>
          <p:spPr>
            <a:xfrm>
              <a:off x="5404758" y="3925391"/>
              <a:ext cx="3211000"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white rectangular object with buttons and a red box&#10;&#10;Description automatically generated">
              <a:extLst>
                <a:ext uri="{FF2B5EF4-FFF2-40B4-BE49-F238E27FC236}">
                  <a16:creationId xmlns:a16="http://schemas.microsoft.com/office/drawing/2014/main" id="{60C232DC-6CCD-0563-E921-A34423AD1C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47582" y="2990284"/>
              <a:ext cx="2068258" cy="2068258"/>
            </a:xfrm>
            <a:prstGeom prst="ellipse">
              <a:avLst/>
            </a:prstGeom>
          </p:spPr>
        </p:pic>
        <p:grpSp>
          <p:nvGrpSpPr>
            <p:cNvPr id="40" name="Group 39">
              <a:extLst>
                <a:ext uri="{FF2B5EF4-FFF2-40B4-BE49-F238E27FC236}">
                  <a16:creationId xmlns:a16="http://schemas.microsoft.com/office/drawing/2014/main" id="{1D9B3E29-A0DB-4713-6221-D0F3F3DD9C8C}"/>
                </a:ext>
              </a:extLst>
            </p:cNvPr>
            <p:cNvGrpSpPr/>
            <p:nvPr/>
          </p:nvGrpSpPr>
          <p:grpSpPr>
            <a:xfrm>
              <a:off x="5739115" y="4769733"/>
              <a:ext cx="2480721" cy="1550376"/>
              <a:chOff x="8761195" y="5011039"/>
              <a:chExt cx="2480721" cy="1550376"/>
            </a:xfrm>
          </p:grpSpPr>
          <p:pic>
            <p:nvPicPr>
              <p:cNvPr id="31" name="Picture 30" descr="A red text on a black background&#10;&#10;Description automatically generated">
                <a:extLst>
                  <a:ext uri="{FF2B5EF4-FFF2-40B4-BE49-F238E27FC236}">
                    <a16:creationId xmlns:a16="http://schemas.microsoft.com/office/drawing/2014/main" id="{DDF24ADA-541F-5AE7-70F3-0D4C894061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1195" y="5011039"/>
                <a:ext cx="1466891" cy="514627"/>
              </a:xfrm>
              <a:prstGeom prst="rect">
                <a:avLst/>
              </a:prstGeom>
            </p:spPr>
          </p:pic>
          <p:sp>
            <p:nvSpPr>
              <p:cNvPr id="38" name="TextBox 37">
                <a:extLst>
                  <a:ext uri="{FF2B5EF4-FFF2-40B4-BE49-F238E27FC236}">
                    <a16:creationId xmlns:a16="http://schemas.microsoft.com/office/drawing/2014/main" id="{FD5FB3F9-1571-A479-026E-FB396A4FA6AA}"/>
                  </a:ext>
                </a:extLst>
              </p:cNvPr>
              <p:cNvSpPr txBox="1"/>
              <p:nvPr/>
            </p:nvSpPr>
            <p:spPr>
              <a:xfrm>
                <a:off x="8846327" y="5638085"/>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bán phần mềm và thiết bị loa thanh toán</a:t>
                </a:r>
              </a:p>
            </p:txBody>
          </p:sp>
          <p:sp>
            <p:nvSpPr>
              <p:cNvPr id="39" name="TextBox 38">
                <a:extLst>
                  <a:ext uri="{FF2B5EF4-FFF2-40B4-BE49-F238E27FC236}">
                    <a16:creationId xmlns:a16="http://schemas.microsoft.com/office/drawing/2014/main" id="{17DF4F4A-1C1E-A250-980C-29468D07356F}"/>
                  </a:ext>
                </a:extLst>
              </p:cNvPr>
              <p:cNvSpPr txBox="1"/>
              <p:nvPr/>
            </p:nvSpPr>
            <p:spPr>
              <a:xfrm>
                <a:off x="8846327" y="6099750"/>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quản lý thanh toán và thu phí giao dịch</a:t>
                </a:r>
              </a:p>
            </p:txBody>
          </p:sp>
        </p:grpSp>
      </p:grpSp>
      <p:grpSp>
        <p:nvGrpSpPr>
          <p:cNvPr id="61" name="Group 60">
            <a:extLst>
              <a:ext uri="{FF2B5EF4-FFF2-40B4-BE49-F238E27FC236}">
                <a16:creationId xmlns:a16="http://schemas.microsoft.com/office/drawing/2014/main" id="{C59B5832-325B-A40F-77B1-8ED6983DA401}"/>
              </a:ext>
            </a:extLst>
          </p:cNvPr>
          <p:cNvGrpSpPr/>
          <p:nvPr/>
        </p:nvGrpSpPr>
        <p:grpSpPr>
          <a:xfrm>
            <a:off x="8242755" y="807534"/>
            <a:ext cx="3559618" cy="3676678"/>
            <a:chOff x="221549" y="809957"/>
            <a:chExt cx="3559618" cy="3676678"/>
          </a:xfrm>
        </p:grpSpPr>
        <p:grpSp>
          <p:nvGrpSpPr>
            <p:cNvPr id="58" name="Group 57">
              <a:extLst>
                <a:ext uri="{FF2B5EF4-FFF2-40B4-BE49-F238E27FC236}">
                  <a16:creationId xmlns:a16="http://schemas.microsoft.com/office/drawing/2014/main" id="{C0CAE9E3-2C73-CD86-4F84-0FFD93357A88}"/>
                </a:ext>
              </a:extLst>
            </p:cNvPr>
            <p:cNvGrpSpPr/>
            <p:nvPr/>
          </p:nvGrpSpPr>
          <p:grpSpPr>
            <a:xfrm>
              <a:off x="221549" y="1724726"/>
              <a:ext cx="3559618" cy="2761909"/>
              <a:chOff x="223446" y="1724726"/>
              <a:chExt cx="3559618" cy="2761909"/>
            </a:xfrm>
          </p:grpSpPr>
          <p:sp>
            <p:nvSpPr>
              <p:cNvPr id="32" name="Rectangle: Rounded Corners 31">
                <a:extLst>
                  <a:ext uri="{FF2B5EF4-FFF2-40B4-BE49-F238E27FC236}">
                    <a16:creationId xmlns:a16="http://schemas.microsoft.com/office/drawing/2014/main" id="{0C509D4E-149C-15E4-563F-6C1987F46125}"/>
                  </a:ext>
                </a:extLst>
              </p:cNvPr>
              <p:cNvSpPr/>
              <p:nvPr/>
            </p:nvSpPr>
            <p:spPr>
              <a:xfrm>
                <a:off x="223446" y="1724726"/>
                <a:ext cx="355961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EE2DFA38-A167-F109-400E-51F500EF104A}"/>
                  </a:ext>
                </a:extLst>
              </p:cNvPr>
              <p:cNvSpPr txBox="1"/>
              <p:nvPr/>
            </p:nvSpPr>
            <p:spPr>
              <a:xfrm>
                <a:off x="606453" y="3598624"/>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dịch vụ</a:t>
                </a:r>
              </a:p>
            </p:txBody>
          </p:sp>
          <p:sp>
            <p:nvSpPr>
              <p:cNvPr id="54" name="TextBox 53">
                <a:extLst>
                  <a:ext uri="{FF2B5EF4-FFF2-40B4-BE49-F238E27FC236}">
                    <a16:creationId xmlns:a16="http://schemas.microsoft.com/office/drawing/2014/main" id="{5EDCC2DA-8D37-5449-D69F-0123BA327C6B}"/>
                  </a:ext>
                </a:extLst>
              </p:cNvPr>
              <p:cNvSpPr txBox="1"/>
              <p:nvPr/>
            </p:nvSpPr>
            <p:spPr>
              <a:xfrm>
                <a:off x="595862" y="3864572"/>
                <a:ext cx="2812998"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Bao gồm: Loa ting ting, Loa Momo Paybox, Loa </a:t>
                </a:r>
                <a:r>
                  <a:rPr lang="en-US" sz="1200" dirty="0" err="1">
                    <a:solidFill>
                      <a:srgbClr val="565ADD"/>
                    </a:solidFill>
                    <a:latin typeface="Roboto" pitchFamily="2" charset="0"/>
                    <a:ea typeface="Roboto" pitchFamily="2" charset="0"/>
                  </a:rPr>
                  <a:t>BOXX</a:t>
                </a:r>
                <a:r>
                  <a:rPr lang="en-US" sz="1200" dirty="0">
                    <a:solidFill>
                      <a:srgbClr val="565ADD"/>
                    </a:solidFill>
                    <a:latin typeface="Roboto" pitchFamily="2" charset="0"/>
                    <a:ea typeface="Roboto" pitchFamily="2" charset="0"/>
                  </a:rPr>
                  <a:t> </a:t>
                </a:r>
                <a:r>
                  <a:rPr lang="en-US" sz="1200" dirty="0" err="1">
                    <a:solidFill>
                      <a:srgbClr val="565ADD"/>
                    </a:solidFill>
                    <a:latin typeface="Roboto" pitchFamily="2" charset="0"/>
                    <a:ea typeface="Roboto" pitchFamily="2" charset="0"/>
                  </a:rPr>
                  <a:t>Smartpay</a:t>
                </a:r>
                <a:endParaRPr lang="en-US" sz="1200" dirty="0">
                  <a:solidFill>
                    <a:srgbClr val="565ADD"/>
                  </a:solidFill>
                  <a:latin typeface="Roboto" pitchFamily="2" charset="0"/>
                  <a:ea typeface="Roboto" pitchFamily="2" charset="0"/>
                </a:endParaRPr>
              </a:p>
            </p:txBody>
          </p:sp>
        </p:grpSp>
        <p:grpSp>
          <p:nvGrpSpPr>
            <p:cNvPr id="60" name="Group 59">
              <a:extLst>
                <a:ext uri="{FF2B5EF4-FFF2-40B4-BE49-F238E27FC236}">
                  <a16:creationId xmlns:a16="http://schemas.microsoft.com/office/drawing/2014/main" id="{E8EBDF2F-CB01-51DB-8003-D4E867FFD59D}"/>
                </a:ext>
              </a:extLst>
            </p:cNvPr>
            <p:cNvGrpSpPr/>
            <p:nvPr/>
          </p:nvGrpSpPr>
          <p:grpSpPr>
            <a:xfrm>
              <a:off x="276778" y="809957"/>
              <a:ext cx="3447372" cy="2684403"/>
              <a:chOff x="276778" y="809957"/>
              <a:chExt cx="3447372" cy="2684403"/>
            </a:xfrm>
          </p:grpSpPr>
          <p:pic>
            <p:nvPicPr>
              <p:cNvPr id="57" name="Picture 56" descr="A red and white sign with a qr code&#10;&#10;Description automatically generated">
                <a:extLst>
                  <a:ext uri="{FF2B5EF4-FFF2-40B4-BE49-F238E27FC236}">
                    <a16:creationId xmlns:a16="http://schemas.microsoft.com/office/drawing/2014/main" id="{5F493566-6519-34B9-E1BF-56F2ABDBFA87}"/>
                  </a:ext>
                </a:extLst>
              </p:cNvPr>
              <p:cNvPicPr>
                <a:picLocks noChangeAspect="1"/>
              </p:cNvPicPr>
              <p:nvPr/>
            </p:nvPicPr>
            <p:blipFill>
              <a:blip r:embed="rId12">
                <a:extLst>
                  <a:ext uri="{28A0092B-C50C-407E-A947-70E740481C1C}">
                    <a14:useLocalDpi xmlns:a14="http://schemas.microsoft.com/office/drawing/2010/main" val="0"/>
                  </a:ext>
                </a:extLst>
              </a:blip>
              <a:srcRect l="26174" t="12160" r="24997" b="27316"/>
              <a:stretch/>
            </p:blipFill>
            <p:spPr>
              <a:xfrm flipH="1">
                <a:off x="1315970" y="1010646"/>
                <a:ext cx="1211537" cy="1683073"/>
              </a:xfrm>
              <a:prstGeom prst="rect">
                <a:avLst/>
              </a:prstGeom>
            </p:spPr>
          </p:pic>
          <p:grpSp>
            <p:nvGrpSpPr>
              <p:cNvPr id="59" name="Group 58">
                <a:extLst>
                  <a:ext uri="{FF2B5EF4-FFF2-40B4-BE49-F238E27FC236}">
                    <a16:creationId xmlns:a16="http://schemas.microsoft.com/office/drawing/2014/main" id="{22B627AF-F097-ECD1-C15A-CEBF0E1602AB}"/>
                  </a:ext>
                </a:extLst>
              </p:cNvPr>
              <p:cNvGrpSpPr/>
              <p:nvPr/>
            </p:nvGrpSpPr>
            <p:grpSpPr>
              <a:xfrm>
                <a:off x="276778" y="809957"/>
                <a:ext cx="3447372" cy="2684403"/>
                <a:chOff x="226902" y="930403"/>
                <a:chExt cx="3447372" cy="2684403"/>
              </a:xfrm>
            </p:grpSpPr>
            <p:sp>
              <p:nvSpPr>
                <p:cNvPr id="53" name="Oval 52">
                  <a:extLst>
                    <a:ext uri="{FF2B5EF4-FFF2-40B4-BE49-F238E27FC236}">
                      <a16:creationId xmlns:a16="http://schemas.microsoft.com/office/drawing/2014/main" id="{72E10EF5-C933-0B79-D2CB-DF8B56F2EB87}"/>
                    </a:ext>
                  </a:extLst>
                </p:cNvPr>
                <p:cNvSpPr/>
                <p:nvPr/>
              </p:nvSpPr>
              <p:spPr>
                <a:xfrm>
                  <a:off x="226902" y="2175969"/>
                  <a:ext cx="3447372" cy="1159272"/>
                </a:xfrm>
                <a:custGeom>
                  <a:avLst/>
                  <a:gdLst>
                    <a:gd name="connsiteX0" fmla="*/ 0 w 3050267"/>
                    <a:gd name="connsiteY0" fmla="*/ 442929 h 885858"/>
                    <a:gd name="connsiteX1" fmla="*/ 1525134 w 3050267"/>
                    <a:gd name="connsiteY1" fmla="*/ 0 h 885858"/>
                    <a:gd name="connsiteX2" fmla="*/ 3050268 w 3050267"/>
                    <a:gd name="connsiteY2" fmla="*/ 442929 h 885858"/>
                    <a:gd name="connsiteX3" fmla="*/ 1525134 w 3050267"/>
                    <a:gd name="connsiteY3" fmla="*/ 885858 h 885858"/>
                    <a:gd name="connsiteX4" fmla="*/ 0 w 3050267"/>
                    <a:gd name="connsiteY4" fmla="*/ 442929 h 885858"/>
                    <a:gd name="connsiteX0" fmla="*/ 0 w 3432823"/>
                    <a:gd name="connsiteY0" fmla="*/ 134007 h 1008110"/>
                    <a:gd name="connsiteX1" fmla="*/ 1907689 w 3432823"/>
                    <a:gd name="connsiteY1" fmla="*/ 110956 h 1008110"/>
                    <a:gd name="connsiteX2" fmla="*/ 3432823 w 3432823"/>
                    <a:gd name="connsiteY2" fmla="*/ 553885 h 1008110"/>
                    <a:gd name="connsiteX3" fmla="*/ 1907689 w 3432823"/>
                    <a:gd name="connsiteY3" fmla="*/ 996814 h 1008110"/>
                    <a:gd name="connsiteX4" fmla="*/ 0 w 3432823"/>
                    <a:gd name="connsiteY4" fmla="*/ 134007 h 1008110"/>
                    <a:gd name="connsiteX0" fmla="*/ 73829 w 3506652"/>
                    <a:gd name="connsiteY0" fmla="*/ 276932 h 1151035"/>
                    <a:gd name="connsiteX1" fmla="*/ 1981518 w 3506652"/>
                    <a:gd name="connsiteY1" fmla="*/ 253881 h 1151035"/>
                    <a:gd name="connsiteX2" fmla="*/ 3506652 w 3506652"/>
                    <a:gd name="connsiteY2" fmla="*/ 696810 h 1151035"/>
                    <a:gd name="connsiteX3" fmla="*/ 1981518 w 3506652"/>
                    <a:gd name="connsiteY3" fmla="*/ 1139739 h 1151035"/>
                    <a:gd name="connsiteX4" fmla="*/ 73829 w 3506652"/>
                    <a:gd name="connsiteY4" fmla="*/ 276932 h 1151035"/>
                    <a:gd name="connsiteX0" fmla="*/ 13009 w 3445832"/>
                    <a:gd name="connsiteY0" fmla="*/ 371879 h 1245982"/>
                    <a:gd name="connsiteX1" fmla="*/ 1920698 w 3445832"/>
                    <a:gd name="connsiteY1" fmla="*/ 348828 h 1245982"/>
                    <a:gd name="connsiteX2" fmla="*/ 3445832 w 3445832"/>
                    <a:gd name="connsiteY2" fmla="*/ 791757 h 1245982"/>
                    <a:gd name="connsiteX3" fmla="*/ 1920698 w 3445832"/>
                    <a:gd name="connsiteY3" fmla="*/ 1234686 h 1245982"/>
                    <a:gd name="connsiteX4" fmla="*/ 13009 w 3445832"/>
                    <a:gd name="connsiteY4" fmla="*/ 371879 h 1245982"/>
                    <a:gd name="connsiteX0" fmla="*/ 11877 w 3444700"/>
                    <a:gd name="connsiteY0" fmla="*/ 460897 h 1335000"/>
                    <a:gd name="connsiteX1" fmla="*/ 1919566 w 3444700"/>
                    <a:gd name="connsiteY1" fmla="*/ 437846 h 1335000"/>
                    <a:gd name="connsiteX2" fmla="*/ 3444700 w 3444700"/>
                    <a:gd name="connsiteY2" fmla="*/ 880775 h 1335000"/>
                    <a:gd name="connsiteX3" fmla="*/ 1919566 w 3444700"/>
                    <a:gd name="connsiteY3" fmla="*/ 1323704 h 1335000"/>
                    <a:gd name="connsiteX4" fmla="*/ 11877 w 3444700"/>
                    <a:gd name="connsiteY4" fmla="*/ 460897 h 1335000"/>
                    <a:gd name="connsiteX0" fmla="*/ 14549 w 3447372"/>
                    <a:gd name="connsiteY0" fmla="*/ 258495 h 1132598"/>
                    <a:gd name="connsiteX1" fmla="*/ 1922238 w 3447372"/>
                    <a:gd name="connsiteY1" fmla="*/ 235444 h 1132598"/>
                    <a:gd name="connsiteX2" fmla="*/ 3447372 w 3447372"/>
                    <a:gd name="connsiteY2" fmla="*/ 678373 h 1132598"/>
                    <a:gd name="connsiteX3" fmla="*/ 1922238 w 3447372"/>
                    <a:gd name="connsiteY3" fmla="*/ 1121302 h 1132598"/>
                    <a:gd name="connsiteX4" fmla="*/ 14549 w 3447372"/>
                    <a:gd name="connsiteY4" fmla="*/ 258495 h 1132598"/>
                    <a:gd name="connsiteX0" fmla="*/ 14549 w 3447372"/>
                    <a:gd name="connsiteY0" fmla="*/ 258495 h 1159272"/>
                    <a:gd name="connsiteX1" fmla="*/ 1922238 w 3447372"/>
                    <a:gd name="connsiteY1" fmla="*/ 235444 h 1159272"/>
                    <a:gd name="connsiteX2" fmla="*/ 3447372 w 3447372"/>
                    <a:gd name="connsiteY2" fmla="*/ 678373 h 1159272"/>
                    <a:gd name="connsiteX3" fmla="*/ 1922238 w 3447372"/>
                    <a:gd name="connsiteY3" fmla="*/ 1121302 h 1159272"/>
                    <a:gd name="connsiteX4" fmla="*/ 14549 w 3447372"/>
                    <a:gd name="connsiteY4" fmla="*/ 258495 h 115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372" h="1159272">
                      <a:moveTo>
                        <a:pt x="14549" y="258495"/>
                      </a:moveTo>
                      <a:cubicBezTo>
                        <a:pt x="-153402" y="-527304"/>
                        <a:pt x="1172820" y="781285"/>
                        <a:pt x="1922238" y="235444"/>
                      </a:cubicBezTo>
                      <a:cubicBezTo>
                        <a:pt x="2671656" y="-310397"/>
                        <a:pt x="3447372" y="433750"/>
                        <a:pt x="3447372" y="678373"/>
                      </a:cubicBezTo>
                      <a:cubicBezTo>
                        <a:pt x="3447372" y="922996"/>
                        <a:pt x="2531697" y="986008"/>
                        <a:pt x="1922238" y="1121302"/>
                      </a:cubicBezTo>
                      <a:cubicBezTo>
                        <a:pt x="1312779" y="1256596"/>
                        <a:pt x="182500" y="1044294"/>
                        <a:pt x="14549" y="258495"/>
                      </a:cubicBez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7EAA1FD3-7EAC-C0D1-48F6-9A20FB296BEB}"/>
                    </a:ext>
                  </a:extLst>
                </p:cNvPr>
                <p:cNvGrpSpPr/>
                <p:nvPr/>
              </p:nvGrpSpPr>
              <p:grpSpPr>
                <a:xfrm>
                  <a:off x="350529" y="930403"/>
                  <a:ext cx="3259553" cy="2684403"/>
                  <a:chOff x="137997" y="539200"/>
                  <a:chExt cx="3259553" cy="2684403"/>
                </a:xfrm>
              </p:grpSpPr>
              <p:pic>
                <p:nvPicPr>
                  <p:cNvPr id="44" name="Picture 43" descr="A blue and white sign with a qr code&#10;&#10;Description automatically generated">
                    <a:extLst>
                      <a:ext uri="{FF2B5EF4-FFF2-40B4-BE49-F238E27FC236}">
                        <a16:creationId xmlns:a16="http://schemas.microsoft.com/office/drawing/2014/main" id="{2A201CD8-1E8D-5683-7974-4D047FB726D9}"/>
                      </a:ext>
                    </a:extLst>
                  </p:cNvPr>
                  <p:cNvPicPr>
                    <a:picLocks noChangeAspect="1"/>
                  </p:cNvPicPr>
                  <p:nvPr/>
                </p:nvPicPr>
                <p:blipFill>
                  <a:blip r:embed="rId13">
                    <a:extLst>
                      <a:ext uri="{28A0092B-C50C-407E-A947-70E740481C1C}">
                        <a14:useLocalDpi xmlns:a14="http://schemas.microsoft.com/office/drawing/2010/main" val="0"/>
                      </a:ext>
                    </a:extLst>
                  </a:blip>
                  <a:srcRect l="18184" r="16373"/>
                  <a:stretch/>
                </p:blipFill>
                <p:spPr>
                  <a:xfrm>
                    <a:off x="1891983" y="539200"/>
                    <a:ext cx="1505567" cy="2300574"/>
                  </a:xfrm>
                  <a:prstGeom prst="rect">
                    <a:avLst/>
                  </a:prstGeom>
                </p:spPr>
              </p:pic>
              <p:pic>
                <p:nvPicPr>
                  <p:cNvPr id="46" name="Picture 45" descr="A blue and white speaker&#10;&#10;Description automatically generated">
                    <a:extLst>
                      <a:ext uri="{FF2B5EF4-FFF2-40B4-BE49-F238E27FC236}">
                        <a16:creationId xmlns:a16="http://schemas.microsoft.com/office/drawing/2014/main" id="{60DD4750-313C-7E02-04B3-D14E3A842AA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997" y="1703746"/>
                    <a:ext cx="2234750" cy="1142023"/>
                  </a:xfrm>
                  <a:prstGeom prst="rect">
                    <a:avLst/>
                  </a:prstGeom>
                </p:spPr>
              </p:pic>
              <p:pic>
                <p:nvPicPr>
                  <p:cNvPr id="48" name="Picture 47" descr="A logo of a smart pay company&#10;&#10;Description automatically generated">
                    <a:extLst>
                      <a:ext uri="{FF2B5EF4-FFF2-40B4-BE49-F238E27FC236}">
                        <a16:creationId xmlns:a16="http://schemas.microsoft.com/office/drawing/2014/main" id="{24D6D821-4659-5BB4-FE84-EFB42C74C36A}"/>
                      </a:ext>
                    </a:extLst>
                  </p:cNvPr>
                  <p:cNvPicPr>
                    <a:picLocks noChangeAspect="1"/>
                  </p:cNvPicPr>
                  <p:nvPr/>
                </p:nvPicPr>
                <p:blipFill>
                  <a:blip r:embed="rId15">
                    <a:extLst>
                      <a:ext uri="{28A0092B-C50C-407E-A947-70E740481C1C}">
                        <a14:useLocalDpi xmlns:a14="http://schemas.microsoft.com/office/drawing/2010/main" val="0"/>
                      </a:ext>
                    </a:extLst>
                  </a:blip>
                  <a:srcRect t="39112" b="41947"/>
                  <a:stretch/>
                </p:blipFill>
                <p:spPr>
                  <a:xfrm>
                    <a:off x="1049354" y="3011005"/>
                    <a:ext cx="1158513" cy="212598"/>
                  </a:xfrm>
                  <a:prstGeom prst="rect">
                    <a:avLst/>
                  </a:prstGeom>
                </p:spPr>
              </p:pic>
            </p:grpSp>
          </p:grpSp>
        </p:grpSp>
      </p:grpSp>
      <p:sp>
        <p:nvSpPr>
          <p:cNvPr id="62" name="Rectangle 61">
            <a:extLst>
              <a:ext uri="{FF2B5EF4-FFF2-40B4-BE49-F238E27FC236}">
                <a16:creationId xmlns:a16="http://schemas.microsoft.com/office/drawing/2014/main" id="{7594C248-E029-3BB7-9C74-9BDB7DDFACC5}"/>
              </a:ext>
            </a:extLst>
          </p:cNvPr>
          <p:cNvSpPr/>
          <p:nvPr/>
        </p:nvSpPr>
        <p:spPr>
          <a:xfrm>
            <a:off x="-92671" y="5486791"/>
            <a:ext cx="12284670" cy="1371209"/>
          </a:xfrm>
          <a:custGeom>
            <a:avLst/>
            <a:gdLst>
              <a:gd name="connsiteX0" fmla="*/ 0 w 12192000"/>
              <a:gd name="connsiteY0" fmla="*/ 0 h 989045"/>
              <a:gd name="connsiteX1" fmla="*/ 12192000 w 12192000"/>
              <a:gd name="connsiteY1" fmla="*/ 0 h 989045"/>
              <a:gd name="connsiteX2" fmla="*/ 12192000 w 12192000"/>
              <a:gd name="connsiteY2" fmla="*/ 989045 h 989045"/>
              <a:gd name="connsiteX3" fmla="*/ 0 w 12192000"/>
              <a:gd name="connsiteY3" fmla="*/ 989045 h 989045"/>
              <a:gd name="connsiteX4" fmla="*/ 0 w 12192000"/>
              <a:gd name="connsiteY4" fmla="*/ 0 h 989045"/>
              <a:gd name="connsiteX0" fmla="*/ 0 w 12192000"/>
              <a:gd name="connsiteY0" fmla="*/ 0 h 989045"/>
              <a:gd name="connsiteX1" fmla="*/ 12192000 w 12192000"/>
              <a:gd name="connsiteY1" fmla="*/ 0 h 989045"/>
              <a:gd name="connsiteX2" fmla="*/ 12192000 w 12192000"/>
              <a:gd name="connsiteY2" fmla="*/ 989045 h 989045"/>
              <a:gd name="connsiteX3" fmla="*/ 0 w 12192000"/>
              <a:gd name="connsiteY3" fmla="*/ 989045 h 989045"/>
              <a:gd name="connsiteX4" fmla="*/ 0 w 12192000"/>
              <a:gd name="connsiteY4" fmla="*/ 0 h 989045"/>
              <a:gd name="connsiteX0" fmla="*/ 0 w 12192000"/>
              <a:gd name="connsiteY0" fmla="*/ 594837 h 1583882"/>
              <a:gd name="connsiteX1" fmla="*/ 12192000 w 12192000"/>
              <a:gd name="connsiteY1" fmla="*/ 594837 h 1583882"/>
              <a:gd name="connsiteX2" fmla="*/ 12192000 w 12192000"/>
              <a:gd name="connsiteY2" fmla="*/ 1583882 h 1583882"/>
              <a:gd name="connsiteX3" fmla="*/ 0 w 12192000"/>
              <a:gd name="connsiteY3" fmla="*/ 1583882 h 1583882"/>
              <a:gd name="connsiteX4" fmla="*/ 0 w 12192000"/>
              <a:gd name="connsiteY4" fmla="*/ 594837 h 1583882"/>
              <a:gd name="connsiteX0" fmla="*/ 0 w 12210661"/>
              <a:gd name="connsiteY0" fmla="*/ 917379 h 1523869"/>
              <a:gd name="connsiteX1" fmla="*/ 12210661 w 12210661"/>
              <a:gd name="connsiteY1" fmla="*/ 534824 h 1523869"/>
              <a:gd name="connsiteX2" fmla="*/ 12210661 w 12210661"/>
              <a:gd name="connsiteY2" fmla="*/ 1523869 h 1523869"/>
              <a:gd name="connsiteX3" fmla="*/ 18661 w 12210661"/>
              <a:gd name="connsiteY3" fmla="*/ 1523869 h 1523869"/>
              <a:gd name="connsiteX4" fmla="*/ 0 w 12210661"/>
              <a:gd name="connsiteY4" fmla="*/ 917379 h 1523869"/>
              <a:gd name="connsiteX0" fmla="*/ 62665 w 12273326"/>
              <a:gd name="connsiteY0" fmla="*/ 1651278 h 2257768"/>
              <a:gd name="connsiteX1" fmla="*/ 12273326 w 12273326"/>
              <a:gd name="connsiteY1" fmla="*/ 1268723 h 2257768"/>
              <a:gd name="connsiteX2" fmla="*/ 12273326 w 12273326"/>
              <a:gd name="connsiteY2" fmla="*/ 2257768 h 2257768"/>
              <a:gd name="connsiteX3" fmla="*/ 81326 w 12273326"/>
              <a:gd name="connsiteY3" fmla="*/ 2257768 h 2257768"/>
              <a:gd name="connsiteX4" fmla="*/ 62665 w 12273326"/>
              <a:gd name="connsiteY4" fmla="*/ 1651278 h 2257768"/>
              <a:gd name="connsiteX0" fmla="*/ 74009 w 12284670"/>
              <a:gd name="connsiteY0" fmla="*/ 764719 h 1371209"/>
              <a:gd name="connsiteX1" fmla="*/ 12284670 w 12284670"/>
              <a:gd name="connsiteY1" fmla="*/ 382164 h 1371209"/>
              <a:gd name="connsiteX2" fmla="*/ 12284670 w 12284670"/>
              <a:gd name="connsiteY2" fmla="*/ 1371209 h 1371209"/>
              <a:gd name="connsiteX3" fmla="*/ 92670 w 12284670"/>
              <a:gd name="connsiteY3" fmla="*/ 1371209 h 1371209"/>
              <a:gd name="connsiteX4" fmla="*/ 74009 w 12284670"/>
              <a:gd name="connsiteY4" fmla="*/ 764719 h 137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4670" h="1371209">
                <a:moveTo>
                  <a:pt x="74009" y="764719"/>
                </a:moveTo>
                <a:cubicBezTo>
                  <a:pt x="-993829" y="-1465296"/>
                  <a:pt x="9806875" y="2061674"/>
                  <a:pt x="12284670" y="382164"/>
                </a:cubicBezTo>
                <a:lnTo>
                  <a:pt x="12284670" y="1371209"/>
                </a:lnTo>
                <a:lnTo>
                  <a:pt x="92670" y="1371209"/>
                </a:lnTo>
                <a:lnTo>
                  <a:pt x="74009" y="764719"/>
                </a:lnTo>
                <a:close/>
              </a:path>
            </a:pathLst>
          </a:cu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496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E9A5F79-149C-557A-5DCA-37626E4DC97E}"/>
              </a:ext>
            </a:extLst>
          </p:cNvPr>
          <p:cNvGrpSpPr/>
          <p:nvPr/>
        </p:nvGrpSpPr>
        <p:grpSpPr>
          <a:xfrm>
            <a:off x="252061" y="147286"/>
            <a:ext cx="11852422" cy="578856"/>
            <a:chOff x="252061" y="147286"/>
            <a:chExt cx="11852422" cy="578856"/>
          </a:xfrm>
        </p:grpSpPr>
        <p:sp>
          <p:nvSpPr>
            <p:cNvPr id="5" name="TextBox 4">
              <a:extLst>
                <a:ext uri="{FF2B5EF4-FFF2-40B4-BE49-F238E27FC236}">
                  <a16:creationId xmlns:a16="http://schemas.microsoft.com/office/drawing/2014/main" id="{4F3F183B-8745-17C2-BECB-11A0F82C7788}"/>
                </a:ext>
              </a:extLst>
            </p:cNvPr>
            <p:cNvSpPr txBox="1"/>
            <p:nvPr/>
          </p:nvSpPr>
          <p:spPr>
            <a:xfrm>
              <a:off x="888803" y="172144"/>
              <a:ext cx="11215680"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TRÊN THẾ GIỚI</a:t>
              </a:r>
            </a:p>
          </p:txBody>
        </p:sp>
        <p:grpSp>
          <p:nvGrpSpPr>
            <p:cNvPr id="6" name="Group 5">
              <a:extLst>
                <a:ext uri="{FF2B5EF4-FFF2-40B4-BE49-F238E27FC236}">
                  <a16:creationId xmlns:a16="http://schemas.microsoft.com/office/drawing/2014/main" id="{2349D944-2CD1-9DA8-8024-1AF5346BAB04}"/>
                </a:ext>
              </a:extLst>
            </p:cNvPr>
            <p:cNvGrpSpPr/>
            <p:nvPr/>
          </p:nvGrpSpPr>
          <p:grpSpPr>
            <a:xfrm>
              <a:off x="252061" y="147286"/>
              <a:ext cx="578856" cy="578856"/>
              <a:chOff x="1771650" y="132666"/>
              <a:chExt cx="1143000" cy="1143000"/>
            </a:xfrm>
          </p:grpSpPr>
          <p:sp>
            <p:nvSpPr>
              <p:cNvPr id="7" name="Oval 6">
                <a:extLst>
                  <a:ext uri="{FF2B5EF4-FFF2-40B4-BE49-F238E27FC236}">
                    <a16:creationId xmlns:a16="http://schemas.microsoft.com/office/drawing/2014/main" id="{2595237C-81EA-591E-654D-7617B3FBCDDF}"/>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Atom with solid fill">
                <a:extLst>
                  <a:ext uri="{FF2B5EF4-FFF2-40B4-BE49-F238E27FC236}">
                    <a16:creationId xmlns:a16="http://schemas.microsoft.com/office/drawing/2014/main" id="{A71F900F-9589-542A-F8A1-4DF6FCD0AE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32515"/>
                <a:ext cx="914400" cy="914400"/>
              </a:xfrm>
              <a:prstGeom prst="rect">
                <a:avLst/>
              </a:prstGeom>
            </p:spPr>
          </p:pic>
        </p:grpSp>
      </p:grpSp>
      <p:pic>
        <p:nvPicPr>
          <p:cNvPr id="16" name="Picture 15" descr="A collage of a person holding a qr code&#10;&#10;Description automatically generated">
            <a:extLst>
              <a:ext uri="{FF2B5EF4-FFF2-40B4-BE49-F238E27FC236}">
                <a16:creationId xmlns:a16="http://schemas.microsoft.com/office/drawing/2014/main" id="{69C2E1B3-2697-7DFD-59AA-32E2374487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075" y="1328476"/>
            <a:ext cx="4114800" cy="2314576"/>
          </a:xfrm>
          <a:prstGeom prst="roundRect">
            <a:avLst/>
          </a:prstGeom>
        </p:spPr>
      </p:pic>
      <p:pic>
        <p:nvPicPr>
          <p:cNvPr id="18" name="Picture 17" descr="A row of qr code cards&#10;&#10;Description automatically generated">
            <a:extLst>
              <a:ext uri="{FF2B5EF4-FFF2-40B4-BE49-F238E27FC236}">
                <a16:creationId xmlns:a16="http://schemas.microsoft.com/office/drawing/2014/main" id="{B013DA61-A71C-CFBF-09EA-B65D96DC9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075" y="3796150"/>
            <a:ext cx="4114800" cy="2314575"/>
          </a:xfrm>
          <a:prstGeom prst="roundRect">
            <a:avLst/>
          </a:prstGeom>
        </p:spPr>
      </p:pic>
      <p:sp>
        <p:nvSpPr>
          <p:cNvPr id="19" name="Rectangle: Rounded Corners 18">
            <a:extLst>
              <a:ext uri="{FF2B5EF4-FFF2-40B4-BE49-F238E27FC236}">
                <a16:creationId xmlns:a16="http://schemas.microsoft.com/office/drawing/2014/main" id="{C3533A47-00BA-78AE-7D12-B9A8C31A0698}"/>
              </a:ext>
            </a:extLst>
          </p:cNvPr>
          <p:cNvSpPr/>
          <p:nvPr/>
        </p:nvSpPr>
        <p:spPr>
          <a:xfrm>
            <a:off x="5350598" y="1328476"/>
            <a:ext cx="6141327" cy="4782249"/>
          </a:xfrm>
          <a:prstGeom prst="roundRect">
            <a:avLst/>
          </a:prstGeom>
          <a:solidFill>
            <a:srgbClr val="E0E1FC"/>
          </a:solid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group of blue and white electronic devices&#10;&#10;Description automatically generated">
            <a:extLst>
              <a:ext uri="{FF2B5EF4-FFF2-40B4-BE49-F238E27FC236}">
                <a16:creationId xmlns:a16="http://schemas.microsoft.com/office/drawing/2014/main" id="{B7D7DCCB-BFEE-71A8-EAAD-63D6F4583930}"/>
              </a:ext>
            </a:extLst>
          </p:cNvPr>
          <p:cNvPicPr>
            <a:picLocks noChangeAspect="1"/>
          </p:cNvPicPr>
          <p:nvPr/>
        </p:nvPicPr>
        <p:blipFill>
          <a:blip r:embed="rId6">
            <a:extLst>
              <a:ext uri="{28A0092B-C50C-407E-A947-70E740481C1C}">
                <a14:useLocalDpi xmlns:a14="http://schemas.microsoft.com/office/drawing/2010/main" val="0"/>
              </a:ext>
            </a:extLst>
          </a:blip>
          <a:srcRect t="22539"/>
          <a:stretch/>
        </p:blipFill>
        <p:spPr>
          <a:xfrm>
            <a:off x="1653737" y="3429000"/>
            <a:ext cx="2286000" cy="1328056"/>
          </a:xfrm>
          <a:prstGeom prst="roundRect">
            <a:avLst/>
          </a:prstGeom>
        </p:spPr>
      </p:pic>
      <p:grpSp>
        <p:nvGrpSpPr>
          <p:cNvPr id="22" name="Group 21">
            <a:extLst>
              <a:ext uri="{FF2B5EF4-FFF2-40B4-BE49-F238E27FC236}">
                <a16:creationId xmlns:a16="http://schemas.microsoft.com/office/drawing/2014/main" id="{C88A9116-22FE-0E94-2D11-5E5BBF71FDD8}"/>
              </a:ext>
            </a:extLst>
          </p:cNvPr>
          <p:cNvGrpSpPr/>
          <p:nvPr/>
        </p:nvGrpSpPr>
        <p:grpSpPr>
          <a:xfrm>
            <a:off x="6908684" y="998420"/>
            <a:ext cx="3025154" cy="630942"/>
            <a:chOff x="7223368" y="847977"/>
            <a:chExt cx="3025154" cy="630942"/>
          </a:xfrm>
        </p:grpSpPr>
        <p:sp>
          <p:nvSpPr>
            <p:cNvPr id="20" name="Rectangle: Rounded Corners 19">
              <a:extLst>
                <a:ext uri="{FF2B5EF4-FFF2-40B4-BE49-F238E27FC236}">
                  <a16:creationId xmlns:a16="http://schemas.microsoft.com/office/drawing/2014/main" id="{13A705C0-BE9C-2959-75AC-57EB9C7C8924}"/>
                </a:ext>
              </a:extLst>
            </p:cNvPr>
            <p:cNvSpPr/>
            <p:nvPr/>
          </p:nvSpPr>
          <p:spPr>
            <a:xfrm>
              <a:off x="7223368" y="847977"/>
              <a:ext cx="3025154" cy="630942"/>
            </a:xfrm>
            <a:prstGeom prst="roundRect">
              <a:avLst>
                <a:gd name="adj" fmla="val 50000"/>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7C2ED54-3ED5-DA5A-E4D5-CD404FE9ECAA}"/>
                </a:ext>
              </a:extLst>
            </p:cNvPr>
            <p:cNvSpPr txBox="1"/>
            <p:nvPr/>
          </p:nvSpPr>
          <p:spPr>
            <a:xfrm>
              <a:off x="7582821" y="963393"/>
              <a:ext cx="2306249" cy="400110"/>
            </a:xfrm>
            <a:prstGeom prst="rect">
              <a:avLst/>
            </a:prstGeom>
            <a:noFill/>
          </p:spPr>
          <p:txBody>
            <a:bodyPr wrap="square" rtlCol="0">
              <a:spAutoFit/>
            </a:bodyPr>
            <a:lstStyle/>
            <a:p>
              <a:pPr algn="ctr"/>
              <a:r>
                <a:rPr lang="en-US" sz="2000" b="1" dirty="0">
                  <a:solidFill>
                    <a:schemeClr val="bg1"/>
                  </a:solidFill>
                  <a:latin typeface="Roboto" pitchFamily="2" charset="0"/>
                  <a:ea typeface="Roboto" pitchFamily="2" charset="0"/>
                </a:rPr>
                <a:t>ẤN ĐỘ</a:t>
              </a:r>
            </a:p>
          </p:txBody>
        </p:sp>
      </p:grpSp>
      <p:grpSp>
        <p:nvGrpSpPr>
          <p:cNvPr id="28" name="Group 27">
            <a:extLst>
              <a:ext uri="{FF2B5EF4-FFF2-40B4-BE49-F238E27FC236}">
                <a16:creationId xmlns:a16="http://schemas.microsoft.com/office/drawing/2014/main" id="{6F889B91-34E6-F69B-04A8-BFB5DF622A0B}"/>
              </a:ext>
            </a:extLst>
          </p:cNvPr>
          <p:cNvGrpSpPr/>
          <p:nvPr/>
        </p:nvGrpSpPr>
        <p:grpSpPr>
          <a:xfrm>
            <a:off x="5680051" y="3094403"/>
            <a:ext cx="5436874" cy="461665"/>
            <a:chOff x="5789423" y="1962544"/>
            <a:chExt cx="5436874" cy="461665"/>
          </a:xfrm>
        </p:grpSpPr>
        <p:sp>
          <p:nvSpPr>
            <p:cNvPr id="23" name="TextBox 22">
              <a:extLst>
                <a:ext uri="{FF2B5EF4-FFF2-40B4-BE49-F238E27FC236}">
                  <a16:creationId xmlns:a16="http://schemas.microsoft.com/office/drawing/2014/main" id="{CEBB432E-4682-F833-FE81-735E782C62DF}"/>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Thiết bị Soundbox lần đầu tiên được công ty tài chính lớn nhất Ấn Độ, Paytm, giới thiệu vào năm 2019 và mang tính biểu tượng vào năm 2020. </a:t>
              </a:r>
            </a:p>
          </p:txBody>
        </p:sp>
        <p:grpSp>
          <p:nvGrpSpPr>
            <p:cNvPr id="27" name="Group 26">
              <a:extLst>
                <a:ext uri="{FF2B5EF4-FFF2-40B4-BE49-F238E27FC236}">
                  <a16:creationId xmlns:a16="http://schemas.microsoft.com/office/drawing/2014/main" id="{7A9D04DC-E235-BBFD-B9EF-E840F9569B41}"/>
                </a:ext>
              </a:extLst>
            </p:cNvPr>
            <p:cNvGrpSpPr/>
            <p:nvPr/>
          </p:nvGrpSpPr>
          <p:grpSpPr>
            <a:xfrm>
              <a:off x="5789423" y="2061812"/>
              <a:ext cx="306577" cy="306577"/>
              <a:chOff x="6096000" y="2717415"/>
              <a:chExt cx="578856" cy="578856"/>
            </a:xfrm>
          </p:grpSpPr>
          <p:sp>
            <p:nvSpPr>
              <p:cNvPr id="25" name="Oval 24">
                <a:extLst>
                  <a:ext uri="{FF2B5EF4-FFF2-40B4-BE49-F238E27FC236}">
                    <a16:creationId xmlns:a16="http://schemas.microsoft.com/office/drawing/2014/main" id="{3C89255A-304D-53C8-05AA-C6FFD585D0AA}"/>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Atom with solid fill">
                <a:extLst>
                  <a:ext uri="{FF2B5EF4-FFF2-40B4-BE49-F238E27FC236}">
                    <a16:creationId xmlns:a16="http://schemas.microsoft.com/office/drawing/2014/main" id="{032ECFE1-283B-74A8-18EC-C52503BC4A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29" name="Group 28">
            <a:extLst>
              <a:ext uri="{FF2B5EF4-FFF2-40B4-BE49-F238E27FC236}">
                <a16:creationId xmlns:a16="http://schemas.microsoft.com/office/drawing/2014/main" id="{B86D98F8-6B35-A146-ECCD-24D422BDDFAB}"/>
              </a:ext>
            </a:extLst>
          </p:cNvPr>
          <p:cNvGrpSpPr/>
          <p:nvPr/>
        </p:nvGrpSpPr>
        <p:grpSpPr>
          <a:xfrm>
            <a:off x="5680051" y="3646983"/>
            <a:ext cx="5436874" cy="461665"/>
            <a:chOff x="5789423" y="1962544"/>
            <a:chExt cx="5436874" cy="461665"/>
          </a:xfrm>
        </p:grpSpPr>
        <p:sp>
          <p:nvSpPr>
            <p:cNvPr id="30" name="TextBox 29">
              <a:extLst>
                <a:ext uri="{FF2B5EF4-FFF2-40B4-BE49-F238E27FC236}">
                  <a16:creationId xmlns:a16="http://schemas.microsoft.com/office/drawing/2014/main" id="{AA6F36B9-0744-FAC0-6964-C425B0BA4C49}"/>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Vào quý III của năm 2023, công ty Paytm đã triển khai 6.8 triệu thiết bị Soundbox trên khắp cả nước.</a:t>
              </a:r>
            </a:p>
          </p:txBody>
        </p:sp>
        <p:grpSp>
          <p:nvGrpSpPr>
            <p:cNvPr id="31" name="Group 30">
              <a:extLst>
                <a:ext uri="{FF2B5EF4-FFF2-40B4-BE49-F238E27FC236}">
                  <a16:creationId xmlns:a16="http://schemas.microsoft.com/office/drawing/2014/main" id="{7A20D1D0-EE2D-7560-27EE-7C1A321BFB53}"/>
                </a:ext>
              </a:extLst>
            </p:cNvPr>
            <p:cNvGrpSpPr/>
            <p:nvPr/>
          </p:nvGrpSpPr>
          <p:grpSpPr>
            <a:xfrm>
              <a:off x="5789423" y="2061812"/>
              <a:ext cx="306577" cy="306577"/>
              <a:chOff x="6096000" y="2717415"/>
              <a:chExt cx="578856" cy="578856"/>
            </a:xfrm>
          </p:grpSpPr>
          <p:sp>
            <p:nvSpPr>
              <p:cNvPr id="32" name="Oval 31">
                <a:extLst>
                  <a:ext uri="{FF2B5EF4-FFF2-40B4-BE49-F238E27FC236}">
                    <a16:creationId xmlns:a16="http://schemas.microsoft.com/office/drawing/2014/main" id="{3868A114-0553-4252-7C68-08BC50D671A0}"/>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Atom with solid fill">
                <a:extLst>
                  <a:ext uri="{FF2B5EF4-FFF2-40B4-BE49-F238E27FC236}">
                    <a16:creationId xmlns:a16="http://schemas.microsoft.com/office/drawing/2014/main" id="{A8E965D6-1EC0-4EED-F46F-A3B7BAD332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35" name="Group 34">
            <a:extLst>
              <a:ext uri="{FF2B5EF4-FFF2-40B4-BE49-F238E27FC236}">
                <a16:creationId xmlns:a16="http://schemas.microsoft.com/office/drawing/2014/main" id="{4F618510-6EC3-E760-045A-0F506AFE63D3}"/>
              </a:ext>
            </a:extLst>
          </p:cNvPr>
          <p:cNvGrpSpPr/>
          <p:nvPr/>
        </p:nvGrpSpPr>
        <p:grpSpPr>
          <a:xfrm>
            <a:off x="5680051" y="4199563"/>
            <a:ext cx="5436874" cy="646331"/>
            <a:chOff x="5789423" y="1962544"/>
            <a:chExt cx="5436874" cy="646331"/>
          </a:xfrm>
        </p:grpSpPr>
        <p:sp>
          <p:nvSpPr>
            <p:cNvPr id="36" name="TextBox 35">
              <a:extLst>
                <a:ext uri="{FF2B5EF4-FFF2-40B4-BE49-F238E27FC236}">
                  <a16:creationId xmlns:a16="http://schemas.microsoft.com/office/drawing/2014/main" id="{EC770EE0-BA6E-A2B5-7218-2C03F17D71EA}"/>
                </a:ext>
              </a:extLst>
            </p:cNvPr>
            <p:cNvSpPr txBox="1"/>
            <p:nvPr/>
          </p:nvSpPr>
          <p:spPr>
            <a:xfrm>
              <a:off x="6176288" y="1962544"/>
              <a:ext cx="5050009"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Tháng 6 năm 2022, </a:t>
              </a:r>
              <a:r>
                <a:rPr lang="en-US" sz="1200" dirty="0" err="1">
                  <a:solidFill>
                    <a:srgbClr val="565ADD"/>
                  </a:solidFill>
                  <a:latin typeface="Roboto" pitchFamily="2" charset="0"/>
                  <a:ea typeface="Roboto" pitchFamily="2" charset="0"/>
                </a:rPr>
                <a:t>BharatPe</a:t>
              </a:r>
              <a:r>
                <a:rPr lang="en-US" sz="1200" dirty="0">
                  <a:solidFill>
                    <a:srgbClr val="565ADD"/>
                  </a:solidFill>
                  <a:latin typeface="Roboto" pitchFamily="2" charset="0"/>
                  <a:ea typeface="Roboto" pitchFamily="2" charset="0"/>
                </a:rPr>
                <a:t> cạnh tranh với Paytm và ra mắt thiết bị </a:t>
              </a:r>
              <a:r>
                <a:rPr lang="en-US" sz="1200" dirty="0" err="1">
                  <a:solidFill>
                    <a:srgbClr val="565ADD"/>
                  </a:solidFill>
                  <a:latin typeface="Roboto" pitchFamily="2" charset="0"/>
                  <a:ea typeface="Roboto" pitchFamily="2" charset="0"/>
                </a:rPr>
                <a:t>SoundBox</a:t>
              </a:r>
              <a:r>
                <a:rPr lang="en-US" sz="1200" dirty="0">
                  <a:solidFill>
                    <a:srgbClr val="565ADD"/>
                  </a:solidFill>
                  <a:latin typeface="Roboto" pitchFamily="2" charset="0"/>
                  <a:ea typeface="Roboto" pitchFamily="2" charset="0"/>
                </a:rPr>
                <a:t> là </a:t>
              </a:r>
              <a:r>
                <a:rPr lang="en-US" sz="1200" dirty="0" err="1">
                  <a:solidFill>
                    <a:srgbClr val="565ADD"/>
                  </a:solidFill>
                  <a:latin typeface="Roboto" pitchFamily="2" charset="0"/>
                  <a:ea typeface="Roboto" pitchFamily="2" charset="0"/>
                </a:rPr>
                <a:t>BharatPe</a:t>
              </a:r>
              <a:r>
                <a:rPr lang="en-US" sz="1200" dirty="0">
                  <a:solidFill>
                    <a:srgbClr val="565ADD"/>
                  </a:solidFill>
                  <a:latin typeface="Roboto" pitchFamily="2" charset="0"/>
                  <a:ea typeface="Roboto" pitchFamily="2" charset="0"/>
                </a:rPr>
                <a:t> Speaker. Sau đó vài tháng, </a:t>
              </a:r>
              <a:r>
                <a:rPr lang="en-US" sz="1200" dirty="0" err="1">
                  <a:solidFill>
                    <a:srgbClr val="565ADD"/>
                  </a:solidFill>
                  <a:latin typeface="Roboto" pitchFamily="2" charset="0"/>
                  <a:ea typeface="Roboto" pitchFamily="2" charset="0"/>
                </a:rPr>
                <a:t>PhonePe</a:t>
              </a:r>
              <a:r>
                <a:rPr lang="en-US" sz="1200" dirty="0">
                  <a:solidFill>
                    <a:srgbClr val="565ADD"/>
                  </a:solidFill>
                  <a:latin typeface="Roboto" pitchFamily="2" charset="0"/>
                  <a:ea typeface="Roboto" pitchFamily="2" charset="0"/>
                </a:rPr>
                <a:t> cũng làm theo và triển khai 2.2 triệu thiết bị tại Ấn Độ.</a:t>
              </a:r>
              <a:endParaRPr lang="en-US" sz="1200" u="sng" dirty="0">
                <a:solidFill>
                  <a:srgbClr val="565ADD"/>
                </a:solidFill>
                <a:latin typeface="Roboto" pitchFamily="2" charset="0"/>
                <a:ea typeface="Roboto" pitchFamily="2" charset="0"/>
              </a:endParaRPr>
            </a:p>
          </p:txBody>
        </p:sp>
        <p:grpSp>
          <p:nvGrpSpPr>
            <p:cNvPr id="37" name="Group 36">
              <a:extLst>
                <a:ext uri="{FF2B5EF4-FFF2-40B4-BE49-F238E27FC236}">
                  <a16:creationId xmlns:a16="http://schemas.microsoft.com/office/drawing/2014/main" id="{87EEBE94-C575-EDAF-C397-4324F2CD3703}"/>
                </a:ext>
              </a:extLst>
            </p:cNvPr>
            <p:cNvGrpSpPr/>
            <p:nvPr/>
          </p:nvGrpSpPr>
          <p:grpSpPr>
            <a:xfrm>
              <a:off x="5789423" y="2061812"/>
              <a:ext cx="306577" cy="306577"/>
              <a:chOff x="6096000" y="2717415"/>
              <a:chExt cx="578856" cy="578856"/>
            </a:xfrm>
          </p:grpSpPr>
          <p:sp>
            <p:nvSpPr>
              <p:cNvPr id="38" name="Oval 37">
                <a:extLst>
                  <a:ext uri="{FF2B5EF4-FFF2-40B4-BE49-F238E27FC236}">
                    <a16:creationId xmlns:a16="http://schemas.microsoft.com/office/drawing/2014/main" id="{DE19005B-E81B-D676-FD84-E42FD22BF92D}"/>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Atom with solid fill">
                <a:extLst>
                  <a:ext uri="{FF2B5EF4-FFF2-40B4-BE49-F238E27FC236}">
                    <a16:creationId xmlns:a16="http://schemas.microsoft.com/office/drawing/2014/main" id="{EBC44650-B62E-4CCF-7042-BB875D4738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40" name="Group 39">
            <a:extLst>
              <a:ext uri="{FF2B5EF4-FFF2-40B4-BE49-F238E27FC236}">
                <a16:creationId xmlns:a16="http://schemas.microsoft.com/office/drawing/2014/main" id="{01FF1ABB-7156-4561-6129-7CFE106B394E}"/>
              </a:ext>
            </a:extLst>
          </p:cNvPr>
          <p:cNvGrpSpPr/>
          <p:nvPr/>
        </p:nvGrpSpPr>
        <p:grpSpPr>
          <a:xfrm>
            <a:off x="5680051" y="4936809"/>
            <a:ext cx="5436874" cy="646331"/>
            <a:chOff x="5789423" y="1962544"/>
            <a:chExt cx="5436874" cy="646331"/>
          </a:xfrm>
        </p:grpSpPr>
        <p:sp>
          <p:nvSpPr>
            <p:cNvPr id="41" name="TextBox 40">
              <a:extLst>
                <a:ext uri="{FF2B5EF4-FFF2-40B4-BE49-F238E27FC236}">
                  <a16:creationId xmlns:a16="http://schemas.microsoft.com/office/drawing/2014/main" id="{B6AF037E-98A7-4039-7522-6814AF5DDD1E}"/>
                </a:ext>
              </a:extLst>
            </p:cNvPr>
            <p:cNvSpPr txBox="1"/>
            <p:nvPr/>
          </p:nvSpPr>
          <p:spPr>
            <a:xfrm>
              <a:off x="6176288" y="1962544"/>
              <a:ext cx="5050009"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Tiếp theo đó là </a:t>
              </a:r>
              <a:r>
                <a:rPr lang="en-US" sz="1200" dirty="0" err="1">
                  <a:solidFill>
                    <a:srgbClr val="565ADD"/>
                  </a:solidFill>
                  <a:latin typeface="Roboto" pitchFamily="2" charset="0"/>
                  <a:ea typeface="Roboto" pitchFamily="2" charset="0"/>
                </a:rPr>
                <a:t>GooglePay</a:t>
              </a:r>
              <a:r>
                <a:rPr lang="en-US" sz="1200" dirty="0">
                  <a:solidFill>
                    <a:srgbClr val="565ADD"/>
                  </a:solidFill>
                  <a:latin typeface="Roboto" pitchFamily="2" charset="0"/>
                  <a:ea typeface="Roboto" pitchFamily="2" charset="0"/>
                </a:rPr>
                <a:t>, thử nghiệm </a:t>
              </a:r>
              <a:r>
                <a:rPr lang="en-US" sz="1200" dirty="0" err="1">
                  <a:solidFill>
                    <a:srgbClr val="565ADD"/>
                  </a:solidFill>
                  <a:latin typeface="Roboto" pitchFamily="2" charset="0"/>
                  <a:ea typeface="Roboto" pitchFamily="2" charset="0"/>
                </a:rPr>
                <a:t>SoundPod</a:t>
              </a:r>
              <a:r>
                <a:rPr lang="en-US" sz="1200" dirty="0">
                  <a:solidFill>
                    <a:srgbClr val="565ADD"/>
                  </a:solidFill>
                  <a:latin typeface="Roboto" pitchFamily="2" charset="0"/>
                  <a:ea typeface="Roboto" pitchFamily="2" charset="0"/>
                </a:rPr>
                <a:t> tại các cửa hàng </a:t>
              </a:r>
              <a:r>
                <a:rPr lang="en-US" sz="1200" dirty="0" err="1">
                  <a:solidFill>
                    <a:srgbClr val="565ADD"/>
                  </a:solidFill>
                  <a:latin typeface="Roboto" pitchFamily="2" charset="0"/>
                  <a:ea typeface="Roboto" pitchFamily="2" charset="0"/>
                </a:rPr>
                <a:t>kirana</a:t>
              </a:r>
              <a:r>
                <a:rPr lang="en-US" sz="1200" dirty="0">
                  <a:solidFill>
                    <a:srgbClr val="565ADD"/>
                  </a:solidFill>
                  <a:latin typeface="Roboto" pitchFamily="2" charset="0"/>
                  <a:ea typeface="Roboto" pitchFamily="2" charset="0"/>
                </a:rPr>
                <a:t> và một số ngân hàng (IndusInd Bank, AU Small </a:t>
              </a:r>
              <a:r>
                <a:rPr lang="en-US" sz="1200" dirty="0" err="1">
                  <a:solidFill>
                    <a:srgbClr val="565ADD"/>
                  </a:solidFill>
                  <a:latin typeface="Roboto" pitchFamily="2" charset="0"/>
                  <a:ea typeface="Roboto" pitchFamily="2" charset="0"/>
                </a:rPr>
                <a:t>Finace</a:t>
              </a:r>
              <a:r>
                <a:rPr lang="en-US" sz="1200" dirty="0">
                  <a:solidFill>
                    <a:srgbClr val="565ADD"/>
                  </a:solidFill>
                  <a:latin typeface="Roboto" pitchFamily="2" charset="0"/>
                  <a:ea typeface="Roboto" pitchFamily="2" charset="0"/>
                </a:rPr>
                <a:t> Bank) cũng đã ra mắt các sản phẩm tương tự.</a:t>
              </a:r>
            </a:p>
          </p:txBody>
        </p:sp>
        <p:grpSp>
          <p:nvGrpSpPr>
            <p:cNvPr id="42" name="Group 41">
              <a:extLst>
                <a:ext uri="{FF2B5EF4-FFF2-40B4-BE49-F238E27FC236}">
                  <a16:creationId xmlns:a16="http://schemas.microsoft.com/office/drawing/2014/main" id="{8ABB78D6-4913-4E55-254A-B5EABF62F925}"/>
                </a:ext>
              </a:extLst>
            </p:cNvPr>
            <p:cNvGrpSpPr/>
            <p:nvPr/>
          </p:nvGrpSpPr>
          <p:grpSpPr>
            <a:xfrm>
              <a:off x="5789423" y="2061812"/>
              <a:ext cx="306577" cy="306577"/>
              <a:chOff x="6096000" y="2717415"/>
              <a:chExt cx="578856" cy="578856"/>
            </a:xfrm>
          </p:grpSpPr>
          <p:sp>
            <p:nvSpPr>
              <p:cNvPr id="43" name="Oval 42">
                <a:extLst>
                  <a:ext uri="{FF2B5EF4-FFF2-40B4-BE49-F238E27FC236}">
                    <a16:creationId xmlns:a16="http://schemas.microsoft.com/office/drawing/2014/main" id="{CC3EEE75-A9B5-63B3-8D21-DC2342542E71}"/>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Atom with solid fill">
                <a:extLst>
                  <a:ext uri="{FF2B5EF4-FFF2-40B4-BE49-F238E27FC236}">
                    <a16:creationId xmlns:a16="http://schemas.microsoft.com/office/drawing/2014/main" id="{FA4C2BC8-ADD1-0FC2-2E4C-564138E21F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45" name="Group 44">
            <a:extLst>
              <a:ext uri="{FF2B5EF4-FFF2-40B4-BE49-F238E27FC236}">
                <a16:creationId xmlns:a16="http://schemas.microsoft.com/office/drawing/2014/main" id="{B361A577-E176-6DD4-2466-CAFE94B769F0}"/>
              </a:ext>
            </a:extLst>
          </p:cNvPr>
          <p:cNvGrpSpPr/>
          <p:nvPr/>
        </p:nvGrpSpPr>
        <p:grpSpPr>
          <a:xfrm>
            <a:off x="5680051" y="1989243"/>
            <a:ext cx="5436874" cy="461665"/>
            <a:chOff x="5789423" y="1962544"/>
            <a:chExt cx="5436874" cy="461665"/>
          </a:xfrm>
        </p:grpSpPr>
        <p:sp>
          <p:nvSpPr>
            <p:cNvPr id="46" name="TextBox 45">
              <a:extLst>
                <a:ext uri="{FF2B5EF4-FFF2-40B4-BE49-F238E27FC236}">
                  <a16:creationId xmlns:a16="http://schemas.microsoft.com/office/drawing/2014/main" id="{D4017DE5-1896-97EC-2BA4-E29FE72EE92F}"/>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Năm 2014, ví Paytm ra mắt và Mã QR đã thay đổi bối cảnh thanh toán tại Ấn Độ.</a:t>
              </a:r>
            </a:p>
          </p:txBody>
        </p:sp>
        <p:grpSp>
          <p:nvGrpSpPr>
            <p:cNvPr id="47" name="Group 46">
              <a:extLst>
                <a:ext uri="{FF2B5EF4-FFF2-40B4-BE49-F238E27FC236}">
                  <a16:creationId xmlns:a16="http://schemas.microsoft.com/office/drawing/2014/main" id="{0C89B2BE-7BDE-7DD0-4EA9-8C530FD1AA89}"/>
                </a:ext>
              </a:extLst>
            </p:cNvPr>
            <p:cNvGrpSpPr/>
            <p:nvPr/>
          </p:nvGrpSpPr>
          <p:grpSpPr>
            <a:xfrm>
              <a:off x="5789423" y="2061812"/>
              <a:ext cx="306577" cy="306577"/>
              <a:chOff x="6096000" y="2717415"/>
              <a:chExt cx="578856" cy="578856"/>
            </a:xfrm>
          </p:grpSpPr>
          <p:sp>
            <p:nvSpPr>
              <p:cNvPr id="48" name="Oval 47">
                <a:extLst>
                  <a:ext uri="{FF2B5EF4-FFF2-40B4-BE49-F238E27FC236}">
                    <a16:creationId xmlns:a16="http://schemas.microsoft.com/office/drawing/2014/main" id="{183F2129-566D-E673-1E56-531E7410C543}"/>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Atom with solid fill">
                <a:extLst>
                  <a:ext uri="{FF2B5EF4-FFF2-40B4-BE49-F238E27FC236}">
                    <a16:creationId xmlns:a16="http://schemas.microsoft.com/office/drawing/2014/main" id="{5430B663-4DA5-E055-CB0C-E985C6BD47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50" name="Group 49">
            <a:extLst>
              <a:ext uri="{FF2B5EF4-FFF2-40B4-BE49-F238E27FC236}">
                <a16:creationId xmlns:a16="http://schemas.microsoft.com/office/drawing/2014/main" id="{E270F606-2EE1-1DA6-D36E-E565D86FAE2F}"/>
              </a:ext>
            </a:extLst>
          </p:cNvPr>
          <p:cNvGrpSpPr/>
          <p:nvPr/>
        </p:nvGrpSpPr>
        <p:grpSpPr>
          <a:xfrm>
            <a:off x="5680051" y="2541823"/>
            <a:ext cx="5436874" cy="461665"/>
            <a:chOff x="5789423" y="1962544"/>
            <a:chExt cx="5436874" cy="461665"/>
          </a:xfrm>
        </p:grpSpPr>
        <p:sp>
          <p:nvSpPr>
            <p:cNvPr id="51" name="TextBox 50">
              <a:extLst>
                <a:ext uri="{FF2B5EF4-FFF2-40B4-BE49-F238E27FC236}">
                  <a16:creationId xmlns:a16="http://schemas.microsoft.com/office/drawing/2014/main" id="{A45F2B9E-8A02-2685-768A-87FFFDAA4A6F}"/>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Năm 2020, Mã QR All in one đã ra mắt, trao quyền cho người dùng thanh toán ở bất kỳ bên thứ ba nào.</a:t>
              </a:r>
            </a:p>
          </p:txBody>
        </p:sp>
        <p:grpSp>
          <p:nvGrpSpPr>
            <p:cNvPr id="52" name="Group 51">
              <a:extLst>
                <a:ext uri="{FF2B5EF4-FFF2-40B4-BE49-F238E27FC236}">
                  <a16:creationId xmlns:a16="http://schemas.microsoft.com/office/drawing/2014/main" id="{A4AE7969-CAA7-2B24-0D00-4ECBBE67E52F}"/>
                </a:ext>
              </a:extLst>
            </p:cNvPr>
            <p:cNvGrpSpPr/>
            <p:nvPr/>
          </p:nvGrpSpPr>
          <p:grpSpPr>
            <a:xfrm>
              <a:off x="5789423" y="2061812"/>
              <a:ext cx="306577" cy="306577"/>
              <a:chOff x="6096000" y="2717415"/>
              <a:chExt cx="578856" cy="578856"/>
            </a:xfrm>
          </p:grpSpPr>
          <p:sp>
            <p:nvSpPr>
              <p:cNvPr id="53" name="Oval 52">
                <a:extLst>
                  <a:ext uri="{FF2B5EF4-FFF2-40B4-BE49-F238E27FC236}">
                    <a16:creationId xmlns:a16="http://schemas.microsoft.com/office/drawing/2014/main" id="{2E01589F-A7BC-024C-17A3-96C12EE5F276}"/>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Graphic 53" descr="Atom with solid fill">
                <a:extLst>
                  <a:ext uri="{FF2B5EF4-FFF2-40B4-BE49-F238E27FC236}">
                    <a16:creationId xmlns:a16="http://schemas.microsoft.com/office/drawing/2014/main" id="{15485FEE-7211-7FA3-FC73-FECD300020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sp>
        <p:nvSpPr>
          <p:cNvPr id="56" name="TextBox 55">
            <a:extLst>
              <a:ext uri="{FF2B5EF4-FFF2-40B4-BE49-F238E27FC236}">
                <a16:creationId xmlns:a16="http://schemas.microsoft.com/office/drawing/2014/main" id="{B802A3D0-0844-9EEA-811E-1C4A15B9514F}"/>
              </a:ext>
            </a:extLst>
          </p:cNvPr>
          <p:cNvSpPr txBox="1"/>
          <p:nvPr/>
        </p:nvSpPr>
        <p:spPr>
          <a:xfrm>
            <a:off x="5350597" y="6466838"/>
            <a:ext cx="6141327" cy="246221"/>
          </a:xfrm>
          <a:prstGeom prst="rect">
            <a:avLst/>
          </a:prstGeom>
          <a:noFill/>
        </p:spPr>
        <p:txBody>
          <a:bodyPr wrap="square" rtlCol="0">
            <a:spAutoFit/>
          </a:bodyPr>
          <a:lstStyle/>
          <a:p>
            <a:r>
              <a:rPr lang="en-US" sz="1000" dirty="0">
                <a:solidFill>
                  <a:srgbClr val="565ADD"/>
                </a:solidFill>
                <a:latin typeface="Roboto" pitchFamily="2" charset="0"/>
                <a:ea typeface="Roboto" pitchFamily="2" charset="0"/>
              </a:rPr>
              <a:t>(*) Nguồn tham khảo: https://</a:t>
            </a:r>
            <a:r>
              <a:rPr lang="en-US" sz="1000" dirty="0" err="1">
                <a:solidFill>
                  <a:srgbClr val="565ADD"/>
                </a:solidFill>
                <a:latin typeface="Roboto" pitchFamily="2" charset="0"/>
                <a:ea typeface="Roboto" pitchFamily="2" charset="0"/>
              </a:rPr>
              <a:t>restofworld.org</a:t>
            </a:r>
            <a:r>
              <a:rPr lang="en-US" sz="1000" dirty="0">
                <a:solidFill>
                  <a:srgbClr val="565ADD"/>
                </a:solidFill>
                <a:latin typeface="Roboto" pitchFamily="2" charset="0"/>
                <a:ea typeface="Roboto" pitchFamily="2" charset="0"/>
              </a:rPr>
              <a:t>/2023/</a:t>
            </a:r>
            <a:r>
              <a:rPr lang="en-US" sz="1000" dirty="0" err="1">
                <a:solidFill>
                  <a:srgbClr val="565ADD"/>
                </a:solidFill>
                <a:latin typeface="Roboto" pitchFamily="2" charset="0"/>
                <a:ea typeface="Roboto" pitchFamily="2" charset="0"/>
              </a:rPr>
              <a:t>india</a:t>
            </a:r>
            <a:r>
              <a:rPr lang="en-US" sz="1000" dirty="0">
                <a:solidFill>
                  <a:srgbClr val="565ADD"/>
                </a:solidFill>
                <a:latin typeface="Roboto" pitchFamily="2" charset="0"/>
                <a:ea typeface="Roboto" pitchFamily="2" charset="0"/>
              </a:rPr>
              <a:t>-sound-boxes-</a:t>
            </a:r>
            <a:r>
              <a:rPr lang="en-US" sz="1000" dirty="0" err="1">
                <a:solidFill>
                  <a:srgbClr val="565ADD"/>
                </a:solidFill>
                <a:latin typeface="Roboto" pitchFamily="2" charset="0"/>
                <a:ea typeface="Roboto" pitchFamily="2" charset="0"/>
              </a:rPr>
              <a:t>paytm</a:t>
            </a:r>
            <a:r>
              <a:rPr lang="en-US" sz="1000" dirty="0">
                <a:solidFill>
                  <a:srgbClr val="565ADD"/>
                </a:solidFill>
                <a:latin typeface="Roboto" pitchFamily="2" charset="0"/>
                <a:ea typeface="Roboto" pitchFamily="2" charset="0"/>
              </a:rPr>
              <a:t>-</a:t>
            </a:r>
            <a:r>
              <a:rPr lang="en-US" sz="1000" dirty="0" err="1">
                <a:solidFill>
                  <a:srgbClr val="565ADD"/>
                </a:solidFill>
                <a:latin typeface="Roboto" pitchFamily="2" charset="0"/>
                <a:ea typeface="Roboto" pitchFamily="2" charset="0"/>
              </a:rPr>
              <a:t>phonepe</a:t>
            </a:r>
            <a:r>
              <a:rPr lang="en-US" sz="1000" dirty="0">
                <a:solidFill>
                  <a:srgbClr val="565ADD"/>
                </a:solidFill>
                <a:latin typeface="Roboto" pitchFamily="2" charset="0"/>
                <a:ea typeface="Roboto" pitchFamily="2" charset="0"/>
              </a:rPr>
              <a:t>/, ngày 04/04/2023</a:t>
            </a:r>
          </a:p>
        </p:txBody>
      </p:sp>
    </p:spTree>
    <p:extLst>
      <p:ext uri="{BB962C8B-B14F-4D97-AF65-F5344CB8AC3E}">
        <p14:creationId xmlns:p14="http://schemas.microsoft.com/office/powerpoint/2010/main" val="371032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C865FF5-3AC4-AA2E-130D-684C8904B753}"/>
              </a:ext>
            </a:extLst>
          </p:cNvPr>
          <p:cNvSpPr/>
          <p:nvPr/>
        </p:nvSpPr>
        <p:spPr>
          <a:xfrm rot="16200000">
            <a:off x="7284510" y="1922864"/>
            <a:ext cx="6858002" cy="3012274"/>
          </a:xfrm>
          <a:custGeom>
            <a:avLst/>
            <a:gdLst>
              <a:gd name="connsiteX0" fmla="*/ 3168713 w 6337426"/>
              <a:gd name="connsiteY0" fmla="*/ 0 h 3195873"/>
              <a:gd name="connsiteX1" fmla="*/ 6337426 w 6337426"/>
              <a:gd name="connsiteY1" fmla="*/ 3168713 h 3195873"/>
              <a:gd name="connsiteX2" fmla="*/ 6336055 w 6337426"/>
              <a:gd name="connsiteY2" fmla="*/ 3195873 h 3195873"/>
              <a:gd name="connsiteX3" fmla="*/ 1372 w 6337426"/>
              <a:gd name="connsiteY3" fmla="*/ 3195873 h 3195873"/>
              <a:gd name="connsiteX4" fmla="*/ 0 w 6337426"/>
              <a:gd name="connsiteY4" fmla="*/ 3168713 h 3195873"/>
              <a:gd name="connsiteX5" fmla="*/ 3168713 w 6337426"/>
              <a:gd name="connsiteY5" fmla="*/ 0 h 319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7426" h="3195873">
                <a:moveTo>
                  <a:pt x="3168713" y="0"/>
                </a:moveTo>
                <a:cubicBezTo>
                  <a:pt x="4918745" y="0"/>
                  <a:pt x="6337426" y="1418681"/>
                  <a:pt x="6337426" y="3168713"/>
                </a:cubicBezTo>
                <a:lnTo>
                  <a:pt x="6336055" y="3195873"/>
                </a:lnTo>
                <a:lnTo>
                  <a:pt x="1372" y="3195873"/>
                </a:lnTo>
                <a:lnTo>
                  <a:pt x="0" y="3168713"/>
                </a:lnTo>
                <a:cubicBezTo>
                  <a:pt x="0" y="1418681"/>
                  <a:pt x="1418681" y="0"/>
                  <a:pt x="3168713" y="0"/>
                </a:cubicBezTo>
                <a:close/>
              </a:path>
            </a:pathLst>
          </a:cu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 name="Group 3">
            <a:extLst>
              <a:ext uri="{FF2B5EF4-FFF2-40B4-BE49-F238E27FC236}">
                <a16:creationId xmlns:a16="http://schemas.microsoft.com/office/drawing/2014/main" id="{10800655-8DFF-5DC9-A733-7C21FB1DA549}"/>
              </a:ext>
            </a:extLst>
          </p:cNvPr>
          <p:cNvGrpSpPr/>
          <p:nvPr/>
        </p:nvGrpSpPr>
        <p:grpSpPr>
          <a:xfrm>
            <a:off x="252061" y="147286"/>
            <a:ext cx="7652865" cy="1040521"/>
            <a:chOff x="252061" y="147286"/>
            <a:chExt cx="7652865" cy="1040521"/>
          </a:xfrm>
        </p:grpSpPr>
        <p:sp>
          <p:nvSpPr>
            <p:cNvPr id="5" name="TextBox 4">
              <a:extLst>
                <a:ext uri="{FF2B5EF4-FFF2-40B4-BE49-F238E27FC236}">
                  <a16:creationId xmlns:a16="http://schemas.microsoft.com/office/drawing/2014/main" id="{558AD152-D9A0-FBE0-26B1-2D9FE607357F}"/>
                </a:ext>
              </a:extLst>
            </p:cNvPr>
            <p:cNvSpPr txBox="1"/>
            <p:nvPr/>
          </p:nvSpPr>
          <p:spPr>
            <a:xfrm>
              <a:off x="888803" y="172144"/>
              <a:ext cx="7016123" cy="1015663"/>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TRÊN THẾ GIỚI</a:t>
              </a:r>
            </a:p>
          </p:txBody>
        </p:sp>
        <p:grpSp>
          <p:nvGrpSpPr>
            <p:cNvPr id="6" name="Group 5">
              <a:extLst>
                <a:ext uri="{FF2B5EF4-FFF2-40B4-BE49-F238E27FC236}">
                  <a16:creationId xmlns:a16="http://schemas.microsoft.com/office/drawing/2014/main" id="{D2B6BA1B-E716-364E-33F0-8F681C4E7896}"/>
                </a:ext>
              </a:extLst>
            </p:cNvPr>
            <p:cNvGrpSpPr/>
            <p:nvPr/>
          </p:nvGrpSpPr>
          <p:grpSpPr>
            <a:xfrm>
              <a:off x="252061" y="147286"/>
              <a:ext cx="578856" cy="578856"/>
              <a:chOff x="1771650" y="132666"/>
              <a:chExt cx="1143000" cy="1143000"/>
            </a:xfrm>
          </p:grpSpPr>
          <p:sp>
            <p:nvSpPr>
              <p:cNvPr id="7" name="Oval 6">
                <a:extLst>
                  <a:ext uri="{FF2B5EF4-FFF2-40B4-BE49-F238E27FC236}">
                    <a16:creationId xmlns:a16="http://schemas.microsoft.com/office/drawing/2014/main" id="{D8447C32-10EA-92A1-156F-6B7968091CCE}"/>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Atom with solid fill">
                <a:extLst>
                  <a:ext uri="{FF2B5EF4-FFF2-40B4-BE49-F238E27FC236}">
                    <a16:creationId xmlns:a16="http://schemas.microsoft.com/office/drawing/2014/main" id="{8D3F2E31-8B25-3907-3450-1E0A2C82F8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32515"/>
                <a:ext cx="914400" cy="914400"/>
              </a:xfrm>
              <a:prstGeom prst="rect">
                <a:avLst/>
              </a:prstGeom>
            </p:spPr>
          </p:pic>
        </p:grpSp>
      </p:grpSp>
      <p:sp>
        <p:nvSpPr>
          <p:cNvPr id="81" name="Dodecagon 80">
            <a:extLst>
              <a:ext uri="{FF2B5EF4-FFF2-40B4-BE49-F238E27FC236}">
                <a16:creationId xmlns:a16="http://schemas.microsoft.com/office/drawing/2014/main" id="{D90B98C4-6E5F-9CA0-4575-A143D7A76F0D}"/>
              </a:ext>
            </a:extLst>
          </p:cNvPr>
          <p:cNvSpPr/>
          <p:nvPr/>
        </p:nvSpPr>
        <p:spPr>
          <a:xfrm>
            <a:off x="10826771" y="902526"/>
            <a:ext cx="1018770" cy="1018770"/>
          </a:xfrm>
          <a:prstGeom prst="dodecagon">
            <a:avLst/>
          </a:prstGeom>
          <a:blipFill>
            <a:blip r:embed="rId4"/>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decagon 83">
            <a:extLst>
              <a:ext uri="{FF2B5EF4-FFF2-40B4-BE49-F238E27FC236}">
                <a16:creationId xmlns:a16="http://schemas.microsoft.com/office/drawing/2014/main" id="{07657B3E-EE33-9FEA-45EC-E2534517CFE1}"/>
              </a:ext>
            </a:extLst>
          </p:cNvPr>
          <p:cNvSpPr/>
          <p:nvPr/>
        </p:nvSpPr>
        <p:spPr>
          <a:xfrm>
            <a:off x="10327701" y="3805633"/>
            <a:ext cx="1595958" cy="1595958"/>
          </a:xfrm>
          <a:prstGeom prst="dodecagon">
            <a:avLst/>
          </a:prstGeom>
          <a:blipFill>
            <a:blip r:embed="rId5"/>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Dodecagon 84">
            <a:extLst>
              <a:ext uri="{FF2B5EF4-FFF2-40B4-BE49-F238E27FC236}">
                <a16:creationId xmlns:a16="http://schemas.microsoft.com/office/drawing/2014/main" id="{D3CC68BC-4878-E59C-DF10-CC8D5DCA60EC}"/>
              </a:ext>
            </a:extLst>
          </p:cNvPr>
          <p:cNvSpPr/>
          <p:nvPr/>
        </p:nvSpPr>
        <p:spPr>
          <a:xfrm>
            <a:off x="9782264" y="2928994"/>
            <a:ext cx="926991" cy="926991"/>
          </a:xfrm>
          <a:prstGeom prst="dodecagon">
            <a:avLst/>
          </a:prstGeom>
          <a:blipFill>
            <a:blip r:embed="rId6"/>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Dodecagon 85">
            <a:extLst>
              <a:ext uri="{FF2B5EF4-FFF2-40B4-BE49-F238E27FC236}">
                <a16:creationId xmlns:a16="http://schemas.microsoft.com/office/drawing/2014/main" id="{0A8C5568-9ED8-A111-89C4-5978A49ADBD2}"/>
              </a:ext>
            </a:extLst>
          </p:cNvPr>
          <p:cNvSpPr/>
          <p:nvPr/>
        </p:nvSpPr>
        <p:spPr>
          <a:xfrm>
            <a:off x="10967938" y="5608316"/>
            <a:ext cx="1118859" cy="1118859"/>
          </a:xfrm>
          <a:prstGeom prst="dodecagon">
            <a:avLst/>
          </a:prstGeom>
          <a:blipFill>
            <a:blip r:embed="rId7"/>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Dodecagon 86">
            <a:extLst>
              <a:ext uri="{FF2B5EF4-FFF2-40B4-BE49-F238E27FC236}">
                <a16:creationId xmlns:a16="http://schemas.microsoft.com/office/drawing/2014/main" id="{F279D74B-7780-E8E9-C0FE-1D8C6CDD6F40}"/>
              </a:ext>
            </a:extLst>
          </p:cNvPr>
          <p:cNvSpPr/>
          <p:nvPr/>
        </p:nvSpPr>
        <p:spPr>
          <a:xfrm>
            <a:off x="9333096" y="1298520"/>
            <a:ext cx="1361441" cy="1361441"/>
          </a:xfrm>
          <a:prstGeom prst="dodecagon">
            <a:avLst/>
          </a:prstGeom>
          <a:blipFill>
            <a:blip r:embed="rId8"/>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Dodecagon 87">
            <a:extLst>
              <a:ext uri="{FF2B5EF4-FFF2-40B4-BE49-F238E27FC236}">
                <a16:creationId xmlns:a16="http://schemas.microsoft.com/office/drawing/2014/main" id="{9F214806-679A-B2AC-4FDC-0A99552B71C9}"/>
              </a:ext>
            </a:extLst>
          </p:cNvPr>
          <p:cNvSpPr/>
          <p:nvPr/>
        </p:nvSpPr>
        <p:spPr>
          <a:xfrm>
            <a:off x="10732817" y="2251914"/>
            <a:ext cx="1313997" cy="1313997"/>
          </a:xfrm>
          <a:prstGeom prst="dodecagon">
            <a:avLst/>
          </a:prstGeom>
          <a:blipFill>
            <a:blip r:embed="rId9"/>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Dodecagon 88">
            <a:extLst>
              <a:ext uri="{FF2B5EF4-FFF2-40B4-BE49-F238E27FC236}">
                <a16:creationId xmlns:a16="http://schemas.microsoft.com/office/drawing/2014/main" id="{6EED4218-BDB2-527E-D5E5-FA14BE1E5BD6}"/>
              </a:ext>
            </a:extLst>
          </p:cNvPr>
          <p:cNvSpPr/>
          <p:nvPr/>
        </p:nvSpPr>
        <p:spPr>
          <a:xfrm>
            <a:off x="8751246" y="3685127"/>
            <a:ext cx="1226990" cy="1226990"/>
          </a:xfrm>
          <a:prstGeom prst="dodecagon">
            <a:avLst/>
          </a:prstGeom>
          <a:blipFill>
            <a:blip r:embed="rId10"/>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Dodecagon 89">
            <a:extLst>
              <a:ext uri="{FF2B5EF4-FFF2-40B4-BE49-F238E27FC236}">
                <a16:creationId xmlns:a16="http://schemas.microsoft.com/office/drawing/2014/main" id="{001C4923-BEDF-BA0F-FBBD-2E96E7AA487D}"/>
              </a:ext>
            </a:extLst>
          </p:cNvPr>
          <p:cNvSpPr/>
          <p:nvPr/>
        </p:nvSpPr>
        <p:spPr>
          <a:xfrm>
            <a:off x="9455171" y="5271766"/>
            <a:ext cx="1371600" cy="1371600"/>
          </a:xfrm>
          <a:prstGeom prst="dodecagon">
            <a:avLst/>
          </a:prstGeom>
          <a:blipFill>
            <a:blip r:embed="rId11"/>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id="{3EB76542-5FEA-75B8-34BF-64CE94571F61}"/>
              </a:ext>
            </a:extLst>
          </p:cNvPr>
          <p:cNvGrpSpPr/>
          <p:nvPr/>
        </p:nvGrpSpPr>
        <p:grpSpPr>
          <a:xfrm>
            <a:off x="9310749" y="149743"/>
            <a:ext cx="2387930" cy="630942"/>
            <a:chOff x="9211903" y="871054"/>
            <a:chExt cx="2387930" cy="630942"/>
          </a:xfrm>
        </p:grpSpPr>
        <p:sp>
          <p:nvSpPr>
            <p:cNvPr id="96" name="Rectangle: Rounded Corners 95">
              <a:extLst>
                <a:ext uri="{FF2B5EF4-FFF2-40B4-BE49-F238E27FC236}">
                  <a16:creationId xmlns:a16="http://schemas.microsoft.com/office/drawing/2014/main" id="{477F52D2-8FA0-1814-C130-587D26ABDA1F}"/>
                </a:ext>
              </a:extLst>
            </p:cNvPr>
            <p:cNvSpPr/>
            <p:nvPr/>
          </p:nvSpPr>
          <p:spPr>
            <a:xfrm>
              <a:off x="9211903" y="871054"/>
              <a:ext cx="2387930" cy="630942"/>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AD0CCD9F-AC91-91DB-5662-28A46A737BA8}"/>
                </a:ext>
              </a:extLst>
            </p:cNvPr>
            <p:cNvSpPr txBox="1"/>
            <p:nvPr/>
          </p:nvSpPr>
          <p:spPr>
            <a:xfrm>
              <a:off x="9538475" y="986470"/>
              <a:ext cx="1833470" cy="400110"/>
            </a:xfrm>
            <a:prstGeom prst="rect">
              <a:avLst/>
            </a:prstGeom>
            <a:noFill/>
          </p:spPr>
          <p:txBody>
            <a:bodyPr wrap="square" rtlCol="0">
              <a:spAutoFit/>
            </a:bodyPr>
            <a:lstStyle/>
            <a:p>
              <a:pPr algn="ctr"/>
              <a:r>
                <a:rPr lang="en-US" sz="2000" b="1" dirty="0">
                  <a:solidFill>
                    <a:srgbClr val="565ADD"/>
                  </a:solidFill>
                  <a:latin typeface="Roboto" pitchFamily="2" charset="0"/>
                  <a:ea typeface="Roboto" pitchFamily="2" charset="0"/>
                </a:rPr>
                <a:t>TRUNG QUỐC</a:t>
              </a:r>
            </a:p>
          </p:txBody>
        </p:sp>
      </p:grpSp>
      <p:sp>
        <p:nvSpPr>
          <p:cNvPr id="101" name="TextBox 100">
            <a:extLst>
              <a:ext uri="{FF2B5EF4-FFF2-40B4-BE49-F238E27FC236}">
                <a16:creationId xmlns:a16="http://schemas.microsoft.com/office/drawing/2014/main" id="{AD5AFB95-4E8C-57FB-72DE-28D49A504C62}"/>
              </a:ext>
            </a:extLst>
          </p:cNvPr>
          <p:cNvSpPr txBox="1"/>
          <p:nvPr/>
        </p:nvSpPr>
        <p:spPr>
          <a:xfrm>
            <a:off x="382242" y="1411911"/>
            <a:ext cx="7511287" cy="307777"/>
          </a:xfrm>
          <a:prstGeom prst="rect">
            <a:avLst/>
          </a:prstGeom>
          <a:noFill/>
        </p:spPr>
        <p:txBody>
          <a:bodyPr wrap="square" rtlCol="0">
            <a:spAutoFit/>
          </a:bodyPr>
          <a:lstStyle/>
          <a:p>
            <a:pPr algn="ctr"/>
            <a:r>
              <a:rPr lang="en-US" sz="1400" b="1" dirty="0">
                <a:solidFill>
                  <a:srgbClr val="565ADD"/>
                </a:solidFill>
                <a:latin typeface="Roboto" pitchFamily="2" charset="0"/>
                <a:ea typeface="Roboto" pitchFamily="2" charset="0"/>
              </a:rPr>
              <a:t>“95.7% người tiêu dùng tại Trung Quốc thích phương thức thanh toán bằng mã QR hơn”</a:t>
            </a:r>
            <a:r>
              <a:rPr lang="en-US" sz="1400" dirty="0">
                <a:solidFill>
                  <a:srgbClr val="565ADD"/>
                </a:solidFill>
                <a:latin typeface="Roboto" pitchFamily="2" charset="0"/>
                <a:ea typeface="Roboto" pitchFamily="2" charset="0"/>
              </a:rPr>
              <a:t>(*)</a:t>
            </a:r>
          </a:p>
        </p:txBody>
      </p:sp>
      <p:grpSp>
        <p:nvGrpSpPr>
          <p:cNvPr id="102" name="Group 101">
            <a:extLst>
              <a:ext uri="{FF2B5EF4-FFF2-40B4-BE49-F238E27FC236}">
                <a16:creationId xmlns:a16="http://schemas.microsoft.com/office/drawing/2014/main" id="{6E4031A9-9505-EA48-3B56-1CEAE881A660}"/>
              </a:ext>
            </a:extLst>
          </p:cNvPr>
          <p:cNvGrpSpPr/>
          <p:nvPr/>
        </p:nvGrpSpPr>
        <p:grpSpPr>
          <a:xfrm>
            <a:off x="478396" y="2552183"/>
            <a:ext cx="7575634" cy="551406"/>
            <a:chOff x="7718169" y="4860655"/>
            <a:chExt cx="7575634" cy="551406"/>
          </a:xfrm>
        </p:grpSpPr>
        <p:sp>
          <p:nvSpPr>
            <p:cNvPr id="104" name="TextBox 103">
              <a:extLst>
                <a:ext uri="{FF2B5EF4-FFF2-40B4-BE49-F238E27FC236}">
                  <a16:creationId xmlns:a16="http://schemas.microsoft.com/office/drawing/2014/main" id="{77AC83FB-40FC-81D9-5FFC-1C43F8D811C3}"/>
                </a:ext>
              </a:extLst>
            </p:cNvPr>
            <p:cNvSpPr txBox="1"/>
            <p:nvPr/>
          </p:nvSpPr>
          <p:spPr>
            <a:xfrm>
              <a:off x="7860867" y="4950396"/>
              <a:ext cx="7432936" cy="461665"/>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Sự tích hợp với các siêu ứng dụng như Alipay hay </a:t>
              </a:r>
              <a:r>
                <a:rPr lang="en-US" sz="1200" dirty="0" err="1">
                  <a:solidFill>
                    <a:srgbClr val="565ADD"/>
                  </a:solidFill>
                  <a:latin typeface="Roboto" pitchFamily="2" charset="0"/>
                  <a:ea typeface="Roboto" pitchFamily="2" charset="0"/>
                </a:rPr>
                <a:t>Wechat</a:t>
              </a:r>
              <a:r>
                <a:rPr lang="en-US" sz="1200" dirty="0">
                  <a:solidFill>
                    <a:srgbClr val="565ADD"/>
                  </a:solidFill>
                  <a:latin typeface="Roboto" pitchFamily="2" charset="0"/>
                  <a:ea typeface="Roboto" pitchFamily="2" charset="0"/>
                </a:rPr>
                <a:t> Pay của Alibaba và Tencent giúp việc xử lý các giao dịch trở nên thuận tiện và nhanh chóng.</a:t>
              </a:r>
            </a:p>
          </p:txBody>
        </p:sp>
        <p:pic>
          <p:nvPicPr>
            <p:cNvPr id="103" name="Graphic 102" descr="Badge Tick with solid fill">
              <a:extLst>
                <a:ext uri="{FF2B5EF4-FFF2-40B4-BE49-F238E27FC236}">
                  <a16:creationId xmlns:a16="http://schemas.microsoft.com/office/drawing/2014/main" id="{CE675CF6-45BC-3412-3583-777529BCB9B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8169" y="4860655"/>
              <a:ext cx="247116" cy="247116"/>
            </a:xfrm>
            <a:prstGeom prst="rect">
              <a:avLst/>
            </a:prstGeom>
          </p:spPr>
        </p:pic>
      </p:grpSp>
      <p:grpSp>
        <p:nvGrpSpPr>
          <p:cNvPr id="105" name="Group 104">
            <a:extLst>
              <a:ext uri="{FF2B5EF4-FFF2-40B4-BE49-F238E27FC236}">
                <a16:creationId xmlns:a16="http://schemas.microsoft.com/office/drawing/2014/main" id="{4E24D7F7-A9F2-0D7E-D5F1-70686924980A}"/>
              </a:ext>
            </a:extLst>
          </p:cNvPr>
          <p:cNvGrpSpPr/>
          <p:nvPr/>
        </p:nvGrpSpPr>
        <p:grpSpPr>
          <a:xfrm>
            <a:off x="478396" y="1744099"/>
            <a:ext cx="7567370" cy="772022"/>
            <a:chOff x="7726433" y="4824705"/>
            <a:chExt cx="7567370" cy="772022"/>
          </a:xfrm>
        </p:grpSpPr>
        <p:sp>
          <p:nvSpPr>
            <p:cNvPr id="107" name="TextBox 106">
              <a:extLst>
                <a:ext uri="{FF2B5EF4-FFF2-40B4-BE49-F238E27FC236}">
                  <a16:creationId xmlns:a16="http://schemas.microsoft.com/office/drawing/2014/main" id="{E591E9D8-72FC-C43A-F66A-7B4DD464FACF}"/>
                </a:ext>
              </a:extLst>
            </p:cNvPr>
            <p:cNvSpPr txBox="1"/>
            <p:nvPr/>
          </p:nvSpPr>
          <p:spPr>
            <a:xfrm>
              <a:off x="7860867" y="4950396"/>
              <a:ext cx="7432936" cy="646331"/>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Áp dụng rộng rãi thanh toán di động và sử dụng mã QR là phương tiện chính, như các hoạt động ăn uống, vui chơi, mua sắm, khám sức khỏe, … tại cửa hàng, trung tâm thương mại, du lịch, … đều có thể thanh toán. Mã QR ở khắp mọi nơi và đóng vai trò không thể thiếu trong cuộc sống hằng ngày của người dân Trung Quốc. </a:t>
              </a:r>
            </a:p>
          </p:txBody>
        </p:sp>
        <p:pic>
          <p:nvPicPr>
            <p:cNvPr id="106" name="Graphic 105" descr="Badge Tick with solid fill">
              <a:extLst>
                <a:ext uri="{FF2B5EF4-FFF2-40B4-BE49-F238E27FC236}">
                  <a16:creationId xmlns:a16="http://schemas.microsoft.com/office/drawing/2014/main" id="{633EDADD-0749-6E8C-6F7A-0F1FF722642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26433" y="4824705"/>
              <a:ext cx="247116" cy="247116"/>
            </a:xfrm>
            <a:prstGeom prst="rect">
              <a:avLst/>
            </a:prstGeom>
          </p:spPr>
        </p:pic>
      </p:grpSp>
      <p:grpSp>
        <p:nvGrpSpPr>
          <p:cNvPr id="2" name="Group 1">
            <a:extLst>
              <a:ext uri="{FF2B5EF4-FFF2-40B4-BE49-F238E27FC236}">
                <a16:creationId xmlns:a16="http://schemas.microsoft.com/office/drawing/2014/main" id="{85F9B2FA-B6BD-D6F2-C877-19F7E5A47034}"/>
              </a:ext>
            </a:extLst>
          </p:cNvPr>
          <p:cNvGrpSpPr/>
          <p:nvPr/>
        </p:nvGrpSpPr>
        <p:grpSpPr>
          <a:xfrm>
            <a:off x="478396" y="3139651"/>
            <a:ext cx="7580056" cy="547582"/>
            <a:chOff x="7713747" y="4864479"/>
            <a:chExt cx="7580056" cy="547582"/>
          </a:xfrm>
        </p:grpSpPr>
        <p:sp>
          <p:nvSpPr>
            <p:cNvPr id="9" name="TextBox 8">
              <a:extLst>
                <a:ext uri="{FF2B5EF4-FFF2-40B4-BE49-F238E27FC236}">
                  <a16:creationId xmlns:a16="http://schemas.microsoft.com/office/drawing/2014/main" id="{E885D4F2-0429-D408-5309-819661D732FF}"/>
                </a:ext>
              </a:extLst>
            </p:cNvPr>
            <p:cNvSpPr txBox="1"/>
            <p:nvPr/>
          </p:nvSpPr>
          <p:spPr>
            <a:xfrm>
              <a:off x="7860867" y="4950396"/>
              <a:ext cx="7432936" cy="461665"/>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Năm 2016, gần 1 </a:t>
              </a:r>
              <a:r>
                <a:rPr lang="en-US" sz="1200" dirty="0" err="1">
                  <a:solidFill>
                    <a:srgbClr val="565ADD"/>
                  </a:solidFill>
                  <a:latin typeface="Roboto" pitchFamily="2" charset="0"/>
                  <a:ea typeface="Roboto" pitchFamily="2" charset="0"/>
                </a:rPr>
                <a:t>tỷ</a:t>
              </a:r>
              <a:r>
                <a:rPr lang="en-US" sz="1200" dirty="0">
                  <a:solidFill>
                    <a:srgbClr val="565ADD"/>
                  </a:solidFill>
                  <a:latin typeface="Roboto" pitchFamily="2" charset="0"/>
                  <a:ea typeface="Roboto" pitchFamily="2" charset="0"/>
                </a:rPr>
                <a:t> dân Trung Quốc thường xuyên sử dụng, </a:t>
              </a:r>
              <a:r>
                <a:rPr lang="en-US" sz="1200" b="1" dirty="0" err="1">
                  <a:solidFill>
                    <a:srgbClr val="565ADD"/>
                  </a:solidFill>
                  <a:latin typeface="Roboto" pitchFamily="2" charset="0"/>
                  <a:ea typeface="Roboto" pitchFamily="2" charset="0"/>
                </a:rPr>
                <a:t>Wechat</a:t>
              </a:r>
              <a:r>
                <a:rPr lang="en-US" sz="1200" b="1" dirty="0">
                  <a:solidFill>
                    <a:srgbClr val="565ADD"/>
                  </a:solidFill>
                  <a:latin typeface="Roboto" pitchFamily="2" charset="0"/>
                  <a:ea typeface="Roboto" pitchFamily="2" charset="0"/>
                </a:rPr>
                <a:t> Pay </a:t>
              </a:r>
              <a:r>
                <a:rPr lang="en-US" sz="1200" dirty="0">
                  <a:solidFill>
                    <a:srgbClr val="565ADD"/>
                  </a:solidFill>
                  <a:latin typeface="Roboto" pitchFamily="2" charset="0"/>
                  <a:ea typeface="Roboto" pitchFamily="2" charset="0"/>
                </a:rPr>
                <a:t>có </a:t>
              </a:r>
              <a:r>
                <a:rPr lang="en-US" sz="1200" b="1" dirty="0">
                  <a:solidFill>
                    <a:srgbClr val="565ADD"/>
                  </a:solidFill>
                  <a:latin typeface="Roboto" pitchFamily="2" charset="0"/>
                  <a:ea typeface="Roboto" pitchFamily="2" charset="0"/>
                </a:rPr>
                <a:t>600 triệu </a:t>
              </a:r>
              <a:r>
                <a:rPr lang="en-US" sz="1200" dirty="0">
                  <a:solidFill>
                    <a:srgbClr val="565ADD"/>
                  </a:solidFill>
                  <a:latin typeface="Roboto" pitchFamily="2" charset="0"/>
                  <a:ea typeface="Roboto" pitchFamily="2" charset="0"/>
                </a:rPr>
                <a:t>khách hàng và </a:t>
              </a:r>
              <a:r>
                <a:rPr lang="en-US" sz="1200" b="1" dirty="0">
                  <a:solidFill>
                    <a:srgbClr val="565ADD"/>
                  </a:solidFill>
                  <a:latin typeface="Roboto" pitchFamily="2" charset="0"/>
                  <a:ea typeface="Roboto" pitchFamily="2" charset="0"/>
                </a:rPr>
                <a:t>Alipay</a:t>
              </a:r>
              <a:r>
                <a:rPr lang="en-US" sz="1200" dirty="0">
                  <a:solidFill>
                    <a:srgbClr val="565ADD"/>
                  </a:solidFill>
                  <a:latin typeface="Roboto" pitchFamily="2" charset="0"/>
                  <a:ea typeface="Roboto" pitchFamily="2" charset="0"/>
                </a:rPr>
                <a:t> có </a:t>
              </a:r>
              <a:r>
                <a:rPr lang="en-US" sz="1200" b="1" dirty="0">
                  <a:solidFill>
                    <a:srgbClr val="565ADD"/>
                  </a:solidFill>
                  <a:latin typeface="Roboto" pitchFamily="2" charset="0"/>
                  <a:ea typeface="Roboto" pitchFamily="2" charset="0"/>
                </a:rPr>
                <a:t>450 triệu</a:t>
              </a:r>
              <a:r>
                <a:rPr lang="en-US" sz="1200" dirty="0">
                  <a:solidFill>
                    <a:srgbClr val="565ADD"/>
                  </a:solidFill>
                  <a:latin typeface="Roboto" pitchFamily="2" charset="0"/>
                  <a:ea typeface="Roboto" pitchFamily="2" charset="0"/>
                </a:rPr>
                <a:t>, tổng dung lượng giao dịch của 2 đơn vị này đạt </a:t>
              </a:r>
              <a:r>
                <a:rPr lang="en-US" sz="1200" b="1" dirty="0">
                  <a:solidFill>
                    <a:srgbClr val="565ADD"/>
                  </a:solidFill>
                  <a:latin typeface="Roboto" pitchFamily="2" charset="0"/>
                  <a:ea typeface="Roboto" pitchFamily="2" charset="0"/>
                </a:rPr>
                <a:t>gần 2000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USD</a:t>
              </a:r>
              <a:r>
                <a:rPr lang="en-US" sz="1200" dirty="0">
                  <a:solidFill>
                    <a:srgbClr val="565ADD"/>
                  </a:solidFill>
                  <a:latin typeface="Roboto" pitchFamily="2" charset="0"/>
                  <a:ea typeface="Roboto" pitchFamily="2" charset="0"/>
                </a:rPr>
                <a:t>. </a:t>
              </a:r>
            </a:p>
          </p:txBody>
        </p:sp>
        <p:pic>
          <p:nvPicPr>
            <p:cNvPr id="3" name="Graphic 2" descr="Badge Tick with solid fill">
              <a:extLst>
                <a:ext uri="{FF2B5EF4-FFF2-40B4-BE49-F238E27FC236}">
                  <a16:creationId xmlns:a16="http://schemas.microsoft.com/office/drawing/2014/main" id="{BF2DCC2A-D292-7192-FA07-E47BF5646B7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3747" y="4864479"/>
              <a:ext cx="247116" cy="247116"/>
            </a:xfrm>
            <a:prstGeom prst="rect">
              <a:avLst/>
            </a:prstGeom>
          </p:spPr>
        </p:pic>
      </p:grpSp>
      <p:grpSp>
        <p:nvGrpSpPr>
          <p:cNvPr id="10" name="Group 9">
            <a:extLst>
              <a:ext uri="{FF2B5EF4-FFF2-40B4-BE49-F238E27FC236}">
                <a16:creationId xmlns:a16="http://schemas.microsoft.com/office/drawing/2014/main" id="{B489EFD3-DED3-B9A7-81A9-E40A1825375E}"/>
              </a:ext>
            </a:extLst>
          </p:cNvPr>
          <p:cNvGrpSpPr/>
          <p:nvPr/>
        </p:nvGrpSpPr>
        <p:grpSpPr>
          <a:xfrm>
            <a:off x="478396" y="3723295"/>
            <a:ext cx="7578110" cy="743900"/>
            <a:chOff x="7715693" y="4852827"/>
            <a:chExt cx="7578110" cy="743900"/>
          </a:xfrm>
        </p:grpSpPr>
        <p:sp>
          <p:nvSpPr>
            <p:cNvPr id="12" name="TextBox 11">
              <a:extLst>
                <a:ext uri="{FF2B5EF4-FFF2-40B4-BE49-F238E27FC236}">
                  <a16:creationId xmlns:a16="http://schemas.microsoft.com/office/drawing/2014/main" id="{DD291EDB-80E7-054E-9C3F-08B582D29AEE}"/>
                </a:ext>
              </a:extLst>
            </p:cNvPr>
            <p:cNvSpPr txBox="1"/>
            <p:nvPr/>
          </p:nvSpPr>
          <p:spPr>
            <a:xfrm>
              <a:off x="7860867" y="4950396"/>
              <a:ext cx="7432936" cy="646331"/>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Tháng 11 năm 2017, Tập đoàn Alibaba và Công ty CP thanh toán Quốc gia Việt Nam (NAPAS) đã ký kết Biên bản ghi nhớ về trao đổi hợp tác giữa 2 bên, cụ thể là ngoài thanh toán qua thẻ </a:t>
              </a:r>
              <a:r>
                <a:rPr lang="en-US" sz="1200" dirty="0" err="1">
                  <a:solidFill>
                    <a:srgbClr val="565ADD"/>
                  </a:solidFill>
                  <a:latin typeface="Roboto" pitchFamily="2" charset="0"/>
                  <a:ea typeface="Roboto" pitchFamily="2" charset="0"/>
                </a:rPr>
                <a:t>Unionpay</a:t>
              </a:r>
              <a:r>
                <a:rPr lang="en-US" sz="1200" dirty="0">
                  <a:solidFill>
                    <a:srgbClr val="565ADD"/>
                  </a:solidFill>
                  <a:latin typeface="Roboto" pitchFamily="2" charset="0"/>
                  <a:ea typeface="Roboto" pitchFamily="2" charset="0"/>
                </a:rPr>
                <a:t>, khách du lịch Trung Quốc có thể chi tiêu, mua sắm qua ứng dụng thanh toán Alipay tại Việt Nam. (**)</a:t>
              </a:r>
            </a:p>
          </p:txBody>
        </p:sp>
        <p:pic>
          <p:nvPicPr>
            <p:cNvPr id="11" name="Graphic 10" descr="Badge Tick with solid fill">
              <a:extLst>
                <a:ext uri="{FF2B5EF4-FFF2-40B4-BE49-F238E27FC236}">
                  <a16:creationId xmlns:a16="http://schemas.microsoft.com/office/drawing/2014/main" id="{320E0F2B-4087-B558-044F-98BE70949D9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5693" y="4852827"/>
              <a:ext cx="247116" cy="247116"/>
            </a:xfrm>
            <a:prstGeom prst="rect">
              <a:avLst/>
            </a:prstGeom>
          </p:spPr>
        </p:pic>
      </p:grpSp>
      <p:sp>
        <p:nvSpPr>
          <p:cNvPr id="13" name="TextBox 12">
            <a:extLst>
              <a:ext uri="{FF2B5EF4-FFF2-40B4-BE49-F238E27FC236}">
                <a16:creationId xmlns:a16="http://schemas.microsoft.com/office/drawing/2014/main" id="{ACD1CB92-D1CE-273B-D2A4-C73A5B2E2FE1}"/>
              </a:ext>
            </a:extLst>
          </p:cNvPr>
          <p:cNvSpPr txBox="1"/>
          <p:nvPr/>
        </p:nvSpPr>
        <p:spPr>
          <a:xfrm>
            <a:off x="519789" y="6136189"/>
            <a:ext cx="8055100" cy="707886"/>
          </a:xfrm>
          <a:prstGeom prst="rect">
            <a:avLst/>
          </a:prstGeom>
          <a:noFill/>
        </p:spPr>
        <p:txBody>
          <a:bodyPr wrap="square" rtlCol="0">
            <a:spAutoFit/>
          </a:bodyPr>
          <a:lstStyle/>
          <a:p>
            <a:r>
              <a:rPr lang="en-US" sz="800" dirty="0">
                <a:solidFill>
                  <a:srgbClr val="565ADD"/>
                </a:solidFill>
                <a:latin typeface="Roboto" pitchFamily="2" charset="0"/>
                <a:ea typeface="Roboto" pitchFamily="2" charset="0"/>
              </a:rPr>
              <a:t>Nguồn tham khảo: </a:t>
            </a:r>
          </a:p>
          <a:p>
            <a:r>
              <a:rPr lang="en-US" sz="800" dirty="0">
                <a:solidFill>
                  <a:srgbClr val="565ADD"/>
                </a:solidFill>
                <a:latin typeface="Roboto" pitchFamily="2" charset="0"/>
                <a:ea typeface="Roboto" pitchFamily="2" charset="0"/>
              </a:rPr>
              <a:t>(*) Link: </a:t>
            </a:r>
            <a:r>
              <a:rPr lang="vi-VN" sz="800" dirty="0">
                <a:solidFill>
                  <a:srgbClr val="565ADD"/>
                </a:solidFill>
                <a:latin typeface="Roboto" pitchFamily="2" charset="0"/>
                <a:ea typeface="Roboto" pitchFamily="2" charset="0"/>
                <a:hlinkClick r:id="rId14">
                  <a:extLst>
                    <a:ext uri="{A12FA001-AC4F-418D-AE19-62706E023703}">
                      <ahyp:hlinkClr xmlns:ahyp="http://schemas.microsoft.com/office/drawing/2018/hyperlinkcolor" val="tx"/>
                    </a:ext>
                  </a:extLst>
                </a:hlinkClick>
              </a:rPr>
              <a:t>Hơn 55 thống kê sử dụng mã QR năm 2024: Thông tin chi tiết và sự kiện mới nhất (qrcode-tiger.com)</a:t>
            </a:r>
            <a:endParaRPr lang="en-US" sz="800" dirty="0">
              <a:solidFill>
                <a:srgbClr val="565ADD"/>
              </a:solidFill>
              <a:latin typeface="Roboto" pitchFamily="2" charset="0"/>
              <a:ea typeface="Roboto" pitchFamily="2" charset="0"/>
            </a:endParaRPr>
          </a:p>
          <a:p>
            <a:r>
              <a:rPr lang="en-US" sz="800" dirty="0">
                <a:solidFill>
                  <a:srgbClr val="565ADD"/>
                </a:solidFill>
                <a:latin typeface="Roboto" pitchFamily="2" charset="0"/>
                <a:ea typeface="Roboto" pitchFamily="2" charset="0"/>
              </a:rPr>
              <a:t>(**) Link: https://</a:t>
            </a:r>
            <a:r>
              <a:rPr lang="en-US" sz="800" dirty="0" err="1">
                <a:solidFill>
                  <a:srgbClr val="565ADD"/>
                </a:solidFill>
                <a:latin typeface="Roboto" pitchFamily="2" charset="0"/>
                <a:ea typeface="Roboto" pitchFamily="2" charset="0"/>
              </a:rPr>
              <a:t>vnptepay.com.vn</a:t>
            </a:r>
            <a:r>
              <a:rPr lang="en-US" sz="800" dirty="0">
                <a:solidFill>
                  <a:srgbClr val="565ADD"/>
                </a:solidFill>
                <a:latin typeface="Roboto" pitchFamily="2" charset="0"/>
                <a:ea typeface="Roboto" pitchFamily="2" charset="0"/>
              </a:rPr>
              <a:t>/news/detail/184-ca-2-dai-gia-thanh-toan-dien-tu-trung-quoc-dong-loat-vao-viet-nam-ngay-sau-alipay-la-wechat-pay?page=32 </a:t>
            </a:r>
          </a:p>
          <a:p>
            <a:r>
              <a:rPr lang="en-US" sz="800" dirty="0">
                <a:solidFill>
                  <a:srgbClr val="565ADD"/>
                </a:solidFill>
                <a:latin typeface="Roboto" pitchFamily="2" charset="0"/>
                <a:ea typeface="Roboto" pitchFamily="2" charset="0"/>
              </a:rPr>
              <a:t>(***) Link: https://</a:t>
            </a:r>
            <a:r>
              <a:rPr lang="en-US" sz="800" dirty="0" err="1">
                <a:solidFill>
                  <a:srgbClr val="565ADD"/>
                </a:solidFill>
                <a:latin typeface="Roboto" pitchFamily="2" charset="0"/>
                <a:ea typeface="Roboto" pitchFamily="2" charset="0"/>
              </a:rPr>
              <a:t>dx.gov.vn</a:t>
            </a:r>
            <a:r>
              <a:rPr lang="en-US" sz="800" dirty="0">
                <a:solidFill>
                  <a:srgbClr val="565ADD"/>
                </a:solidFill>
                <a:latin typeface="Roboto" pitchFamily="2" charset="0"/>
                <a:ea typeface="Roboto" pitchFamily="2" charset="0"/>
              </a:rPr>
              <a:t>/thanh-toan-</a:t>
            </a:r>
            <a:r>
              <a:rPr lang="en-US" sz="800" dirty="0" err="1">
                <a:solidFill>
                  <a:srgbClr val="565ADD"/>
                </a:solidFill>
                <a:latin typeface="Roboto" pitchFamily="2" charset="0"/>
                <a:ea typeface="Roboto" pitchFamily="2" charset="0"/>
              </a:rPr>
              <a:t>khong</a:t>
            </a:r>
            <a:r>
              <a:rPr lang="en-US" sz="800" dirty="0">
                <a:solidFill>
                  <a:srgbClr val="565ADD"/>
                </a:solidFill>
                <a:latin typeface="Roboto" pitchFamily="2" charset="0"/>
                <a:ea typeface="Roboto" pitchFamily="2" charset="0"/>
              </a:rPr>
              <a:t>-dung-</a:t>
            </a:r>
            <a:r>
              <a:rPr lang="en-US" sz="800" dirty="0" err="1">
                <a:solidFill>
                  <a:srgbClr val="565ADD"/>
                </a:solidFill>
                <a:latin typeface="Roboto" pitchFamily="2" charset="0"/>
                <a:ea typeface="Roboto" pitchFamily="2" charset="0"/>
              </a:rPr>
              <a:t>tien</a:t>
            </a:r>
            <a:r>
              <a:rPr lang="en-US" sz="800" dirty="0">
                <a:solidFill>
                  <a:srgbClr val="565ADD"/>
                </a:solidFill>
                <a:latin typeface="Roboto" pitchFamily="2" charset="0"/>
                <a:ea typeface="Roboto" pitchFamily="2" charset="0"/>
              </a:rPr>
              <a:t>-mat-tu-trung-</a:t>
            </a:r>
            <a:r>
              <a:rPr lang="en-US" sz="800" dirty="0" err="1">
                <a:solidFill>
                  <a:srgbClr val="565ADD"/>
                </a:solidFill>
                <a:latin typeface="Roboto" pitchFamily="2" charset="0"/>
                <a:ea typeface="Roboto" pitchFamily="2" charset="0"/>
              </a:rPr>
              <a:t>quoc</a:t>
            </a:r>
            <a:r>
              <a:rPr lang="en-US" sz="800" dirty="0">
                <a:solidFill>
                  <a:srgbClr val="565ADD"/>
                </a:solidFill>
                <a:latin typeface="Roboto" pitchFamily="2" charset="0"/>
                <a:ea typeface="Roboto" pitchFamily="2" charset="0"/>
              </a:rPr>
              <a:t>-</a:t>
            </a:r>
            <a:r>
              <a:rPr lang="en-US" sz="800" dirty="0" err="1">
                <a:solidFill>
                  <a:srgbClr val="565ADD"/>
                </a:solidFill>
                <a:latin typeface="Roboto" pitchFamily="2" charset="0"/>
                <a:ea typeface="Roboto" pitchFamily="2" charset="0"/>
              </a:rPr>
              <a:t>1663553097427.htm</a:t>
            </a:r>
            <a:r>
              <a:rPr lang="en-US" sz="800" dirty="0">
                <a:solidFill>
                  <a:srgbClr val="565ADD"/>
                </a:solidFill>
                <a:latin typeface="Roboto" pitchFamily="2" charset="0"/>
                <a:ea typeface="Roboto" pitchFamily="2" charset="0"/>
              </a:rPr>
              <a:t> </a:t>
            </a:r>
          </a:p>
          <a:p>
            <a:r>
              <a:rPr lang="en-US" sz="800" dirty="0">
                <a:solidFill>
                  <a:srgbClr val="565ADD"/>
                </a:solidFill>
                <a:latin typeface="Roboto" pitchFamily="2" charset="0"/>
                <a:ea typeface="Roboto" pitchFamily="2" charset="0"/>
              </a:rPr>
              <a:t>(****) Link: https://</a:t>
            </a:r>
            <a:r>
              <a:rPr lang="en-US" sz="800" dirty="0" err="1">
                <a:solidFill>
                  <a:srgbClr val="565ADD"/>
                </a:solidFill>
                <a:latin typeface="Roboto" pitchFamily="2" charset="0"/>
                <a:ea typeface="Roboto" pitchFamily="2" charset="0"/>
              </a:rPr>
              <a:t>www.tinnhanhchungkhoan.vn</a:t>
            </a:r>
            <a:r>
              <a:rPr lang="en-US" sz="800" dirty="0">
                <a:solidFill>
                  <a:srgbClr val="565ADD"/>
                </a:solidFill>
                <a:latin typeface="Roboto" pitchFamily="2" charset="0"/>
                <a:ea typeface="Roboto" pitchFamily="2" charset="0"/>
              </a:rPr>
              <a:t>/trung-quoc-va-an-do-dan-dau-thanh-toan-qua-vi-dien-tu-o-chau-a-post347238.html</a:t>
            </a:r>
          </a:p>
        </p:txBody>
      </p:sp>
      <p:grpSp>
        <p:nvGrpSpPr>
          <p:cNvPr id="14" name="Group 13">
            <a:extLst>
              <a:ext uri="{FF2B5EF4-FFF2-40B4-BE49-F238E27FC236}">
                <a16:creationId xmlns:a16="http://schemas.microsoft.com/office/drawing/2014/main" id="{F3D3A679-932A-461C-3662-C52EFCFBCCEF}"/>
              </a:ext>
            </a:extLst>
          </p:cNvPr>
          <p:cNvGrpSpPr/>
          <p:nvPr/>
        </p:nvGrpSpPr>
        <p:grpSpPr>
          <a:xfrm>
            <a:off x="478396" y="4503257"/>
            <a:ext cx="7580056" cy="765607"/>
            <a:chOff x="7713747" y="4831120"/>
            <a:chExt cx="7580056" cy="765607"/>
          </a:xfrm>
        </p:grpSpPr>
        <p:sp>
          <p:nvSpPr>
            <p:cNvPr id="16" name="TextBox 15">
              <a:extLst>
                <a:ext uri="{FF2B5EF4-FFF2-40B4-BE49-F238E27FC236}">
                  <a16:creationId xmlns:a16="http://schemas.microsoft.com/office/drawing/2014/main" id="{11D4214C-291D-5FE0-7945-E1F64BDCBFB0}"/>
                </a:ext>
              </a:extLst>
            </p:cNvPr>
            <p:cNvSpPr txBox="1"/>
            <p:nvPr/>
          </p:nvSpPr>
          <p:spPr>
            <a:xfrm>
              <a:off x="7860867" y="4950396"/>
              <a:ext cx="7432936" cy="646331"/>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Cuối năm 2021, Ngân hàng Nhân dân Trung Quốc (PBOC) đã xử lý </a:t>
              </a:r>
              <a:r>
                <a:rPr lang="en-US" sz="1200" b="1" dirty="0">
                  <a:solidFill>
                    <a:srgbClr val="565ADD"/>
                  </a:solidFill>
                  <a:latin typeface="Roboto" pitchFamily="2" charset="0"/>
                  <a:ea typeface="Roboto" pitchFamily="2" charset="0"/>
                </a:rPr>
                <a:t>275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giao dịch thanh toán điện tử</a:t>
              </a:r>
              <a:r>
                <a:rPr lang="en-US" sz="1200" dirty="0">
                  <a:solidFill>
                    <a:srgbClr val="565ADD"/>
                  </a:solidFill>
                  <a:latin typeface="Roboto" pitchFamily="2" charset="0"/>
                  <a:ea typeface="Roboto" pitchFamily="2" charset="0"/>
                </a:rPr>
                <a:t> trong năm, </a:t>
              </a:r>
              <a:r>
                <a:rPr lang="en-US" sz="1200" b="1" dirty="0">
                  <a:solidFill>
                    <a:srgbClr val="565ADD"/>
                  </a:solidFill>
                  <a:latin typeface="Roboto" pitchFamily="2" charset="0"/>
                  <a:ea typeface="Roboto" pitchFamily="2" charset="0"/>
                </a:rPr>
                <a:t>tăng 16.9% </a:t>
              </a:r>
              <a:r>
                <a:rPr lang="en-US" sz="1200" dirty="0">
                  <a:solidFill>
                    <a:srgbClr val="565ADD"/>
                  </a:solidFill>
                  <a:latin typeface="Roboto" pitchFamily="2" charset="0"/>
                  <a:ea typeface="Roboto" pitchFamily="2" charset="0"/>
                </a:rPr>
                <a:t>so với năm 2020 với sự bùng nổ của thương mại điện tử, phát sống trực tuyến. </a:t>
              </a:r>
              <a:r>
                <a:rPr lang="en-US" sz="1200" b="1" dirty="0">
                  <a:solidFill>
                    <a:srgbClr val="565ADD"/>
                  </a:solidFill>
                  <a:latin typeface="Roboto" pitchFamily="2" charset="0"/>
                  <a:ea typeface="Roboto" pitchFamily="2" charset="0"/>
                </a:rPr>
                <a:t>Thanh toán di động</a:t>
              </a:r>
              <a:r>
                <a:rPr lang="en-US" sz="1200" dirty="0">
                  <a:solidFill>
                    <a:srgbClr val="565ADD"/>
                  </a:solidFill>
                  <a:latin typeface="Roboto" pitchFamily="2" charset="0"/>
                  <a:ea typeface="Roboto" pitchFamily="2" charset="0"/>
                </a:rPr>
                <a:t> đã được đăng ký với </a:t>
              </a:r>
              <a:r>
                <a:rPr lang="en-US" sz="1200" b="1" dirty="0">
                  <a:solidFill>
                    <a:srgbClr val="565ADD"/>
                  </a:solidFill>
                  <a:latin typeface="Roboto" pitchFamily="2" charset="0"/>
                  <a:ea typeface="Roboto" pitchFamily="2" charset="0"/>
                </a:rPr>
                <a:t>151.22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giao dịch</a:t>
              </a:r>
              <a:r>
                <a:rPr lang="en-US" sz="1200" dirty="0">
                  <a:solidFill>
                    <a:srgbClr val="565ADD"/>
                  </a:solidFill>
                  <a:latin typeface="Roboto" pitchFamily="2" charset="0"/>
                  <a:ea typeface="Roboto" pitchFamily="2" charset="0"/>
                </a:rPr>
                <a:t>, </a:t>
              </a:r>
              <a:r>
                <a:rPr lang="en-US" sz="1200" b="1" dirty="0">
                  <a:solidFill>
                    <a:srgbClr val="565ADD"/>
                  </a:solidFill>
                  <a:latin typeface="Roboto" pitchFamily="2" charset="0"/>
                  <a:ea typeface="Roboto" pitchFamily="2" charset="0"/>
                </a:rPr>
                <a:t>tăng 22.7% </a:t>
              </a:r>
              <a:r>
                <a:rPr lang="en-US" sz="1200" dirty="0">
                  <a:solidFill>
                    <a:srgbClr val="565ADD"/>
                  </a:solidFill>
                  <a:latin typeface="Roboto" pitchFamily="2" charset="0"/>
                  <a:ea typeface="Roboto" pitchFamily="2" charset="0"/>
                </a:rPr>
                <a:t>so với cùng kì. (***)</a:t>
              </a:r>
            </a:p>
          </p:txBody>
        </p:sp>
        <p:pic>
          <p:nvPicPr>
            <p:cNvPr id="15" name="Graphic 14" descr="Badge Tick with solid fill">
              <a:extLst>
                <a:ext uri="{FF2B5EF4-FFF2-40B4-BE49-F238E27FC236}">
                  <a16:creationId xmlns:a16="http://schemas.microsoft.com/office/drawing/2014/main" id="{9558601A-91D9-D5A2-6F29-516DA73CAC4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3747" y="4831120"/>
              <a:ext cx="247116" cy="247116"/>
            </a:xfrm>
            <a:prstGeom prst="rect">
              <a:avLst/>
            </a:prstGeom>
          </p:spPr>
        </p:pic>
      </p:grpSp>
      <p:grpSp>
        <p:nvGrpSpPr>
          <p:cNvPr id="18" name="Group 17">
            <a:extLst>
              <a:ext uri="{FF2B5EF4-FFF2-40B4-BE49-F238E27FC236}">
                <a16:creationId xmlns:a16="http://schemas.microsoft.com/office/drawing/2014/main" id="{FBC02166-4E40-5662-9F42-1F805C4A08D2}"/>
              </a:ext>
            </a:extLst>
          </p:cNvPr>
          <p:cNvGrpSpPr/>
          <p:nvPr/>
        </p:nvGrpSpPr>
        <p:grpSpPr>
          <a:xfrm>
            <a:off x="478396" y="5304924"/>
            <a:ext cx="7583897" cy="562028"/>
            <a:chOff x="7709906" y="4850033"/>
            <a:chExt cx="7583897" cy="562028"/>
          </a:xfrm>
        </p:grpSpPr>
        <p:sp>
          <p:nvSpPr>
            <p:cNvPr id="20" name="TextBox 19">
              <a:extLst>
                <a:ext uri="{FF2B5EF4-FFF2-40B4-BE49-F238E27FC236}">
                  <a16:creationId xmlns:a16="http://schemas.microsoft.com/office/drawing/2014/main" id="{892A9923-B231-730F-1FEF-18F22A7D9C8E}"/>
                </a:ext>
              </a:extLst>
            </p:cNvPr>
            <p:cNvSpPr txBox="1"/>
            <p:nvPr/>
          </p:nvSpPr>
          <p:spPr>
            <a:xfrm>
              <a:off x="7860867" y="4950396"/>
              <a:ext cx="7432936" cy="461665"/>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Trung Quốc dẫn đầu toàn cầu vào năm 2023, </a:t>
              </a:r>
              <a:r>
                <a:rPr lang="en-US" sz="1200" b="1" dirty="0">
                  <a:solidFill>
                    <a:srgbClr val="565ADD"/>
                  </a:solidFill>
                  <a:latin typeface="Roboto" pitchFamily="2" charset="0"/>
                  <a:ea typeface="Roboto" pitchFamily="2" charset="0"/>
                </a:rPr>
                <a:t>82%</a:t>
              </a:r>
              <a:r>
                <a:rPr lang="en-US" sz="1200" dirty="0">
                  <a:solidFill>
                    <a:srgbClr val="565ADD"/>
                  </a:solidFill>
                  <a:latin typeface="Roboto" pitchFamily="2" charset="0"/>
                  <a:ea typeface="Roboto" pitchFamily="2" charset="0"/>
                </a:rPr>
                <a:t> chi tiêu </a:t>
              </a:r>
              <a:r>
                <a:rPr lang="en-US" sz="1200" b="1" dirty="0">
                  <a:solidFill>
                    <a:srgbClr val="565ADD"/>
                  </a:solidFill>
                  <a:latin typeface="Roboto" pitchFamily="2" charset="0"/>
                  <a:ea typeface="Roboto" pitchFamily="2" charset="0"/>
                </a:rPr>
                <a:t>thương mại điện tử </a:t>
              </a:r>
              <a:r>
                <a:rPr lang="en-US" sz="1200" dirty="0">
                  <a:solidFill>
                    <a:srgbClr val="565ADD"/>
                  </a:solidFill>
                  <a:latin typeface="Roboto" pitchFamily="2" charset="0"/>
                  <a:ea typeface="Roboto" pitchFamily="2" charset="0"/>
                </a:rPr>
                <a:t>và </a:t>
              </a:r>
              <a:r>
                <a:rPr lang="en-US" sz="1200" b="1" dirty="0">
                  <a:solidFill>
                    <a:srgbClr val="565ADD"/>
                  </a:solidFill>
                  <a:latin typeface="Roboto" pitchFamily="2" charset="0"/>
                  <a:ea typeface="Roboto" pitchFamily="2" charset="0"/>
                </a:rPr>
                <a:t>66%</a:t>
              </a:r>
              <a:r>
                <a:rPr lang="en-US" sz="1200" dirty="0">
                  <a:solidFill>
                    <a:srgbClr val="565ADD"/>
                  </a:solidFill>
                  <a:latin typeface="Roboto" pitchFamily="2" charset="0"/>
                  <a:ea typeface="Roboto" pitchFamily="2" charset="0"/>
                </a:rPr>
                <a:t> giao dịch mua hàng thực tế được </a:t>
              </a:r>
              <a:r>
                <a:rPr lang="en-US" sz="1200" b="1" dirty="0">
                  <a:solidFill>
                    <a:srgbClr val="565ADD"/>
                  </a:solidFill>
                  <a:latin typeface="Roboto" pitchFamily="2" charset="0"/>
                  <a:ea typeface="Roboto" pitchFamily="2" charset="0"/>
                </a:rPr>
                <a:t>thanh toán bởi ví điện tử</a:t>
              </a:r>
              <a:r>
                <a:rPr lang="en-US" sz="1200" dirty="0">
                  <a:solidFill>
                    <a:srgbClr val="565ADD"/>
                  </a:solidFill>
                  <a:latin typeface="Roboto" pitchFamily="2" charset="0"/>
                  <a:ea typeface="Roboto" pitchFamily="2" charset="0"/>
                </a:rPr>
                <a:t>, tổng giá trị giao dịch </a:t>
              </a:r>
              <a:r>
                <a:rPr lang="en-US" sz="1200" b="1" dirty="0">
                  <a:solidFill>
                    <a:srgbClr val="565ADD"/>
                  </a:solidFill>
                  <a:latin typeface="Roboto" pitchFamily="2" charset="0"/>
                  <a:ea typeface="Roboto" pitchFamily="2" charset="0"/>
                </a:rPr>
                <a:t>khoảng 7,600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USD</a:t>
              </a:r>
              <a:r>
                <a:rPr lang="en-US" sz="1200" dirty="0">
                  <a:solidFill>
                    <a:srgbClr val="565ADD"/>
                  </a:solidFill>
                  <a:latin typeface="Roboto" pitchFamily="2" charset="0"/>
                  <a:ea typeface="Roboto" pitchFamily="2" charset="0"/>
                </a:rPr>
                <a:t>. (****)</a:t>
              </a:r>
            </a:p>
          </p:txBody>
        </p:sp>
        <p:pic>
          <p:nvPicPr>
            <p:cNvPr id="19" name="Graphic 18" descr="Badge Tick with solid fill">
              <a:extLst>
                <a:ext uri="{FF2B5EF4-FFF2-40B4-BE49-F238E27FC236}">
                  <a16:creationId xmlns:a16="http://schemas.microsoft.com/office/drawing/2014/main" id="{45A4B38F-1451-6F3F-16A9-EAEF1295D2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09906" y="4850033"/>
              <a:ext cx="247116" cy="247116"/>
            </a:xfrm>
            <a:prstGeom prst="rect">
              <a:avLst/>
            </a:prstGeom>
          </p:spPr>
        </p:pic>
      </p:grpSp>
    </p:spTree>
    <p:extLst>
      <p:ext uri="{BB962C8B-B14F-4D97-AF65-F5344CB8AC3E}">
        <p14:creationId xmlns:p14="http://schemas.microsoft.com/office/powerpoint/2010/main" val="149071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81"/>
                                        </p:tgtEl>
                                        <p:attrNameLst>
                                          <p:attrName>r</p:attrName>
                                        </p:attrNameLst>
                                      </p:cBhvr>
                                    </p:animRot>
                                    <p:animRot by="-240000">
                                      <p:cBhvr>
                                        <p:cTn id="7" dur="200" fill="hold">
                                          <p:stCondLst>
                                            <p:cond delay="200"/>
                                          </p:stCondLst>
                                        </p:cTn>
                                        <p:tgtEl>
                                          <p:spTgt spid="81"/>
                                        </p:tgtEl>
                                        <p:attrNameLst>
                                          <p:attrName>r</p:attrName>
                                        </p:attrNameLst>
                                      </p:cBhvr>
                                    </p:animRot>
                                    <p:animRot by="240000">
                                      <p:cBhvr>
                                        <p:cTn id="8" dur="200" fill="hold">
                                          <p:stCondLst>
                                            <p:cond delay="400"/>
                                          </p:stCondLst>
                                        </p:cTn>
                                        <p:tgtEl>
                                          <p:spTgt spid="81"/>
                                        </p:tgtEl>
                                        <p:attrNameLst>
                                          <p:attrName>r</p:attrName>
                                        </p:attrNameLst>
                                      </p:cBhvr>
                                    </p:animRot>
                                    <p:animRot by="-240000">
                                      <p:cBhvr>
                                        <p:cTn id="9" dur="200" fill="hold">
                                          <p:stCondLst>
                                            <p:cond delay="600"/>
                                          </p:stCondLst>
                                        </p:cTn>
                                        <p:tgtEl>
                                          <p:spTgt spid="81"/>
                                        </p:tgtEl>
                                        <p:attrNameLst>
                                          <p:attrName>r</p:attrName>
                                        </p:attrNameLst>
                                      </p:cBhvr>
                                    </p:animRot>
                                    <p:animRot by="120000">
                                      <p:cBhvr>
                                        <p:cTn id="10" dur="200" fill="hold">
                                          <p:stCondLst>
                                            <p:cond delay="800"/>
                                          </p:stCondLst>
                                        </p:cTn>
                                        <p:tgtEl>
                                          <p:spTgt spid="81"/>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87"/>
                                        </p:tgtEl>
                                        <p:attrNameLst>
                                          <p:attrName>r</p:attrName>
                                        </p:attrNameLst>
                                      </p:cBhvr>
                                    </p:animRot>
                                    <p:animRot by="-240000">
                                      <p:cBhvr>
                                        <p:cTn id="13" dur="200" fill="hold">
                                          <p:stCondLst>
                                            <p:cond delay="200"/>
                                          </p:stCondLst>
                                        </p:cTn>
                                        <p:tgtEl>
                                          <p:spTgt spid="87"/>
                                        </p:tgtEl>
                                        <p:attrNameLst>
                                          <p:attrName>r</p:attrName>
                                        </p:attrNameLst>
                                      </p:cBhvr>
                                    </p:animRot>
                                    <p:animRot by="240000">
                                      <p:cBhvr>
                                        <p:cTn id="14" dur="200" fill="hold">
                                          <p:stCondLst>
                                            <p:cond delay="400"/>
                                          </p:stCondLst>
                                        </p:cTn>
                                        <p:tgtEl>
                                          <p:spTgt spid="87"/>
                                        </p:tgtEl>
                                        <p:attrNameLst>
                                          <p:attrName>r</p:attrName>
                                        </p:attrNameLst>
                                      </p:cBhvr>
                                    </p:animRot>
                                    <p:animRot by="-240000">
                                      <p:cBhvr>
                                        <p:cTn id="15" dur="200" fill="hold">
                                          <p:stCondLst>
                                            <p:cond delay="600"/>
                                          </p:stCondLst>
                                        </p:cTn>
                                        <p:tgtEl>
                                          <p:spTgt spid="87"/>
                                        </p:tgtEl>
                                        <p:attrNameLst>
                                          <p:attrName>r</p:attrName>
                                        </p:attrNameLst>
                                      </p:cBhvr>
                                    </p:animRot>
                                    <p:animRot by="120000">
                                      <p:cBhvr>
                                        <p:cTn id="16" dur="200" fill="hold">
                                          <p:stCondLst>
                                            <p:cond delay="800"/>
                                          </p:stCondLst>
                                        </p:cTn>
                                        <p:tgtEl>
                                          <p:spTgt spid="87"/>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88"/>
                                        </p:tgtEl>
                                        <p:attrNameLst>
                                          <p:attrName>r</p:attrName>
                                        </p:attrNameLst>
                                      </p:cBhvr>
                                    </p:animRot>
                                    <p:animRot by="-240000">
                                      <p:cBhvr>
                                        <p:cTn id="19" dur="200" fill="hold">
                                          <p:stCondLst>
                                            <p:cond delay="200"/>
                                          </p:stCondLst>
                                        </p:cTn>
                                        <p:tgtEl>
                                          <p:spTgt spid="88"/>
                                        </p:tgtEl>
                                        <p:attrNameLst>
                                          <p:attrName>r</p:attrName>
                                        </p:attrNameLst>
                                      </p:cBhvr>
                                    </p:animRot>
                                    <p:animRot by="240000">
                                      <p:cBhvr>
                                        <p:cTn id="20" dur="200" fill="hold">
                                          <p:stCondLst>
                                            <p:cond delay="400"/>
                                          </p:stCondLst>
                                        </p:cTn>
                                        <p:tgtEl>
                                          <p:spTgt spid="88"/>
                                        </p:tgtEl>
                                        <p:attrNameLst>
                                          <p:attrName>r</p:attrName>
                                        </p:attrNameLst>
                                      </p:cBhvr>
                                    </p:animRot>
                                    <p:animRot by="-240000">
                                      <p:cBhvr>
                                        <p:cTn id="21" dur="200" fill="hold">
                                          <p:stCondLst>
                                            <p:cond delay="600"/>
                                          </p:stCondLst>
                                        </p:cTn>
                                        <p:tgtEl>
                                          <p:spTgt spid="88"/>
                                        </p:tgtEl>
                                        <p:attrNameLst>
                                          <p:attrName>r</p:attrName>
                                        </p:attrNameLst>
                                      </p:cBhvr>
                                    </p:animRot>
                                    <p:animRot by="120000">
                                      <p:cBhvr>
                                        <p:cTn id="22" dur="200" fill="hold">
                                          <p:stCondLst>
                                            <p:cond delay="800"/>
                                          </p:stCondLst>
                                        </p:cTn>
                                        <p:tgtEl>
                                          <p:spTgt spid="88"/>
                                        </p:tgtEl>
                                        <p:attrNameLst>
                                          <p:attrName>r</p:attrName>
                                        </p:attrNameLst>
                                      </p:cBhvr>
                                    </p:animRot>
                                  </p:childTnLst>
                                </p:cTn>
                              </p:par>
                              <p:par>
                                <p:cTn id="23" presetID="32" presetClass="emph" presetSubtype="0" fill="hold" grpId="0" nodeType="withEffect">
                                  <p:stCondLst>
                                    <p:cond delay="0"/>
                                  </p:stCondLst>
                                  <p:childTnLst>
                                    <p:animRot by="120000">
                                      <p:cBhvr>
                                        <p:cTn id="24" dur="100" fill="hold">
                                          <p:stCondLst>
                                            <p:cond delay="0"/>
                                          </p:stCondLst>
                                        </p:cTn>
                                        <p:tgtEl>
                                          <p:spTgt spid="85"/>
                                        </p:tgtEl>
                                        <p:attrNameLst>
                                          <p:attrName>r</p:attrName>
                                        </p:attrNameLst>
                                      </p:cBhvr>
                                    </p:animRot>
                                    <p:animRot by="-240000">
                                      <p:cBhvr>
                                        <p:cTn id="25" dur="200" fill="hold">
                                          <p:stCondLst>
                                            <p:cond delay="200"/>
                                          </p:stCondLst>
                                        </p:cTn>
                                        <p:tgtEl>
                                          <p:spTgt spid="85"/>
                                        </p:tgtEl>
                                        <p:attrNameLst>
                                          <p:attrName>r</p:attrName>
                                        </p:attrNameLst>
                                      </p:cBhvr>
                                    </p:animRot>
                                    <p:animRot by="240000">
                                      <p:cBhvr>
                                        <p:cTn id="26" dur="200" fill="hold">
                                          <p:stCondLst>
                                            <p:cond delay="400"/>
                                          </p:stCondLst>
                                        </p:cTn>
                                        <p:tgtEl>
                                          <p:spTgt spid="85"/>
                                        </p:tgtEl>
                                        <p:attrNameLst>
                                          <p:attrName>r</p:attrName>
                                        </p:attrNameLst>
                                      </p:cBhvr>
                                    </p:animRot>
                                    <p:animRot by="-240000">
                                      <p:cBhvr>
                                        <p:cTn id="27" dur="200" fill="hold">
                                          <p:stCondLst>
                                            <p:cond delay="600"/>
                                          </p:stCondLst>
                                        </p:cTn>
                                        <p:tgtEl>
                                          <p:spTgt spid="85"/>
                                        </p:tgtEl>
                                        <p:attrNameLst>
                                          <p:attrName>r</p:attrName>
                                        </p:attrNameLst>
                                      </p:cBhvr>
                                    </p:animRot>
                                    <p:animRot by="120000">
                                      <p:cBhvr>
                                        <p:cTn id="28" dur="200" fill="hold">
                                          <p:stCondLst>
                                            <p:cond delay="800"/>
                                          </p:stCondLst>
                                        </p:cTn>
                                        <p:tgtEl>
                                          <p:spTgt spid="85"/>
                                        </p:tgtEl>
                                        <p:attrNameLst>
                                          <p:attrName>r</p:attrName>
                                        </p:attrNameLst>
                                      </p:cBhvr>
                                    </p:animRot>
                                  </p:childTnLst>
                                </p:cTn>
                              </p:par>
                              <p:par>
                                <p:cTn id="29" presetID="32" presetClass="emph" presetSubtype="0" fill="hold" grpId="0" nodeType="withEffect">
                                  <p:stCondLst>
                                    <p:cond delay="0"/>
                                  </p:stCondLst>
                                  <p:childTnLst>
                                    <p:animRot by="120000">
                                      <p:cBhvr>
                                        <p:cTn id="30" dur="100" fill="hold">
                                          <p:stCondLst>
                                            <p:cond delay="0"/>
                                          </p:stCondLst>
                                        </p:cTn>
                                        <p:tgtEl>
                                          <p:spTgt spid="89"/>
                                        </p:tgtEl>
                                        <p:attrNameLst>
                                          <p:attrName>r</p:attrName>
                                        </p:attrNameLst>
                                      </p:cBhvr>
                                    </p:animRot>
                                    <p:animRot by="-240000">
                                      <p:cBhvr>
                                        <p:cTn id="31" dur="200" fill="hold">
                                          <p:stCondLst>
                                            <p:cond delay="200"/>
                                          </p:stCondLst>
                                        </p:cTn>
                                        <p:tgtEl>
                                          <p:spTgt spid="89"/>
                                        </p:tgtEl>
                                        <p:attrNameLst>
                                          <p:attrName>r</p:attrName>
                                        </p:attrNameLst>
                                      </p:cBhvr>
                                    </p:animRot>
                                    <p:animRot by="240000">
                                      <p:cBhvr>
                                        <p:cTn id="32" dur="200" fill="hold">
                                          <p:stCondLst>
                                            <p:cond delay="400"/>
                                          </p:stCondLst>
                                        </p:cTn>
                                        <p:tgtEl>
                                          <p:spTgt spid="89"/>
                                        </p:tgtEl>
                                        <p:attrNameLst>
                                          <p:attrName>r</p:attrName>
                                        </p:attrNameLst>
                                      </p:cBhvr>
                                    </p:animRot>
                                    <p:animRot by="-240000">
                                      <p:cBhvr>
                                        <p:cTn id="33" dur="200" fill="hold">
                                          <p:stCondLst>
                                            <p:cond delay="600"/>
                                          </p:stCondLst>
                                        </p:cTn>
                                        <p:tgtEl>
                                          <p:spTgt spid="89"/>
                                        </p:tgtEl>
                                        <p:attrNameLst>
                                          <p:attrName>r</p:attrName>
                                        </p:attrNameLst>
                                      </p:cBhvr>
                                    </p:animRot>
                                    <p:animRot by="120000">
                                      <p:cBhvr>
                                        <p:cTn id="34" dur="200" fill="hold">
                                          <p:stCondLst>
                                            <p:cond delay="800"/>
                                          </p:stCondLst>
                                        </p:cTn>
                                        <p:tgtEl>
                                          <p:spTgt spid="89"/>
                                        </p:tgtEl>
                                        <p:attrNameLst>
                                          <p:attrName>r</p:attrName>
                                        </p:attrNameLst>
                                      </p:cBhvr>
                                    </p:animRot>
                                  </p:childTnLst>
                                </p:cTn>
                              </p:par>
                              <p:par>
                                <p:cTn id="35" presetID="32" presetClass="emph" presetSubtype="0" fill="hold" grpId="0" nodeType="withEffect">
                                  <p:stCondLst>
                                    <p:cond delay="0"/>
                                  </p:stCondLst>
                                  <p:childTnLst>
                                    <p:animRot by="120000">
                                      <p:cBhvr>
                                        <p:cTn id="36" dur="100" fill="hold">
                                          <p:stCondLst>
                                            <p:cond delay="0"/>
                                          </p:stCondLst>
                                        </p:cTn>
                                        <p:tgtEl>
                                          <p:spTgt spid="90"/>
                                        </p:tgtEl>
                                        <p:attrNameLst>
                                          <p:attrName>r</p:attrName>
                                        </p:attrNameLst>
                                      </p:cBhvr>
                                    </p:animRot>
                                    <p:animRot by="-240000">
                                      <p:cBhvr>
                                        <p:cTn id="37" dur="200" fill="hold">
                                          <p:stCondLst>
                                            <p:cond delay="200"/>
                                          </p:stCondLst>
                                        </p:cTn>
                                        <p:tgtEl>
                                          <p:spTgt spid="90"/>
                                        </p:tgtEl>
                                        <p:attrNameLst>
                                          <p:attrName>r</p:attrName>
                                        </p:attrNameLst>
                                      </p:cBhvr>
                                    </p:animRot>
                                    <p:animRot by="240000">
                                      <p:cBhvr>
                                        <p:cTn id="38" dur="200" fill="hold">
                                          <p:stCondLst>
                                            <p:cond delay="400"/>
                                          </p:stCondLst>
                                        </p:cTn>
                                        <p:tgtEl>
                                          <p:spTgt spid="90"/>
                                        </p:tgtEl>
                                        <p:attrNameLst>
                                          <p:attrName>r</p:attrName>
                                        </p:attrNameLst>
                                      </p:cBhvr>
                                    </p:animRot>
                                    <p:animRot by="-240000">
                                      <p:cBhvr>
                                        <p:cTn id="39" dur="200" fill="hold">
                                          <p:stCondLst>
                                            <p:cond delay="600"/>
                                          </p:stCondLst>
                                        </p:cTn>
                                        <p:tgtEl>
                                          <p:spTgt spid="90"/>
                                        </p:tgtEl>
                                        <p:attrNameLst>
                                          <p:attrName>r</p:attrName>
                                        </p:attrNameLst>
                                      </p:cBhvr>
                                    </p:animRot>
                                    <p:animRot by="120000">
                                      <p:cBhvr>
                                        <p:cTn id="40" dur="200" fill="hold">
                                          <p:stCondLst>
                                            <p:cond delay="800"/>
                                          </p:stCondLst>
                                        </p:cTn>
                                        <p:tgtEl>
                                          <p:spTgt spid="90"/>
                                        </p:tgtEl>
                                        <p:attrNameLst>
                                          <p:attrName>r</p:attrName>
                                        </p:attrNameLst>
                                      </p:cBhvr>
                                    </p:animRot>
                                  </p:childTnLst>
                                </p:cTn>
                              </p:par>
                              <p:par>
                                <p:cTn id="41" presetID="32" presetClass="emph" presetSubtype="0" fill="hold" grpId="0" nodeType="withEffect">
                                  <p:stCondLst>
                                    <p:cond delay="0"/>
                                  </p:stCondLst>
                                  <p:childTnLst>
                                    <p:animRot by="120000">
                                      <p:cBhvr>
                                        <p:cTn id="42" dur="100" fill="hold">
                                          <p:stCondLst>
                                            <p:cond delay="0"/>
                                          </p:stCondLst>
                                        </p:cTn>
                                        <p:tgtEl>
                                          <p:spTgt spid="84"/>
                                        </p:tgtEl>
                                        <p:attrNameLst>
                                          <p:attrName>r</p:attrName>
                                        </p:attrNameLst>
                                      </p:cBhvr>
                                    </p:animRot>
                                    <p:animRot by="-240000">
                                      <p:cBhvr>
                                        <p:cTn id="43" dur="200" fill="hold">
                                          <p:stCondLst>
                                            <p:cond delay="200"/>
                                          </p:stCondLst>
                                        </p:cTn>
                                        <p:tgtEl>
                                          <p:spTgt spid="84"/>
                                        </p:tgtEl>
                                        <p:attrNameLst>
                                          <p:attrName>r</p:attrName>
                                        </p:attrNameLst>
                                      </p:cBhvr>
                                    </p:animRot>
                                    <p:animRot by="240000">
                                      <p:cBhvr>
                                        <p:cTn id="44" dur="200" fill="hold">
                                          <p:stCondLst>
                                            <p:cond delay="400"/>
                                          </p:stCondLst>
                                        </p:cTn>
                                        <p:tgtEl>
                                          <p:spTgt spid="84"/>
                                        </p:tgtEl>
                                        <p:attrNameLst>
                                          <p:attrName>r</p:attrName>
                                        </p:attrNameLst>
                                      </p:cBhvr>
                                    </p:animRot>
                                    <p:animRot by="-240000">
                                      <p:cBhvr>
                                        <p:cTn id="45" dur="200" fill="hold">
                                          <p:stCondLst>
                                            <p:cond delay="600"/>
                                          </p:stCondLst>
                                        </p:cTn>
                                        <p:tgtEl>
                                          <p:spTgt spid="84"/>
                                        </p:tgtEl>
                                        <p:attrNameLst>
                                          <p:attrName>r</p:attrName>
                                        </p:attrNameLst>
                                      </p:cBhvr>
                                    </p:animRot>
                                    <p:animRot by="120000">
                                      <p:cBhvr>
                                        <p:cTn id="46" dur="200" fill="hold">
                                          <p:stCondLst>
                                            <p:cond delay="800"/>
                                          </p:stCondLst>
                                        </p:cTn>
                                        <p:tgtEl>
                                          <p:spTgt spid="84"/>
                                        </p:tgtEl>
                                        <p:attrNameLst>
                                          <p:attrName>r</p:attrName>
                                        </p:attrNameLst>
                                      </p:cBhvr>
                                    </p:animRot>
                                  </p:childTnLst>
                                </p:cTn>
                              </p:par>
                              <p:par>
                                <p:cTn id="47" presetID="32" presetClass="emph" presetSubtype="0" fill="hold" grpId="0" nodeType="withEffect">
                                  <p:stCondLst>
                                    <p:cond delay="0"/>
                                  </p:stCondLst>
                                  <p:childTnLst>
                                    <p:animRot by="120000">
                                      <p:cBhvr>
                                        <p:cTn id="48" dur="100" fill="hold">
                                          <p:stCondLst>
                                            <p:cond delay="0"/>
                                          </p:stCondLst>
                                        </p:cTn>
                                        <p:tgtEl>
                                          <p:spTgt spid="86"/>
                                        </p:tgtEl>
                                        <p:attrNameLst>
                                          <p:attrName>r</p:attrName>
                                        </p:attrNameLst>
                                      </p:cBhvr>
                                    </p:animRot>
                                    <p:animRot by="-240000">
                                      <p:cBhvr>
                                        <p:cTn id="49" dur="200" fill="hold">
                                          <p:stCondLst>
                                            <p:cond delay="200"/>
                                          </p:stCondLst>
                                        </p:cTn>
                                        <p:tgtEl>
                                          <p:spTgt spid="86"/>
                                        </p:tgtEl>
                                        <p:attrNameLst>
                                          <p:attrName>r</p:attrName>
                                        </p:attrNameLst>
                                      </p:cBhvr>
                                    </p:animRot>
                                    <p:animRot by="240000">
                                      <p:cBhvr>
                                        <p:cTn id="50" dur="200" fill="hold">
                                          <p:stCondLst>
                                            <p:cond delay="400"/>
                                          </p:stCondLst>
                                        </p:cTn>
                                        <p:tgtEl>
                                          <p:spTgt spid="86"/>
                                        </p:tgtEl>
                                        <p:attrNameLst>
                                          <p:attrName>r</p:attrName>
                                        </p:attrNameLst>
                                      </p:cBhvr>
                                    </p:animRot>
                                    <p:animRot by="-240000">
                                      <p:cBhvr>
                                        <p:cTn id="51" dur="200" fill="hold">
                                          <p:stCondLst>
                                            <p:cond delay="600"/>
                                          </p:stCondLst>
                                        </p:cTn>
                                        <p:tgtEl>
                                          <p:spTgt spid="86"/>
                                        </p:tgtEl>
                                        <p:attrNameLst>
                                          <p:attrName>r</p:attrName>
                                        </p:attrNameLst>
                                      </p:cBhvr>
                                    </p:animRot>
                                    <p:animRot by="120000">
                                      <p:cBhvr>
                                        <p:cTn id="52" dur="200" fill="hold">
                                          <p:stCondLst>
                                            <p:cond delay="800"/>
                                          </p:stCondLst>
                                        </p:cTn>
                                        <p:tgtEl>
                                          <p:spTgt spid="86"/>
                                        </p:tgtEl>
                                        <p:attrNameLst>
                                          <p:attrName>r</p:attrName>
                                        </p:attrNameLst>
                                      </p:cBhvr>
                                    </p:animRot>
                                  </p:childTnLst>
                                </p:cTn>
                              </p:par>
                              <p:par>
                                <p:cTn id="53" presetID="2" presetClass="entr" presetSubtype="8"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0-#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1000" fill="hold"/>
                                        <p:tgtEl>
                                          <p:spTgt spid="14"/>
                                        </p:tgtEl>
                                        <p:attrNameLst>
                                          <p:attrName>ppt_x</p:attrName>
                                        </p:attrNameLst>
                                      </p:cBhvr>
                                      <p:tavLst>
                                        <p:tav tm="0">
                                          <p:val>
                                            <p:strVal val="0-#ppt_w/2"/>
                                          </p:val>
                                        </p:tav>
                                        <p:tav tm="100000">
                                          <p:val>
                                            <p:strVal val="#ppt_x"/>
                                          </p:val>
                                        </p:tav>
                                      </p:tavLst>
                                    </p:anim>
                                    <p:anim calcmode="lin" valueType="num">
                                      <p:cBhvr additive="base">
                                        <p:cTn id="60" dur="10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1000" fill="hold"/>
                                        <p:tgtEl>
                                          <p:spTgt spid="10"/>
                                        </p:tgtEl>
                                        <p:attrNameLst>
                                          <p:attrName>ppt_x</p:attrName>
                                        </p:attrNameLst>
                                      </p:cBhvr>
                                      <p:tavLst>
                                        <p:tav tm="0">
                                          <p:val>
                                            <p:strVal val="0-#ppt_w/2"/>
                                          </p:val>
                                        </p:tav>
                                        <p:tav tm="100000">
                                          <p:val>
                                            <p:strVal val="#ppt_x"/>
                                          </p:val>
                                        </p:tav>
                                      </p:tavLst>
                                    </p:anim>
                                    <p:anim calcmode="lin" valueType="num">
                                      <p:cBhvr additive="base">
                                        <p:cTn id="64" dur="1000" fill="hold"/>
                                        <p:tgtEl>
                                          <p:spTgt spid="10"/>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1250" fill="hold"/>
                                        <p:tgtEl>
                                          <p:spTgt spid="2"/>
                                        </p:tgtEl>
                                        <p:attrNameLst>
                                          <p:attrName>ppt_x</p:attrName>
                                        </p:attrNameLst>
                                      </p:cBhvr>
                                      <p:tavLst>
                                        <p:tav tm="0">
                                          <p:val>
                                            <p:strVal val="0-#ppt_w/2"/>
                                          </p:val>
                                        </p:tav>
                                        <p:tav tm="100000">
                                          <p:val>
                                            <p:strVal val="#ppt_x"/>
                                          </p:val>
                                        </p:tav>
                                      </p:tavLst>
                                    </p:anim>
                                    <p:anim calcmode="lin" valueType="num">
                                      <p:cBhvr additive="base">
                                        <p:cTn id="68" dur="1250" fill="hold"/>
                                        <p:tgtEl>
                                          <p:spTgt spid="2"/>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02"/>
                                        </p:tgtEl>
                                        <p:attrNameLst>
                                          <p:attrName>style.visibility</p:attrName>
                                        </p:attrNameLst>
                                      </p:cBhvr>
                                      <p:to>
                                        <p:strVal val="visible"/>
                                      </p:to>
                                    </p:set>
                                    <p:anim calcmode="lin" valueType="num">
                                      <p:cBhvr additive="base">
                                        <p:cTn id="71" dur="1250" fill="hold"/>
                                        <p:tgtEl>
                                          <p:spTgt spid="102"/>
                                        </p:tgtEl>
                                        <p:attrNameLst>
                                          <p:attrName>ppt_x</p:attrName>
                                        </p:attrNameLst>
                                      </p:cBhvr>
                                      <p:tavLst>
                                        <p:tav tm="0">
                                          <p:val>
                                            <p:strVal val="0-#ppt_w/2"/>
                                          </p:val>
                                        </p:tav>
                                        <p:tav tm="100000">
                                          <p:val>
                                            <p:strVal val="#ppt_x"/>
                                          </p:val>
                                        </p:tav>
                                      </p:tavLst>
                                    </p:anim>
                                    <p:anim calcmode="lin" valueType="num">
                                      <p:cBhvr additive="base">
                                        <p:cTn id="72" dur="1250" fill="hold"/>
                                        <p:tgtEl>
                                          <p:spTgt spid="10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additive="base">
                                        <p:cTn id="75" dur="1500" fill="hold"/>
                                        <p:tgtEl>
                                          <p:spTgt spid="105"/>
                                        </p:tgtEl>
                                        <p:attrNameLst>
                                          <p:attrName>ppt_x</p:attrName>
                                        </p:attrNameLst>
                                      </p:cBhvr>
                                      <p:tavLst>
                                        <p:tav tm="0">
                                          <p:val>
                                            <p:strVal val="0-#ppt_w/2"/>
                                          </p:val>
                                        </p:tav>
                                        <p:tav tm="100000">
                                          <p:val>
                                            <p:strVal val="#ppt_x"/>
                                          </p:val>
                                        </p:tav>
                                      </p:tavLst>
                                    </p:anim>
                                    <p:anim calcmode="lin" valueType="num">
                                      <p:cBhvr additive="base">
                                        <p:cTn id="76" dur="1500" fill="hold"/>
                                        <p:tgtEl>
                                          <p:spTgt spid="105"/>
                                        </p:tgtEl>
                                        <p:attrNameLst>
                                          <p:attrName>ppt_y</p:attrName>
                                        </p:attrNameLst>
                                      </p:cBhvr>
                                      <p:tavLst>
                                        <p:tav tm="0">
                                          <p:val>
                                            <p:strVal val="#ppt_y"/>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4" grpId="0" animBg="1"/>
      <p:bldP spid="85" grpId="0" animBg="1"/>
      <p:bldP spid="86" grpId="0" animBg="1"/>
      <p:bldP spid="87" grpId="0" animBg="1"/>
      <p:bldP spid="88" grpId="0" animBg="1"/>
      <p:bldP spid="89" grpId="0" animBg="1"/>
      <p:bldP spid="90"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75AE71A1-F48D-B2EC-4046-D5A02701C126}"/>
              </a:ext>
            </a:extLst>
          </p:cNvPr>
          <p:cNvGrpSpPr/>
          <p:nvPr/>
        </p:nvGrpSpPr>
        <p:grpSpPr>
          <a:xfrm>
            <a:off x="4051422" y="1252728"/>
            <a:ext cx="7496175" cy="1704975"/>
            <a:chOff x="3438525" y="1104900"/>
            <a:chExt cx="7496175" cy="1704975"/>
          </a:xfrm>
        </p:grpSpPr>
        <p:sp>
          <p:nvSpPr>
            <p:cNvPr id="15" name="Rectangle 14">
              <a:extLst>
                <a:ext uri="{FF2B5EF4-FFF2-40B4-BE49-F238E27FC236}">
                  <a16:creationId xmlns:a16="http://schemas.microsoft.com/office/drawing/2014/main" id="{2F8CA8A7-0043-9212-A87D-524C95904AAA}"/>
                </a:ext>
              </a:extLst>
            </p:cNvPr>
            <p:cNvSpPr/>
            <p:nvPr/>
          </p:nvSpPr>
          <p:spPr>
            <a:xfrm>
              <a:off x="3438525" y="1104900"/>
              <a:ext cx="7496175" cy="1704975"/>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05B5B6E3-0A09-F8CD-E79F-6BEBD4E8222D}"/>
                </a:ext>
              </a:extLst>
            </p:cNvPr>
            <p:cNvGrpSpPr/>
            <p:nvPr/>
          </p:nvGrpSpPr>
          <p:grpSpPr>
            <a:xfrm>
              <a:off x="3875211" y="1237125"/>
              <a:ext cx="6773739" cy="461665"/>
              <a:chOff x="3875211" y="1237125"/>
              <a:chExt cx="6773739" cy="461665"/>
            </a:xfrm>
          </p:grpSpPr>
          <p:sp>
            <p:nvSpPr>
              <p:cNvPr id="114" name="TextBox 113">
                <a:extLst>
                  <a:ext uri="{FF2B5EF4-FFF2-40B4-BE49-F238E27FC236}">
                    <a16:creationId xmlns:a16="http://schemas.microsoft.com/office/drawing/2014/main" id="{C67F2DCA-19EB-0676-192C-FDE12D1441B6}"/>
                  </a:ext>
                </a:extLst>
              </p:cNvPr>
              <p:cNvSpPr txBox="1"/>
              <p:nvPr/>
            </p:nvSpPr>
            <p:spPr>
              <a:xfrm>
                <a:off x="4079638" y="1237125"/>
                <a:ext cx="6569312" cy="461665"/>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Chi phí loa thông báo: Giao động 500 – 2,000 Nhân dân tệ (RMB) tùy thuộc vào thương hiệu và tính năng.</a:t>
                </a:r>
                <a:endParaRPr lang="en-US" sz="1200" dirty="0">
                  <a:solidFill>
                    <a:srgbClr val="565ADD"/>
                  </a:solidFill>
                  <a:latin typeface="Roboto" pitchFamily="2" charset="0"/>
                  <a:ea typeface="Roboto" pitchFamily="2" charset="0"/>
                </a:endParaRPr>
              </a:p>
            </p:txBody>
          </p:sp>
          <p:pic>
            <p:nvPicPr>
              <p:cNvPr id="16" name="Graphic 15" descr="Badge Tick with solid fill">
                <a:extLst>
                  <a:ext uri="{FF2B5EF4-FFF2-40B4-BE49-F238E27FC236}">
                    <a16:creationId xmlns:a16="http://schemas.microsoft.com/office/drawing/2014/main" id="{17CEB21A-8120-FA26-C645-3AE766706A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1277658"/>
                <a:ext cx="247116" cy="247116"/>
              </a:xfrm>
              <a:prstGeom prst="rect">
                <a:avLst/>
              </a:prstGeom>
            </p:spPr>
          </p:pic>
        </p:grpSp>
        <p:grpSp>
          <p:nvGrpSpPr>
            <p:cNvPr id="25" name="Group 24">
              <a:extLst>
                <a:ext uri="{FF2B5EF4-FFF2-40B4-BE49-F238E27FC236}">
                  <a16:creationId xmlns:a16="http://schemas.microsoft.com/office/drawing/2014/main" id="{E654F460-7F2A-9D7B-E871-97839CC61349}"/>
                </a:ext>
              </a:extLst>
            </p:cNvPr>
            <p:cNvGrpSpPr/>
            <p:nvPr/>
          </p:nvGrpSpPr>
          <p:grpSpPr>
            <a:xfrm>
              <a:off x="3875211" y="2121697"/>
              <a:ext cx="6773739" cy="276999"/>
              <a:chOff x="3875211" y="2264233"/>
              <a:chExt cx="6773739" cy="276999"/>
            </a:xfrm>
          </p:grpSpPr>
          <p:sp>
            <p:nvSpPr>
              <p:cNvPr id="29" name="TextBox 28">
                <a:extLst>
                  <a:ext uri="{FF2B5EF4-FFF2-40B4-BE49-F238E27FC236}">
                    <a16:creationId xmlns:a16="http://schemas.microsoft.com/office/drawing/2014/main" id="{3335C835-3D22-1984-7A53-A01994A8A7F3}"/>
                  </a:ext>
                </a:extLst>
              </p:cNvPr>
              <p:cNvSpPr txBox="1"/>
              <p:nvPr/>
            </p:nvSpPr>
            <p:spPr>
              <a:xfrm>
                <a:off x="4079638" y="2264233"/>
                <a:ext cx="6569312" cy="276999"/>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Phí giao dịch: Wechat Pay và Alipay thường thu phí từ 0.6 – 1% cho mỗi giao dịch.</a:t>
                </a:r>
                <a:endParaRPr lang="en-US" sz="1200" dirty="0">
                  <a:solidFill>
                    <a:srgbClr val="565ADD"/>
                  </a:solidFill>
                  <a:latin typeface="Roboto" pitchFamily="2" charset="0"/>
                  <a:ea typeface="Roboto" pitchFamily="2" charset="0"/>
                </a:endParaRPr>
              </a:p>
            </p:txBody>
          </p:sp>
          <p:pic>
            <p:nvPicPr>
              <p:cNvPr id="18" name="Graphic 17" descr="Badge Tick with solid fill">
                <a:extLst>
                  <a:ext uri="{FF2B5EF4-FFF2-40B4-BE49-F238E27FC236}">
                    <a16:creationId xmlns:a16="http://schemas.microsoft.com/office/drawing/2014/main" id="{8BBD094E-2824-306D-3957-D2A1534CF6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2270712"/>
                <a:ext cx="247116" cy="247116"/>
              </a:xfrm>
              <a:prstGeom prst="rect">
                <a:avLst/>
              </a:prstGeom>
            </p:spPr>
          </p:pic>
        </p:grpSp>
        <p:grpSp>
          <p:nvGrpSpPr>
            <p:cNvPr id="21" name="Group 20">
              <a:extLst>
                <a:ext uri="{FF2B5EF4-FFF2-40B4-BE49-F238E27FC236}">
                  <a16:creationId xmlns:a16="http://schemas.microsoft.com/office/drawing/2014/main" id="{ECBD35C6-339D-204D-07C1-42C11C2D421A}"/>
                </a:ext>
              </a:extLst>
            </p:cNvPr>
            <p:cNvGrpSpPr/>
            <p:nvPr/>
          </p:nvGrpSpPr>
          <p:grpSpPr>
            <a:xfrm>
              <a:off x="3875211" y="1771744"/>
              <a:ext cx="6773739" cy="276999"/>
              <a:chOff x="3875211" y="1276087"/>
              <a:chExt cx="6773739" cy="276999"/>
            </a:xfrm>
          </p:grpSpPr>
          <p:sp>
            <p:nvSpPr>
              <p:cNvPr id="22" name="TextBox 21">
                <a:extLst>
                  <a:ext uri="{FF2B5EF4-FFF2-40B4-BE49-F238E27FC236}">
                    <a16:creationId xmlns:a16="http://schemas.microsoft.com/office/drawing/2014/main" id="{396690E6-6E95-BDA6-D5DF-D3A4CD821B13}"/>
                  </a:ext>
                </a:extLst>
              </p:cNvPr>
              <p:cNvSpPr txBox="1"/>
              <p:nvPr/>
            </p:nvSpPr>
            <p:spPr>
              <a:xfrm>
                <a:off x="4079638" y="1276087"/>
                <a:ext cx="6569312" cy="276999"/>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Phí dịch vụ tích hợp: Từ 1,000 – 5,000 RMB cho việc cài đặt và cấu hình hệ thống.</a:t>
                </a:r>
                <a:endParaRPr lang="en-US" sz="1200" dirty="0">
                  <a:solidFill>
                    <a:srgbClr val="565ADD"/>
                  </a:solidFill>
                  <a:latin typeface="Roboto" pitchFamily="2" charset="0"/>
                  <a:ea typeface="Roboto" pitchFamily="2" charset="0"/>
                </a:endParaRPr>
              </a:p>
            </p:txBody>
          </p:sp>
          <p:pic>
            <p:nvPicPr>
              <p:cNvPr id="23" name="Graphic 22" descr="Badge Tick with solid fill">
                <a:extLst>
                  <a:ext uri="{FF2B5EF4-FFF2-40B4-BE49-F238E27FC236}">
                    <a16:creationId xmlns:a16="http://schemas.microsoft.com/office/drawing/2014/main" id="{3F7E548D-B7C0-0AD1-F2F7-AF963E505B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1277658"/>
                <a:ext cx="247116" cy="247116"/>
              </a:xfrm>
              <a:prstGeom prst="rect">
                <a:avLst/>
              </a:prstGeom>
            </p:spPr>
          </p:pic>
        </p:grpSp>
        <p:grpSp>
          <p:nvGrpSpPr>
            <p:cNvPr id="27" name="Group 26">
              <a:extLst>
                <a:ext uri="{FF2B5EF4-FFF2-40B4-BE49-F238E27FC236}">
                  <a16:creationId xmlns:a16="http://schemas.microsoft.com/office/drawing/2014/main" id="{C2B92DD1-0E08-C2E5-469B-64EA725597AD}"/>
                </a:ext>
              </a:extLst>
            </p:cNvPr>
            <p:cNvGrpSpPr/>
            <p:nvPr/>
          </p:nvGrpSpPr>
          <p:grpSpPr>
            <a:xfrm>
              <a:off x="3875211" y="2471649"/>
              <a:ext cx="6773739" cy="276999"/>
              <a:chOff x="3875211" y="2264233"/>
              <a:chExt cx="6773739" cy="276999"/>
            </a:xfrm>
          </p:grpSpPr>
          <p:sp>
            <p:nvSpPr>
              <p:cNvPr id="30" name="TextBox 29">
                <a:extLst>
                  <a:ext uri="{FF2B5EF4-FFF2-40B4-BE49-F238E27FC236}">
                    <a16:creationId xmlns:a16="http://schemas.microsoft.com/office/drawing/2014/main" id="{0786CE2A-135B-25A2-ADF3-A50DE4568081}"/>
                  </a:ext>
                </a:extLst>
              </p:cNvPr>
              <p:cNvSpPr txBox="1"/>
              <p:nvPr/>
            </p:nvSpPr>
            <p:spPr>
              <a:xfrm>
                <a:off x="4079638" y="2264233"/>
                <a:ext cx="6569312" cy="276999"/>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Phí bảo trì và hỗ trợ kỹ thuật: Có thể từ 200 – 1,000 RMB mỗi tháng.</a:t>
                </a:r>
                <a:endParaRPr lang="en-US" sz="1200" dirty="0">
                  <a:solidFill>
                    <a:srgbClr val="565ADD"/>
                  </a:solidFill>
                  <a:latin typeface="Roboto" pitchFamily="2" charset="0"/>
                  <a:ea typeface="Roboto" pitchFamily="2" charset="0"/>
                </a:endParaRPr>
              </a:p>
            </p:txBody>
          </p:sp>
          <p:pic>
            <p:nvPicPr>
              <p:cNvPr id="31" name="Graphic 30" descr="Badge Tick with solid fill">
                <a:extLst>
                  <a:ext uri="{FF2B5EF4-FFF2-40B4-BE49-F238E27FC236}">
                    <a16:creationId xmlns:a16="http://schemas.microsoft.com/office/drawing/2014/main" id="{C6161145-E60E-BEF9-50A3-B703C36A44D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2270712"/>
                <a:ext cx="247116" cy="247116"/>
              </a:xfrm>
              <a:prstGeom prst="rect">
                <a:avLst/>
              </a:prstGeom>
            </p:spPr>
          </p:pic>
        </p:grpSp>
      </p:grpSp>
      <p:sp>
        <p:nvSpPr>
          <p:cNvPr id="14" name="Freeform: Shape 13">
            <a:extLst>
              <a:ext uri="{FF2B5EF4-FFF2-40B4-BE49-F238E27FC236}">
                <a16:creationId xmlns:a16="http://schemas.microsoft.com/office/drawing/2014/main" id="{394FC5AE-3F00-56FE-66E6-F2E86066C4CA}"/>
              </a:ext>
            </a:extLst>
          </p:cNvPr>
          <p:cNvSpPr/>
          <p:nvPr/>
        </p:nvSpPr>
        <p:spPr>
          <a:xfrm>
            <a:off x="894265" y="4454631"/>
            <a:ext cx="10278560" cy="2414913"/>
          </a:xfrm>
          <a:custGeom>
            <a:avLst/>
            <a:gdLst>
              <a:gd name="connsiteX0" fmla="*/ 3168713 w 6337426"/>
              <a:gd name="connsiteY0" fmla="*/ 0 h 3195873"/>
              <a:gd name="connsiteX1" fmla="*/ 6337426 w 6337426"/>
              <a:gd name="connsiteY1" fmla="*/ 3168713 h 3195873"/>
              <a:gd name="connsiteX2" fmla="*/ 6336055 w 6337426"/>
              <a:gd name="connsiteY2" fmla="*/ 3195873 h 3195873"/>
              <a:gd name="connsiteX3" fmla="*/ 1372 w 6337426"/>
              <a:gd name="connsiteY3" fmla="*/ 3195873 h 3195873"/>
              <a:gd name="connsiteX4" fmla="*/ 0 w 6337426"/>
              <a:gd name="connsiteY4" fmla="*/ 3168713 h 3195873"/>
              <a:gd name="connsiteX5" fmla="*/ 3168713 w 6337426"/>
              <a:gd name="connsiteY5" fmla="*/ 0 h 319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7426" h="3195873">
                <a:moveTo>
                  <a:pt x="3168713" y="0"/>
                </a:moveTo>
                <a:cubicBezTo>
                  <a:pt x="4918745" y="0"/>
                  <a:pt x="6337426" y="1418681"/>
                  <a:pt x="6337426" y="3168713"/>
                </a:cubicBezTo>
                <a:lnTo>
                  <a:pt x="6336055" y="3195873"/>
                </a:lnTo>
                <a:lnTo>
                  <a:pt x="1372" y="3195873"/>
                </a:lnTo>
                <a:lnTo>
                  <a:pt x="0" y="3168713"/>
                </a:lnTo>
                <a:cubicBezTo>
                  <a:pt x="0" y="1418681"/>
                  <a:pt x="1418681" y="0"/>
                  <a:pt x="3168713" y="0"/>
                </a:cubicBezTo>
                <a:close/>
              </a:path>
            </a:pathLst>
          </a:cu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2" name="Picture 111" descr="A hand holding a phone next to a qr code scanner&#10;&#10;Description automatically generated">
            <a:extLst>
              <a:ext uri="{FF2B5EF4-FFF2-40B4-BE49-F238E27FC236}">
                <a16:creationId xmlns:a16="http://schemas.microsoft.com/office/drawing/2014/main" id="{413DB261-D3B8-015E-B919-F051E2F9F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66" y="888055"/>
            <a:ext cx="3610115" cy="2411557"/>
          </a:xfrm>
          <a:prstGeom prst="roundRect">
            <a:avLst/>
          </a:prstGeom>
          <a:solidFill>
            <a:schemeClr val="bg1"/>
          </a:solidFill>
        </p:spPr>
      </p:pic>
      <p:pic>
        <p:nvPicPr>
          <p:cNvPr id="120" name="Picture 119" descr="A green logo with a check mark in a circle&#10;&#10;Description automatically generated">
            <a:extLst>
              <a:ext uri="{FF2B5EF4-FFF2-40B4-BE49-F238E27FC236}">
                <a16:creationId xmlns:a16="http://schemas.microsoft.com/office/drawing/2014/main" id="{D3FDA974-04F4-F678-DED9-F7877DB2C23C}"/>
              </a:ext>
            </a:extLst>
          </p:cNvPr>
          <p:cNvPicPr>
            <a:picLocks noChangeAspect="1"/>
          </p:cNvPicPr>
          <p:nvPr/>
        </p:nvPicPr>
        <p:blipFill>
          <a:blip r:embed="rId5">
            <a:extLst>
              <a:ext uri="{28A0092B-C50C-407E-A947-70E740481C1C}">
                <a14:useLocalDpi xmlns:a14="http://schemas.microsoft.com/office/drawing/2010/main" val="0"/>
              </a:ext>
            </a:extLst>
          </a:blip>
          <a:srcRect t="36763" b="36667"/>
          <a:stretch/>
        </p:blipFill>
        <p:spPr>
          <a:xfrm>
            <a:off x="1168879" y="255774"/>
            <a:ext cx="1969236" cy="523220"/>
          </a:xfrm>
          <a:prstGeom prst="rect">
            <a:avLst/>
          </a:prstGeom>
        </p:spPr>
      </p:pic>
      <p:grpSp>
        <p:nvGrpSpPr>
          <p:cNvPr id="10" name="Group 9">
            <a:extLst>
              <a:ext uri="{FF2B5EF4-FFF2-40B4-BE49-F238E27FC236}">
                <a16:creationId xmlns:a16="http://schemas.microsoft.com/office/drawing/2014/main" id="{FBABFC23-7764-B075-C740-5627E279CECC}"/>
              </a:ext>
            </a:extLst>
          </p:cNvPr>
          <p:cNvGrpSpPr/>
          <p:nvPr/>
        </p:nvGrpSpPr>
        <p:grpSpPr>
          <a:xfrm>
            <a:off x="5961608" y="3683710"/>
            <a:ext cx="2352675" cy="2204747"/>
            <a:chOff x="6161714" y="3609324"/>
            <a:chExt cx="2352675" cy="2204747"/>
          </a:xfrm>
        </p:grpSpPr>
        <p:sp>
          <p:nvSpPr>
            <p:cNvPr id="4" name="Rectangle: Rounded Corners 3">
              <a:extLst>
                <a:ext uri="{FF2B5EF4-FFF2-40B4-BE49-F238E27FC236}">
                  <a16:creationId xmlns:a16="http://schemas.microsoft.com/office/drawing/2014/main" id="{54ED4F87-5FAF-534D-4BDC-2A1652AB5B6A}"/>
                </a:ext>
              </a:extLst>
            </p:cNvPr>
            <p:cNvSpPr/>
            <p:nvPr/>
          </p:nvSpPr>
          <p:spPr>
            <a:xfrm>
              <a:off x="6161714" y="3609324"/>
              <a:ext cx="235267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ue and white electronic device&#10;&#10;Description automatically generated">
              <a:extLst>
                <a:ext uri="{FF2B5EF4-FFF2-40B4-BE49-F238E27FC236}">
                  <a16:creationId xmlns:a16="http://schemas.microsoft.com/office/drawing/2014/main" id="{9FD3A0A3-1EDE-E21F-47AF-98429099E22C}"/>
                </a:ext>
              </a:extLst>
            </p:cNvPr>
            <p:cNvPicPr>
              <a:picLocks noChangeAspect="1"/>
            </p:cNvPicPr>
            <p:nvPr/>
          </p:nvPicPr>
          <p:blipFill>
            <a:blip r:embed="rId6">
              <a:extLst>
                <a:ext uri="{28A0092B-C50C-407E-A947-70E740481C1C}">
                  <a14:useLocalDpi xmlns:a14="http://schemas.microsoft.com/office/drawing/2010/main" val="0"/>
                </a:ext>
              </a:extLst>
            </a:blip>
            <a:srcRect l="30964" t="16072" r="27222" b="8301"/>
            <a:stretch/>
          </p:blipFill>
          <p:spPr>
            <a:xfrm>
              <a:off x="6549160" y="3669358"/>
              <a:ext cx="1643444" cy="2084678"/>
            </a:xfrm>
            <a:prstGeom prst="rect">
              <a:avLst/>
            </a:prstGeom>
          </p:spPr>
        </p:pic>
      </p:grpSp>
      <p:grpSp>
        <p:nvGrpSpPr>
          <p:cNvPr id="11" name="Group 10">
            <a:extLst>
              <a:ext uri="{FF2B5EF4-FFF2-40B4-BE49-F238E27FC236}">
                <a16:creationId xmlns:a16="http://schemas.microsoft.com/office/drawing/2014/main" id="{1D3CFA9B-C98D-7AA7-221A-8EB599EED843}"/>
              </a:ext>
            </a:extLst>
          </p:cNvPr>
          <p:cNvGrpSpPr/>
          <p:nvPr/>
        </p:nvGrpSpPr>
        <p:grpSpPr>
          <a:xfrm>
            <a:off x="8648980" y="3669357"/>
            <a:ext cx="3038195" cy="2219100"/>
            <a:chOff x="8648980" y="3609324"/>
            <a:chExt cx="3038195" cy="2219100"/>
          </a:xfrm>
        </p:grpSpPr>
        <p:sp>
          <p:nvSpPr>
            <p:cNvPr id="5" name="Rectangle: Rounded Corners 4">
              <a:extLst>
                <a:ext uri="{FF2B5EF4-FFF2-40B4-BE49-F238E27FC236}">
                  <a16:creationId xmlns:a16="http://schemas.microsoft.com/office/drawing/2014/main" id="{5FE60AD8-6659-2DBD-439A-0E2B7D1DF6DB}"/>
                </a:ext>
              </a:extLst>
            </p:cNvPr>
            <p:cNvSpPr/>
            <p:nvPr/>
          </p:nvSpPr>
          <p:spPr>
            <a:xfrm>
              <a:off x="8648980" y="3623677"/>
              <a:ext cx="303819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qr code reader&#10;&#10;Description automatically generated">
              <a:extLst>
                <a:ext uri="{FF2B5EF4-FFF2-40B4-BE49-F238E27FC236}">
                  <a16:creationId xmlns:a16="http://schemas.microsoft.com/office/drawing/2014/main" id="{40335230-80B3-C694-E0D5-058B1D4BE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1085" y="3609324"/>
              <a:ext cx="2576512" cy="2195512"/>
            </a:xfrm>
            <a:prstGeom prst="rect">
              <a:avLst/>
            </a:prstGeom>
          </p:spPr>
        </p:pic>
      </p:grpSp>
      <p:grpSp>
        <p:nvGrpSpPr>
          <p:cNvPr id="8" name="Group 7">
            <a:extLst>
              <a:ext uri="{FF2B5EF4-FFF2-40B4-BE49-F238E27FC236}">
                <a16:creationId xmlns:a16="http://schemas.microsoft.com/office/drawing/2014/main" id="{DADA1A91-3270-A38C-30C3-F58A789D361E}"/>
              </a:ext>
            </a:extLst>
          </p:cNvPr>
          <p:cNvGrpSpPr/>
          <p:nvPr/>
        </p:nvGrpSpPr>
        <p:grpSpPr>
          <a:xfrm>
            <a:off x="586866" y="3683710"/>
            <a:ext cx="2352675" cy="2204747"/>
            <a:chOff x="1123950" y="3634078"/>
            <a:chExt cx="2352675" cy="2204747"/>
          </a:xfrm>
        </p:grpSpPr>
        <p:sp>
          <p:nvSpPr>
            <p:cNvPr id="2" name="Rectangle: Rounded Corners 1">
              <a:extLst>
                <a:ext uri="{FF2B5EF4-FFF2-40B4-BE49-F238E27FC236}">
                  <a16:creationId xmlns:a16="http://schemas.microsoft.com/office/drawing/2014/main" id="{F85ACFD8-5646-395E-E61A-019D93D1F53F}"/>
                </a:ext>
              </a:extLst>
            </p:cNvPr>
            <p:cNvSpPr/>
            <p:nvPr/>
          </p:nvSpPr>
          <p:spPr>
            <a:xfrm>
              <a:off x="1123950" y="3634078"/>
              <a:ext cx="235267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green and white square object&#10;&#10;Description automatically generated">
              <a:extLst>
                <a:ext uri="{FF2B5EF4-FFF2-40B4-BE49-F238E27FC236}">
                  <a16:creationId xmlns:a16="http://schemas.microsoft.com/office/drawing/2014/main" id="{4A268D93-5F0C-DDAB-DB79-CE1E2378D1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1348" y="3852202"/>
              <a:ext cx="1751635" cy="1818844"/>
            </a:xfrm>
            <a:prstGeom prst="rect">
              <a:avLst/>
            </a:prstGeom>
          </p:spPr>
        </p:pic>
      </p:grpSp>
      <p:grpSp>
        <p:nvGrpSpPr>
          <p:cNvPr id="9" name="Group 8">
            <a:extLst>
              <a:ext uri="{FF2B5EF4-FFF2-40B4-BE49-F238E27FC236}">
                <a16:creationId xmlns:a16="http://schemas.microsoft.com/office/drawing/2014/main" id="{06029F13-B274-3643-2A91-98F3DE9E2268}"/>
              </a:ext>
            </a:extLst>
          </p:cNvPr>
          <p:cNvGrpSpPr/>
          <p:nvPr/>
        </p:nvGrpSpPr>
        <p:grpSpPr>
          <a:xfrm>
            <a:off x="3274237" y="3669358"/>
            <a:ext cx="2352675" cy="2219099"/>
            <a:chOff x="3602627" y="3609325"/>
            <a:chExt cx="2352675" cy="2219099"/>
          </a:xfrm>
        </p:grpSpPr>
        <p:sp>
          <p:nvSpPr>
            <p:cNvPr id="3" name="Rectangle: Rounded Corners 2">
              <a:extLst>
                <a:ext uri="{FF2B5EF4-FFF2-40B4-BE49-F238E27FC236}">
                  <a16:creationId xmlns:a16="http://schemas.microsoft.com/office/drawing/2014/main" id="{E3BFF1A7-3CDC-BDB7-9439-201B54BA2161}"/>
                </a:ext>
              </a:extLst>
            </p:cNvPr>
            <p:cNvSpPr/>
            <p:nvPr/>
          </p:nvSpPr>
          <p:spPr>
            <a:xfrm>
              <a:off x="3602627" y="3609325"/>
              <a:ext cx="235267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qr code on a white box&#10;&#10;Description automatically generated">
              <a:extLst>
                <a:ext uri="{FF2B5EF4-FFF2-40B4-BE49-F238E27FC236}">
                  <a16:creationId xmlns:a16="http://schemas.microsoft.com/office/drawing/2014/main" id="{4AEE6F51-0586-ACE6-6740-7613A0014DCF}"/>
                </a:ext>
              </a:extLst>
            </p:cNvPr>
            <p:cNvPicPr>
              <a:picLocks noChangeAspect="1"/>
            </p:cNvPicPr>
            <p:nvPr/>
          </p:nvPicPr>
          <p:blipFill>
            <a:blip r:embed="rId9">
              <a:extLst>
                <a:ext uri="{28A0092B-C50C-407E-A947-70E740481C1C}">
                  <a14:useLocalDpi xmlns:a14="http://schemas.microsoft.com/office/drawing/2010/main" val="0"/>
                </a:ext>
              </a:extLst>
            </a:blip>
            <a:srcRect l="16533" r="14362"/>
            <a:stretch/>
          </p:blipFill>
          <p:spPr>
            <a:xfrm flipH="1">
              <a:off x="3944793" y="3648430"/>
              <a:ext cx="1618072" cy="2179994"/>
            </a:xfrm>
            <a:prstGeom prst="rect">
              <a:avLst/>
            </a:prstGeom>
          </p:spPr>
        </p:pic>
      </p:grpSp>
      <p:sp>
        <p:nvSpPr>
          <p:cNvPr id="12" name="TextBox 11">
            <a:extLst>
              <a:ext uri="{FF2B5EF4-FFF2-40B4-BE49-F238E27FC236}">
                <a16:creationId xmlns:a16="http://schemas.microsoft.com/office/drawing/2014/main" id="{ABE67317-C0FF-C20A-32D7-E8BE9D4CEB2A}"/>
              </a:ext>
            </a:extLst>
          </p:cNvPr>
          <p:cNvSpPr txBox="1"/>
          <p:nvPr/>
        </p:nvSpPr>
        <p:spPr>
          <a:xfrm>
            <a:off x="1339480" y="6255502"/>
            <a:ext cx="9595220" cy="400110"/>
          </a:xfrm>
          <a:prstGeom prst="rect">
            <a:avLst/>
          </a:prstGeom>
          <a:noFill/>
        </p:spPr>
        <p:txBody>
          <a:bodyPr wrap="square" rtlCol="0">
            <a:spAutoFit/>
          </a:bodyPr>
          <a:lstStyle/>
          <a:p>
            <a:pPr algn="ctr"/>
            <a:r>
              <a:rPr lang="en-US" sz="2000" b="1">
                <a:solidFill>
                  <a:srgbClr val="565ADD"/>
                </a:solidFill>
                <a:latin typeface="Roboto" pitchFamily="2" charset="0"/>
                <a:ea typeface="Roboto" pitchFamily="2" charset="0"/>
              </a:rPr>
              <a:t>MỘT SỐ LOA THÔNG BÁO THANH TOÁN ĐƯỢC SỬ DỤNG TẠI TRUNG </a:t>
            </a:r>
            <a:r>
              <a:rPr lang="en-US" sz="2000" b="1" dirty="0">
                <a:solidFill>
                  <a:srgbClr val="565ADD"/>
                </a:solidFill>
                <a:latin typeface="Roboto" pitchFamily="2" charset="0"/>
                <a:ea typeface="Roboto" pitchFamily="2" charset="0"/>
              </a:rPr>
              <a:t>QUỐC</a:t>
            </a:r>
          </a:p>
        </p:txBody>
      </p:sp>
      <p:sp>
        <p:nvSpPr>
          <p:cNvPr id="19" name="TextBox 18">
            <a:extLst>
              <a:ext uri="{FF2B5EF4-FFF2-40B4-BE49-F238E27FC236}">
                <a16:creationId xmlns:a16="http://schemas.microsoft.com/office/drawing/2014/main" id="{16FD6554-BA45-23E3-5952-EF76FCA9F076}"/>
              </a:ext>
            </a:extLst>
          </p:cNvPr>
          <p:cNvSpPr txBox="1"/>
          <p:nvPr/>
        </p:nvSpPr>
        <p:spPr>
          <a:xfrm>
            <a:off x="4450574" y="790743"/>
            <a:ext cx="676464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CHI PHÍ SỬ DỤNG LOA THÔNG BÁO THANH TOÁN TẠI TRUNG QUỐC</a:t>
            </a:r>
            <a:endParaRPr lang="en-US" sz="1600" b="1" dirty="0">
              <a:solidFill>
                <a:srgbClr val="565ADD"/>
              </a:solidFill>
              <a:latin typeface="Roboto" pitchFamily="2" charset="0"/>
              <a:ea typeface="Roboto" pitchFamily="2" charset="0"/>
            </a:endParaRPr>
          </a:p>
        </p:txBody>
      </p:sp>
    </p:spTree>
    <p:extLst>
      <p:ext uri="{BB962C8B-B14F-4D97-AF65-F5344CB8AC3E}">
        <p14:creationId xmlns:p14="http://schemas.microsoft.com/office/powerpoint/2010/main" val="4232663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9"/>
                                        </p:tgtEl>
                                        <p:attrNameLst>
                                          <p:attrName>r</p:attrName>
                                        </p:attrNameLst>
                                      </p:cBhvr>
                                    </p:animRot>
                                    <p:animRot by="-240000">
                                      <p:cBhvr>
                                        <p:cTn id="13" dur="200" fill="hold">
                                          <p:stCondLst>
                                            <p:cond delay="200"/>
                                          </p:stCondLst>
                                        </p:cTn>
                                        <p:tgtEl>
                                          <p:spTgt spid="9"/>
                                        </p:tgtEl>
                                        <p:attrNameLst>
                                          <p:attrName>r</p:attrName>
                                        </p:attrNameLst>
                                      </p:cBhvr>
                                    </p:animRot>
                                    <p:animRot by="240000">
                                      <p:cBhvr>
                                        <p:cTn id="14" dur="200" fill="hold">
                                          <p:stCondLst>
                                            <p:cond delay="400"/>
                                          </p:stCondLst>
                                        </p:cTn>
                                        <p:tgtEl>
                                          <p:spTgt spid="9"/>
                                        </p:tgtEl>
                                        <p:attrNameLst>
                                          <p:attrName>r</p:attrName>
                                        </p:attrNameLst>
                                      </p:cBhvr>
                                    </p:animRot>
                                    <p:animRot by="-240000">
                                      <p:cBhvr>
                                        <p:cTn id="15" dur="200" fill="hold">
                                          <p:stCondLst>
                                            <p:cond delay="600"/>
                                          </p:stCondLst>
                                        </p:cTn>
                                        <p:tgtEl>
                                          <p:spTgt spid="9"/>
                                        </p:tgtEl>
                                        <p:attrNameLst>
                                          <p:attrName>r</p:attrName>
                                        </p:attrNameLst>
                                      </p:cBhvr>
                                    </p:animRot>
                                    <p:animRot by="120000">
                                      <p:cBhvr>
                                        <p:cTn id="16" dur="200" fill="hold">
                                          <p:stCondLst>
                                            <p:cond delay="800"/>
                                          </p:stCondLst>
                                        </p:cTn>
                                        <p:tgtEl>
                                          <p:spTgt spid="9"/>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10"/>
                                        </p:tgtEl>
                                        <p:attrNameLst>
                                          <p:attrName>r</p:attrName>
                                        </p:attrNameLst>
                                      </p:cBhvr>
                                    </p:animRot>
                                    <p:animRot by="-240000">
                                      <p:cBhvr>
                                        <p:cTn id="19" dur="200" fill="hold">
                                          <p:stCondLst>
                                            <p:cond delay="200"/>
                                          </p:stCondLst>
                                        </p:cTn>
                                        <p:tgtEl>
                                          <p:spTgt spid="10"/>
                                        </p:tgtEl>
                                        <p:attrNameLst>
                                          <p:attrName>r</p:attrName>
                                        </p:attrNameLst>
                                      </p:cBhvr>
                                    </p:animRot>
                                    <p:animRot by="240000">
                                      <p:cBhvr>
                                        <p:cTn id="20" dur="200" fill="hold">
                                          <p:stCondLst>
                                            <p:cond delay="400"/>
                                          </p:stCondLst>
                                        </p:cTn>
                                        <p:tgtEl>
                                          <p:spTgt spid="10"/>
                                        </p:tgtEl>
                                        <p:attrNameLst>
                                          <p:attrName>r</p:attrName>
                                        </p:attrNameLst>
                                      </p:cBhvr>
                                    </p:animRot>
                                    <p:animRot by="-240000">
                                      <p:cBhvr>
                                        <p:cTn id="21" dur="200" fill="hold">
                                          <p:stCondLst>
                                            <p:cond delay="600"/>
                                          </p:stCondLst>
                                        </p:cTn>
                                        <p:tgtEl>
                                          <p:spTgt spid="10"/>
                                        </p:tgtEl>
                                        <p:attrNameLst>
                                          <p:attrName>r</p:attrName>
                                        </p:attrNameLst>
                                      </p:cBhvr>
                                    </p:animRot>
                                    <p:animRot by="120000">
                                      <p:cBhvr>
                                        <p:cTn id="22" dur="200" fill="hold">
                                          <p:stCondLst>
                                            <p:cond delay="800"/>
                                          </p:stCondLst>
                                        </p:cTn>
                                        <p:tgtEl>
                                          <p:spTgt spid="10"/>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1"/>
                                        </p:tgtEl>
                                        <p:attrNameLst>
                                          <p:attrName>r</p:attrName>
                                        </p:attrNameLst>
                                      </p:cBhvr>
                                    </p:animRot>
                                    <p:animRot by="-240000">
                                      <p:cBhvr>
                                        <p:cTn id="25" dur="200" fill="hold">
                                          <p:stCondLst>
                                            <p:cond delay="200"/>
                                          </p:stCondLst>
                                        </p:cTn>
                                        <p:tgtEl>
                                          <p:spTgt spid="11"/>
                                        </p:tgtEl>
                                        <p:attrNameLst>
                                          <p:attrName>r</p:attrName>
                                        </p:attrNameLst>
                                      </p:cBhvr>
                                    </p:animRot>
                                    <p:animRot by="240000">
                                      <p:cBhvr>
                                        <p:cTn id="26" dur="200" fill="hold">
                                          <p:stCondLst>
                                            <p:cond delay="400"/>
                                          </p:stCondLst>
                                        </p:cTn>
                                        <p:tgtEl>
                                          <p:spTgt spid="11"/>
                                        </p:tgtEl>
                                        <p:attrNameLst>
                                          <p:attrName>r</p:attrName>
                                        </p:attrNameLst>
                                      </p:cBhvr>
                                    </p:animRot>
                                    <p:animRot by="-240000">
                                      <p:cBhvr>
                                        <p:cTn id="27" dur="200" fill="hold">
                                          <p:stCondLst>
                                            <p:cond delay="600"/>
                                          </p:stCondLst>
                                        </p:cTn>
                                        <p:tgtEl>
                                          <p:spTgt spid="11"/>
                                        </p:tgtEl>
                                        <p:attrNameLst>
                                          <p:attrName>r</p:attrName>
                                        </p:attrNameLst>
                                      </p:cBhvr>
                                    </p:animRot>
                                    <p:animRot by="120000">
                                      <p:cBhvr>
                                        <p:cTn id="28" dur="200" fill="hold">
                                          <p:stCondLst>
                                            <p:cond delay="800"/>
                                          </p:stCondLst>
                                        </p:cTn>
                                        <p:tgtEl>
                                          <p:spTgt spid="11"/>
                                        </p:tgtEl>
                                        <p:attrNameLst>
                                          <p:attrName>r</p:attrName>
                                        </p:attrNameLst>
                                      </p:cBhvr>
                                    </p:animRot>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25E4B34-1767-5CDE-28FF-67308D85608F}"/>
              </a:ext>
            </a:extLst>
          </p:cNvPr>
          <p:cNvSpPr/>
          <p:nvPr/>
        </p:nvSpPr>
        <p:spPr>
          <a:xfrm>
            <a:off x="0" y="654967"/>
            <a:ext cx="7871035" cy="554806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87E8090-81E4-B86C-0BCE-677033F1FE7D}"/>
              </a:ext>
            </a:extLst>
          </p:cNvPr>
          <p:cNvSpPr/>
          <p:nvPr/>
        </p:nvSpPr>
        <p:spPr>
          <a:xfrm>
            <a:off x="1" y="0"/>
            <a:ext cx="6096000"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F2D3680-0518-0DA1-C674-59D2B2FBE6FC}"/>
              </a:ext>
            </a:extLst>
          </p:cNvPr>
          <p:cNvSpPr/>
          <p:nvPr/>
        </p:nvSpPr>
        <p:spPr>
          <a:xfrm>
            <a:off x="6050518" y="6627183"/>
            <a:ext cx="6141482"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ellphone with qr code&#10;&#10;Description automatically generated">
            <a:extLst>
              <a:ext uri="{FF2B5EF4-FFF2-40B4-BE49-F238E27FC236}">
                <a16:creationId xmlns:a16="http://schemas.microsoft.com/office/drawing/2014/main" id="{F712287C-9F53-176D-CC81-1F8D42125D1E}"/>
              </a:ext>
            </a:extLst>
          </p:cNvPr>
          <p:cNvPicPr>
            <a:picLocks noChangeAspect="1"/>
          </p:cNvPicPr>
          <p:nvPr/>
        </p:nvPicPr>
        <p:blipFill>
          <a:blip r:embed="rId2">
            <a:extLst>
              <a:ext uri="{28A0092B-C50C-407E-A947-70E740481C1C}">
                <a14:useLocalDpi xmlns:a14="http://schemas.microsoft.com/office/drawing/2010/main" val="0"/>
              </a:ext>
            </a:extLst>
          </a:blip>
          <a:srcRect l="14938" t="9549" r="1766" b="15960"/>
          <a:stretch/>
        </p:blipFill>
        <p:spPr>
          <a:xfrm>
            <a:off x="305740" y="983345"/>
            <a:ext cx="7313400" cy="4939553"/>
          </a:xfrm>
          <a:prstGeom prst="roundRect">
            <a:avLst>
              <a:gd name="adj" fmla="val 14903"/>
            </a:avLst>
          </a:prstGeom>
        </p:spPr>
      </p:pic>
      <p:grpSp>
        <p:nvGrpSpPr>
          <p:cNvPr id="12" name="Group 11">
            <a:extLst>
              <a:ext uri="{FF2B5EF4-FFF2-40B4-BE49-F238E27FC236}">
                <a16:creationId xmlns:a16="http://schemas.microsoft.com/office/drawing/2014/main" id="{FA389C06-9F4F-6B1A-6861-6F1DE5106946}"/>
              </a:ext>
            </a:extLst>
          </p:cNvPr>
          <p:cNvGrpSpPr/>
          <p:nvPr/>
        </p:nvGrpSpPr>
        <p:grpSpPr>
          <a:xfrm>
            <a:off x="6050518" y="354633"/>
            <a:ext cx="5972216" cy="5972216"/>
            <a:chOff x="31963" y="290716"/>
            <a:chExt cx="5972216" cy="5972216"/>
          </a:xfrm>
        </p:grpSpPr>
        <p:grpSp>
          <p:nvGrpSpPr>
            <p:cNvPr id="5" name="Group 4">
              <a:extLst>
                <a:ext uri="{FF2B5EF4-FFF2-40B4-BE49-F238E27FC236}">
                  <a16:creationId xmlns:a16="http://schemas.microsoft.com/office/drawing/2014/main" id="{EE46C1BC-415E-4B09-A5A3-A82FD8331EE1}"/>
                </a:ext>
              </a:extLst>
            </p:cNvPr>
            <p:cNvGrpSpPr/>
            <p:nvPr/>
          </p:nvGrpSpPr>
          <p:grpSpPr>
            <a:xfrm>
              <a:off x="31963" y="290716"/>
              <a:ext cx="5972216" cy="5972216"/>
              <a:chOff x="6669889" y="1362269"/>
              <a:chExt cx="1107033" cy="1107033"/>
            </a:xfrm>
          </p:grpSpPr>
          <p:sp>
            <p:nvSpPr>
              <p:cNvPr id="2" name="Oval 1">
                <a:extLst>
                  <a:ext uri="{FF2B5EF4-FFF2-40B4-BE49-F238E27FC236}">
                    <a16:creationId xmlns:a16="http://schemas.microsoft.com/office/drawing/2014/main" id="{DEB75BD7-7471-E7BD-B2FF-F869CC9C6544}"/>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0EC997B-BE3C-432E-540D-B8F4256DD599}"/>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764676-BD3A-00E2-69E2-9ACD2095ABD1}"/>
                  </a:ext>
                </a:extLst>
              </p:cNvPr>
              <p:cNvSpPr txBox="1"/>
              <p:nvPr/>
            </p:nvSpPr>
            <p:spPr>
              <a:xfrm>
                <a:off x="6930998" y="1736781"/>
                <a:ext cx="569167" cy="444995"/>
              </a:xfrm>
              <a:prstGeom prst="rect">
                <a:avLst/>
              </a:prstGeom>
              <a:noFill/>
            </p:spPr>
            <p:txBody>
              <a:bodyPr wrap="square" rtlCol="0">
                <a:spAutoFit/>
              </a:bodyPr>
              <a:lstStyle/>
              <a:p>
                <a:pPr algn="ctr"/>
                <a:r>
                  <a:rPr lang="en-US" sz="15000" b="1" dirty="0">
                    <a:solidFill>
                      <a:srgbClr val="FFCC00"/>
                    </a:solidFill>
                    <a:latin typeface="Roboto" pitchFamily="2" charset="0"/>
                    <a:ea typeface="Roboto" pitchFamily="2" charset="0"/>
                  </a:rPr>
                  <a:t>03</a:t>
                </a:r>
              </a:p>
            </p:txBody>
          </p:sp>
        </p:grpSp>
        <p:sp>
          <p:nvSpPr>
            <p:cNvPr id="6" name="TextBox 5">
              <a:extLst>
                <a:ext uri="{FF2B5EF4-FFF2-40B4-BE49-F238E27FC236}">
                  <a16:creationId xmlns:a16="http://schemas.microsoft.com/office/drawing/2014/main" id="{7A21B28C-1CF6-0E7B-3989-4B4F173A39D6}"/>
                </a:ext>
              </a:extLst>
            </p:cNvPr>
            <p:cNvSpPr txBox="1"/>
            <p:nvPr/>
          </p:nvSpPr>
          <p:spPr>
            <a:xfrm>
              <a:off x="969144" y="4677222"/>
              <a:ext cx="4267119" cy="707886"/>
            </a:xfrm>
            <a:prstGeom prst="rect">
              <a:avLst/>
            </a:prstGeom>
            <a:noFill/>
          </p:spPr>
          <p:txBody>
            <a:bodyPr wrap="square" rtlCol="0">
              <a:spAutoFit/>
            </a:bodyPr>
            <a:lstStyle/>
            <a:p>
              <a:pPr algn="ctr"/>
              <a:r>
                <a:rPr lang="en-US" sz="2000" b="1" dirty="0">
                  <a:solidFill>
                    <a:srgbClr val="EFF0FF"/>
                  </a:solidFill>
                  <a:latin typeface="Roboto" pitchFamily="2" charset="0"/>
                  <a:ea typeface="Roboto" pitchFamily="2" charset="0"/>
                </a:rPr>
                <a:t>MÔ HÌNH HỢP TÁC &amp; </a:t>
              </a:r>
            </a:p>
            <a:p>
              <a:pPr algn="ctr"/>
              <a:r>
                <a:rPr lang="en-US" sz="2000" b="1" dirty="0">
                  <a:solidFill>
                    <a:srgbClr val="EFF0FF"/>
                  </a:solidFill>
                  <a:latin typeface="Roboto" pitchFamily="2" charset="0"/>
                  <a:ea typeface="Roboto" pitchFamily="2" charset="0"/>
                </a:rPr>
                <a:t>PHƯƠNG ÁN KINH DOANH</a:t>
              </a:r>
            </a:p>
          </p:txBody>
        </p:sp>
        <p:sp>
          <p:nvSpPr>
            <p:cNvPr id="7" name="TextBox 6">
              <a:extLst>
                <a:ext uri="{FF2B5EF4-FFF2-40B4-BE49-F238E27FC236}">
                  <a16:creationId xmlns:a16="http://schemas.microsoft.com/office/drawing/2014/main" id="{1CDDFADB-FB76-AC2F-8EDA-16DCC4D93572}"/>
                </a:ext>
              </a:extLst>
            </p:cNvPr>
            <p:cNvSpPr txBox="1"/>
            <p:nvPr/>
          </p:nvSpPr>
          <p:spPr>
            <a:xfrm>
              <a:off x="1107337" y="1581425"/>
              <a:ext cx="3840223"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NỘI DUNG</a:t>
              </a:r>
            </a:p>
          </p:txBody>
        </p:sp>
      </p:grpSp>
    </p:spTree>
    <p:extLst>
      <p:ext uri="{BB962C8B-B14F-4D97-AF65-F5344CB8AC3E}">
        <p14:creationId xmlns:p14="http://schemas.microsoft.com/office/powerpoint/2010/main" val="2699716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6" presetClass="emph" presetSubtype="0" fill="hold" nodeType="withEffect">
                                  <p:stCondLst>
                                    <p:cond delay="0"/>
                                  </p:stCondLst>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ardrop 93">
            <a:extLst>
              <a:ext uri="{FF2B5EF4-FFF2-40B4-BE49-F238E27FC236}">
                <a16:creationId xmlns:a16="http://schemas.microsoft.com/office/drawing/2014/main" id="{6FEA7387-C25E-D7E4-6BFC-101E6A83A898}"/>
              </a:ext>
            </a:extLst>
          </p:cNvPr>
          <p:cNvSpPr/>
          <p:nvPr/>
        </p:nvSpPr>
        <p:spPr>
          <a:xfrm rot="493094">
            <a:off x="10775050" y="-125197"/>
            <a:ext cx="1625108" cy="1203556"/>
          </a:xfrm>
          <a:prstGeom prst="teardrop">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EE3E09-D736-2701-CAB4-0E0EB86CE216}"/>
              </a:ext>
            </a:extLst>
          </p:cNvPr>
          <p:cNvSpPr/>
          <p:nvPr/>
        </p:nvSpPr>
        <p:spPr>
          <a:xfrm>
            <a:off x="3911097" y="0"/>
            <a:ext cx="4119327" cy="6858000"/>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headset&#10;&#10;Description automatically generated">
            <a:extLst>
              <a:ext uri="{FF2B5EF4-FFF2-40B4-BE49-F238E27FC236}">
                <a16:creationId xmlns:a16="http://schemas.microsoft.com/office/drawing/2014/main" id="{23CAB27C-B98D-71AF-4B61-C3484FE8E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2481" y="1655985"/>
            <a:ext cx="1780460" cy="1780460"/>
          </a:xfrm>
          <a:prstGeom prst="ellipse">
            <a:avLst/>
          </a:prstGeom>
        </p:spPr>
      </p:pic>
      <p:pic>
        <p:nvPicPr>
          <p:cNvPr id="7" name="Picture 6" descr="A person holding a piece of puzzle&#10;&#10;Description automatically generated">
            <a:extLst>
              <a:ext uri="{FF2B5EF4-FFF2-40B4-BE49-F238E27FC236}">
                <a16:creationId xmlns:a16="http://schemas.microsoft.com/office/drawing/2014/main" id="{F135A9F4-AE2B-950D-C91D-AB67F4C035D3}"/>
              </a:ext>
            </a:extLst>
          </p:cNvPr>
          <p:cNvPicPr>
            <a:picLocks noChangeAspect="1"/>
          </p:cNvPicPr>
          <p:nvPr/>
        </p:nvPicPr>
        <p:blipFill>
          <a:blip r:embed="rId3">
            <a:extLst>
              <a:ext uri="{28A0092B-C50C-407E-A947-70E740481C1C}">
                <a14:useLocalDpi xmlns:a14="http://schemas.microsoft.com/office/drawing/2010/main" val="0"/>
              </a:ext>
            </a:extLst>
          </a:blip>
          <a:srcRect l="2009" t="-684" b="1"/>
          <a:stretch/>
        </p:blipFill>
        <p:spPr>
          <a:xfrm>
            <a:off x="1091825" y="3788062"/>
            <a:ext cx="1811908" cy="1861705"/>
          </a:xfrm>
          <a:prstGeom prst="ellipse">
            <a:avLst/>
          </a:prstGeom>
        </p:spPr>
      </p:pic>
      <p:pic>
        <p:nvPicPr>
          <p:cNvPr id="9" name="Picture 8" descr="A group of people holding money&#10;&#10;Description automatically generated">
            <a:extLst>
              <a:ext uri="{FF2B5EF4-FFF2-40B4-BE49-F238E27FC236}">
                <a16:creationId xmlns:a16="http://schemas.microsoft.com/office/drawing/2014/main" id="{A1867DB1-ADEE-EFAD-A18B-231E58132888}"/>
              </a:ext>
            </a:extLst>
          </p:cNvPr>
          <p:cNvPicPr>
            <a:picLocks noChangeAspect="1"/>
          </p:cNvPicPr>
          <p:nvPr/>
        </p:nvPicPr>
        <p:blipFill>
          <a:blip r:embed="rId4">
            <a:extLst>
              <a:ext uri="{28A0092B-C50C-407E-A947-70E740481C1C}">
                <a14:useLocalDpi xmlns:a14="http://schemas.microsoft.com/office/drawing/2010/main" val="0"/>
              </a:ext>
            </a:extLst>
          </a:blip>
          <a:srcRect b="8595"/>
          <a:stretch/>
        </p:blipFill>
        <p:spPr>
          <a:xfrm>
            <a:off x="1120515" y="494774"/>
            <a:ext cx="1808282" cy="1101908"/>
          </a:xfrm>
          <a:prstGeom prst="rect">
            <a:avLst/>
          </a:prstGeom>
        </p:spPr>
      </p:pic>
      <p:grpSp>
        <p:nvGrpSpPr>
          <p:cNvPr id="2" name="Group 1">
            <a:extLst>
              <a:ext uri="{FF2B5EF4-FFF2-40B4-BE49-F238E27FC236}">
                <a16:creationId xmlns:a16="http://schemas.microsoft.com/office/drawing/2014/main" id="{BC25B267-8581-4AE2-0405-87AA169E45DA}"/>
              </a:ext>
            </a:extLst>
          </p:cNvPr>
          <p:cNvGrpSpPr/>
          <p:nvPr/>
        </p:nvGrpSpPr>
        <p:grpSpPr>
          <a:xfrm>
            <a:off x="4161578" y="1748847"/>
            <a:ext cx="3911002" cy="2441100"/>
            <a:chOff x="4161578" y="1748847"/>
            <a:chExt cx="3911002" cy="2441100"/>
          </a:xfrm>
        </p:grpSpPr>
        <p:sp>
          <p:nvSpPr>
            <p:cNvPr id="11" name="Oval 10">
              <a:extLst>
                <a:ext uri="{FF2B5EF4-FFF2-40B4-BE49-F238E27FC236}">
                  <a16:creationId xmlns:a16="http://schemas.microsoft.com/office/drawing/2014/main" id="{3444BD41-C81A-34EA-7F9E-1E9881D17B9D}"/>
                </a:ext>
              </a:extLst>
            </p:cNvPr>
            <p:cNvSpPr/>
            <p:nvPr/>
          </p:nvSpPr>
          <p:spPr>
            <a:xfrm>
              <a:off x="4868242" y="1748847"/>
              <a:ext cx="2441100" cy="2441100"/>
            </a:xfrm>
            <a:prstGeom prst="ellipse">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background with purple text&#10;&#10;Description automatically generated">
              <a:extLst>
                <a:ext uri="{FF2B5EF4-FFF2-40B4-BE49-F238E27FC236}">
                  <a16:creationId xmlns:a16="http://schemas.microsoft.com/office/drawing/2014/main" id="{12985743-2E59-FB61-F947-89901B6D2E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1578" y="2470146"/>
              <a:ext cx="3911002" cy="1232234"/>
            </a:xfrm>
            <a:prstGeom prst="rect">
              <a:avLst/>
            </a:prstGeom>
            <a:effectLst/>
          </p:spPr>
        </p:pic>
      </p:grpSp>
      <p:grpSp>
        <p:nvGrpSpPr>
          <p:cNvPr id="16" name="Group 15">
            <a:extLst>
              <a:ext uri="{FF2B5EF4-FFF2-40B4-BE49-F238E27FC236}">
                <a16:creationId xmlns:a16="http://schemas.microsoft.com/office/drawing/2014/main" id="{5D3B1AC6-7DD0-5031-CC3D-FB33CFA0AE9C}"/>
              </a:ext>
            </a:extLst>
          </p:cNvPr>
          <p:cNvGrpSpPr/>
          <p:nvPr/>
        </p:nvGrpSpPr>
        <p:grpSpPr>
          <a:xfrm>
            <a:off x="4292741" y="4381380"/>
            <a:ext cx="3457156" cy="276999"/>
            <a:chOff x="4544839" y="4143199"/>
            <a:chExt cx="3457156" cy="276999"/>
          </a:xfrm>
        </p:grpSpPr>
        <p:sp>
          <p:nvSpPr>
            <p:cNvPr id="12" name="TextBox 11">
              <a:extLst>
                <a:ext uri="{FF2B5EF4-FFF2-40B4-BE49-F238E27FC236}">
                  <a16:creationId xmlns:a16="http://schemas.microsoft.com/office/drawing/2014/main" id="{372EFD53-BA33-00C4-17E9-7EDA7C5BA781}"/>
                </a:ext>
              </a:extLst>
            </p:cNvPr>
            <p:cNvSpPr txBox="1"/>
            <p:nvPr/>
          </p:nvSpPr>
          <p:spPr>
            <a:xfrm>
              <a:off x="4697576" y="4143199"/>
              <a:ext cx="330441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Xây dựng nền tảng và bán thiết bị</a:t>
              </a:r>
            </a:p>
          </p:txBody>
        </p:sp>
        <p:sp>
          <p:nvSpPr>
            <p:cNvPr id="14" name="Oval 13">
              <a:extLst>
                <a:ext uri="{FF2B5EF4-FFF2-40B4-BE49-F238E27FC236}">
                  <a16:creationId xmlns:a16="http://schemas.microsoft.com/office/drawing/2014/main" id="{007C4CAC-C069-8571-AECA-8854CADB0730}"/>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D8FE815A-53A3-5A55-F900-05D026928F53}"/>
              </a:ext>
            </a:extLst>
          </p:cNvPr>
          <p:cNvGrpSpPr/>
          <p:nvPr/>
        </p:nvGrpSpPr>
        <p:grpSpPr>
          <a:xfrm>
            <a:off x="4300293" y="4691625"/>
            <a:ext cx="3449604" cy="461665"/>
            <a:chOff x="4552391" y="4516815"/>
            <a:chExt cx="3449604" cy="461665"/>
          </a:xfrm>
        </p:grpSpPr>
        <p:sp>
          <p:nvSpPr>
            <p:cNvPr id="13" name="TextBox 12">
              <a:extLst>
                <a:ext uri="{FF2B5EF4-FFF2-40B4-BE49-F238E27FC236}">
                  <a16:creationId xmlns:a16="http://schemas.microsoft.com/office/drawing/2014/main" id="{98AD0D5B-306C-B40C-23B0-FF1B5677866C}"/>
                </a:ext>
              </a:extLst>
            </p:cNvPr>
            <p:cNvSpPr txBox="1"/>
            <p:nvPr/>
          </p:nvSpPr>
          <p:spPr>
            <a:xfrm>
              <a:off x="4690369" y="4516815"/>
              <a:ext cx="3311626"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Đàm phán với ngân hàng (phí thanh toán, tài trợ khi có người dùng, các kinh doanh khác, …)</a:t>
              </a:r>
            </a:p>
          </p:txBody>
        </p:sp>
        <p:sp>
          <p:nvSpPr>
            <p:cNvPr id="15" name="Oval 14">
              <a:extLst>
                <a:ext uri="{FF2B5EF4-FFF2-40B4-BE49-F238E27FC236}">
                  <a16:creationId xmlns:a16="http://schemas.microsoft.com/office/drawing/2014/main" id="{A44C29F4-EBA2-8CC4-7CC8-67BB7EE642F7}"/>
                </a:ext>
              </a:extLst>
            </p:cNvPr>
            <p:cNvSpPr/>
            <p:nvPr/>
          </p:nvSpPr>
          <p:spPr>
            <a:xfrm>
              <a:off x="4552391" y="4633857"/>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9547E9F5-A6FC-13A2-20E1-6472008CB31B}"/>
              </a:ext>
            </a:extLst>
          </p:cNvPr>
          <p:cNvGrpSpPr/>
          <p:nvPr/>
        </p:nvGrpSpPr>
        <p:grpSpPr>
          <a:xfrm>
            <a:off x="710018" y="1675066"/>
            <a:ext cx="2629276" cy="1092085"/>
            <a:chOff x="769000" y="1877312"/>
            <a:chExt cx="2629276" cy="1092085"/>
          </a:xfrm>
        </p:grpSpPr>
        <p:grpSp>
          <p:nvGrpSpPr>
            <p:cNvPr id="31" name="Group 30">
              <a:extLst>
                <a:ext uri="{FF2B5EF4-FFF2-40B4-BE49-F238E27FC236}">
                  <a16:creationId xmlns:a16="http://schemas.microsoft.com/office/drawing/2014/main" id="{3D07832D-6727-D13F-2BD7-5FDABC9C69EE}"/>
                </a:ext>
              </a:extLst>
            </p:cNvPr>
            <p:cNvGrpSpPr/>
            <p:nvPr/>
          </p:nvGrpSpPr>
          <p:grpSpPr>
            <a:xfrm>
              <a:off x="769000" y="2159670"/>
              <a:ext cx="2629276" cy="809727"/>
              <a:chOff x="666185" y="2630993"/>
              <a:chExt cx="2629276" cy="809727"/>
            </a:xfrm>
          </p:grpSpPr>
          <p:sp>
            <p:nvSpPr>
              <p:cNvPr id="30" name="Rectangle: Rounded Corners 29">
                <a:extLst>
                  <a:ext uri="{FF2B5EF4-FFF2-40B4-BE49-F238E27FC236}">
                    <a16:creationId xmlns:a16="http://schemas.microsoft.com/office/drawing/2014/main" id="{4E5234FA-A5F0-0590-F7FE-D777D48ED204}"/>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58BD928C-FBAB-ADB9-CA4B-3793787538ED}"/>
                  </a:ext>
                </a:extLst>
              </p:cNvPr>
              <p:cNvGrpSpPr/>
              <p:nvPr/>
            </p:nvGrpSpPr>
            <p:grpSpPr>
              <a:xfrm>
                <a:off x="836273" y="2630993"/>
                <a:ext cx="2239086" cy="276999"/>
                <a:chOff x="4544839" y="4143199"/>
                <a:chExt cx="2239086" cy="276999"/>
              </a:xfrm>
            </p:grpSpPr>
            <p:sp>
              <p:nvSpPr>
                <p:cNvPr id="21" name="TextBox 20">
                  <a:extLst>
                    <a:ext uri="{FF2B5EF4-FFF2-40B4-BE49-F238E27FC236}">
                      <a16:creationId xmlns:a16="http://schemas.microsoft.com/office/drawing/2014/main" id="{15A08F7D-0F53-B3C7-E410-56813946DC93}"/>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Cổng thanh toán</a:t>
                  </a:r>
                </a:p>
              </p:txBody>
            </p:sp>
            <p:sp>
              <p:nvSpPr>
                <p:cNvPr id="22" name="Oval 21">
                  <a:extLst>
                    <a:ext uri="{FF2B5EF4-FFF2-40B4-BE49-F238E27FC236}">
                      <a16:creationId xmlns:a16="http://schemas.microsoft.com/office/drawing/2014/main" id="{444889E8-BFCC-4268-F881-4CE9279555A8}"/>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853F26F4-3A56-7731-E5F2-95F45EF38A80}"/>
                  </a:ext>
                </a:extLst>
              </p:cNvPr>
              <p:cNvGrpSpPr/>
              <p:nvPr/>
            </p:nvGrpSpPr>
            <p:grpSpPr>
              <a:xfrm>
                <a:off x="836273" y="2897357"/>
                <a:ext cx="2239086" cy="276999"/>
                <a:chOff x="4544839" y="4143199"/>
                <a:chExt cx="2239086" cy="276999"/>
              </a:xfrm>
            </p:grpSpPr>
            <p:sp>
              <p:nvSpPr>
                <p:cNvPr id="24" name="TextBox 23">
                  <a:extLst>
                    <a:ext uri="{FF2B5EF4-FFF2-40B4-BE49-F238E27FC236}">
                      <a16:creationId xmlns:a16="http://schemas.microsoft.com/office/drawing/2014/main" id="{E1A85532-EAE3-FC47-028F-E7E7F35A8F99}"/>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Tài trợ phát triển QR code</a:t>
                  </a:r>
                </a:p>
              </p:txBody>
            </p:sp>
            <p:sp>
              <p:nvSpPr>
                <p:cNvPr id="25" name="Oval 24">
                  <a:extLst>
                    <a:ext uri="{FF2B5EF4-FFF2-40B4-BE49-F238E27FC236}">
                      <a16:creationId xmlns:a16="http://schemas.microsoft.com/office/drawing/2014/main" id="{2BE45E48-6BAD-FB9F-73DE-3AD98F362D94}"/>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9C67B0A3-20D7-6A3E-D6B4-28D9541FDECC}"/>
                  </a:ext>
                </a:extLst>
              </p:cNvPr>
              <p:cNvGrpSpPr/>
              <p:nvPr/>
            </p:nvGrpSpPr>
            <p:grpSpPr>
              <a:xfrm>
                <a:off x="836273" y="3163721"/>
                <a:ext cx="2239086" cy="276999"/>
                <a:chOff x="4544839" y="4143199"/>
                <a:chExt cx="2239086" cy="276999"/>
              </a:xfrm>
            </p:grpSpPr>
            <p:sp>
              <p:nvSpPr>
                <p:cNvPr id="27" name="TextBox 26">
                  <a:extLst>
                    <a:ext uri="{FF2B5EF4-FFF2-40B4-BE49-F238E27FC236}">
                      <a16:creationId xmlns:a16="http://schemas.microsoft.com/office/drawing/2014/main" id="{128DEF71-E6E8-9A88-5630-823984B8230C}"/>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Cấp hạn mức tín dụng</a:t>
                  </a:r>
                </a:p>
              </p:txBody>
            </p:sp>
            <p:sp>
              <p:nvSpPr>
                <p:cNvPr id="28" name="Oval 27">
                  <a:extLst>
                    <a:ext uri="{FF2B5EF4-FFF2-40B4-BE49-F238E27FC236}">
                      <a16:creationId xmlns:a16="http://schemas.microsoft.com/office/drawing/2014/main" id="{BE48434B-8CDD-57EA-666E-D3BA8946A5EB}"/>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3" name="TextBox 42">
              <a:extLst>
                <a:ext uri="{FF2B5EF4-FFF2-40B4-BE49-F238E27FC236}">
                  <a16:creationId xmlns:a16="http://schemas.microsoft.com/office/drawing/2014/main" id="{4E02B67E-A97C-1F0D-BBEC-57D5AA473744}"/>
                </a:ext>
              </a:extLst>
            </p:cNvPr>
            <p:cNvSpPr txBox="1"/>
            <p:nvPr/>
          </p:nvSpPr>
          <p:spPr>
            <a:xfrm>
              <a:off x="1167876" y="1877312"/>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NGÂN HÀNG</a:t>
              </a:r>
            </a:p>
          </p:txBody>
        </p:sp>
      </p:grpSp>
      <p:grpSp>
        <p:nvGrpSpPr>
          <p:cNvPr id="52" name="Group 51">
            <a:extLst>
              <a:ext uri="{FF2B5EF4-FFF2-40B4-BE49-F238E27FC236}">
                <a16:creationId xmlns:a16="http://schemas.microsoft.com/office/drawing/2014/main" id="{C9D5FD19-239E-49F3-E98D-FC44FF18525E}"/>
              </a:ext>
            </a:extLst>
          </p:cNvPr>
          <p:cNvGrpSpPr/>
          <p:nvPr/>
        </p:nvGrpSpPr>
        <p:grpSpPr>
          <a:xfrm>
            <a:off x="710018" y="5516182"/>
            <a:ext cx="2629276" cy="1129542"/>
            <a:chOff x="769000" y="5568374"/>
            <a:chExt cx="2629276" cy="1129542"/>
          </a:xfrm>
        </p:grpSpPr>
        <p:grpSp>
          <p:nvGrpSpPr>
            <p:cNvPr id="32" name="Group 31">
              <a:extLst>
                <a:ext uri="{FF2B5EF4-FFF2-40B4-BE49-F238E27FC236}">
                  <a16:creationId xmlns:a16="http://schemas.microsoft.com/office/drawing/2014/main" id="{995C586D-E909-2047-E935-CEEECD180712}"/>
                </a:ext>
              </a:extLst>
            </p:cNvPr>
            <p:cNvGrpSpPr/>
            <p:nvPr/>
          </p:nvGrpSpPr>
          <p:grpSpPr>
            <a:xfrm>
              <a:off x="769000" y="5888189"/>
              <a:ext cx="2629276" cy="809727"/>
              <a:chOff x="666185" y="2630993"/>
              <a:chExt cx="2629276" cy="809727"/>
            </a:xfrm>
          </p:grpSpPr>
          <p:sp>
            <p:nvSpPr>
              <p:cNvPr id="33" name="Rectangle: Rounded Corners 32">
                <a:extLst>
                  <a:ext uri="{FF2B5EF4-FFF2-40B4-BE49-F238E27FC236}">
                    <a16:creationId xmlns:a16="http://schemas.microsoft.com/office/drawing/2014/main" id="{B722554F-B89F-B867-AA7E-0BFF3B92E440}"/>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D86137E4-5ECE-7D3D-F9EC-8BBE0B7C1D3C}"/>
                  </a:ext>
                </a:extLst>
              </p:cNvPr>
              <p:cNvGrpSpPr/>
              <p:nvPr/>
            </p:nvGrpSpPr>
            <p:grpSpPr>
              <a:xfrm>
                <a:off x="836273" y="2630993"/>
                <a:ext cx="2239086" cy="276999"/>
                <a:chOff x="4544839" y="4143199"/>
                <a:chExt cx="2239086" cy="276999"/>
              </a:xfrm>
            </p:grpSpPr>
            <p:sp>
              <p:nvSpPr>
                <p:cNvPr id="41" name="TextBox 40">
                  <a:extLst>
                    <a:ext uri="{FF2B5EF4-FFF2-40B4-BE49-F238E27FC236}">
                      <a16:creationId xmlns:a16="http://schemas.microsoft.com/office/drawing/2014/main" id="{034F8B7E-79C2-EB50-E9C7-668A669DB14D}"/>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triển giải pháp</a:t>
                  </a:r>
                </a:p>
              </p:txBody>
            </p:sp>
            <p:sp>
              <p:nvSpPr>
                <p:cNvPr id="42" name="Oval 41">
                  <a:extLst>
                    <a:ext uri="{FF2B5EF4-FFF2-40B4-BE49-F238E27FC236}">
                      <a16:creationId xmlns:a16="http://schemas.microsoft.com/office/drawing/2014/main" id="{C183E572-B118-E9A0-75A0-10651C25304B}"/>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EACF7EE8-B3AF-7ADE-2ACD-2816293487EE}"/>
                  </a:ext>
                </a:extLst>
              </p:cNvPr>
              <p:cNvGrpSpPr/>
              <p:nvPr/>
            </p:nvGrpSpPr>
            <p:grpSpPr>
              <a:xfrm>
                <a:off x="836273" y="2897357"/>
                <a:ext cx="2239086" cy="276999"/>
                <a:chOff x="4544839" y="4143199"/>
                <a:chExt cx="2239086" cy="276999"/>
              </a:xfrm>
            </p:grpSpPr>
            <p:sp>
              <p:nvSpPr>
                <p:cNvPr id="39" name="TextBox 38">
                  <a:extLst>
                    <a:ext uri="{FF2B5EF4-FFF2-40B4-BE49-F238E27FC236}">
                      <a16:creationId xmlns:a16="http://schemas.microsoft.com/office/drawing/2014/main" id="{BF3CEFFC-77A7-8C81-75D4-AFAE22FABC73}"/>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triển &amp; tích hợp thiết bị</a:t>
                  </a:r>
                </a:p>
              </p:txBody>
            </p:sp>
            <p:sp>
              <p:nvSpPr>
                <p:cNvPr id="40" name="Oval 39">
                  <a:extLst>
                    <a:ext uri="{FF2B5EF4-FFF2-40B4-BE49-F238E27FC236}">
                      <a16:creationId xmlns:a16="http://schemas.microsoft.com/office/drawing/2014/main" id="{47E3D57A-B814-0C0C-FBD9-A555CB32AAD4}"/>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224FFF1-16C3-19EC-E584-36A55D2CF29A}"/>
                  </a:ext>
                </a:extLst>
              </p:cNvPr>
              <p:cNvGrpSpPr/>
              <p:nvPr/>
            </p:nvGrpSpPr>
            <p:grpSpPr>
              <a:xfrm>
                <a:off x="836273" y="3163721"/>
                <a:ext cx="2239086" cy="276999"/>
                <a:chOff x="4544839" y="4143199"/>
                <a:chExt cx="2239086" cy="276999"/>
              </a:xfrm>
            </p:grpSpPr>
            <p:sp>
              <p:nvSpPr>
                <p:cNvPr id="37" name="TextBox 36">
                  <a:extLst>
                    <a:ext uri="{FF2B5EF4-FFF2-40B4-BE49-F238E27FC236}">
                      <a16:creationId xmlns:a16="http://schemas.microsoft.com/office/drawing/2014/main" id="{DDD90D76-F65E-52AF-D4AC-BF71B6557905}"/>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Vận hành hệ thống</a:t>
                  </a:r>
                </a:p>
              </p:txBody>
            </p:sp>
            <p:sp>
              <p:nvSpPr>
                <p:cNvPr id="38" name="Oval 37">
                  <a:extLst>
                    <a:ext uri="{FF2B5EF4-FFF2-40B4-BE49-F238E27FC236}">
                      <a16:creationId xmlns:a16="http://schemas.microsoft.com/office/drawing/2014/main" id="{F57E8A54-552E-AB1B-82F9-D1DCCD622720}"/>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4" name="TextBox 43">
              <a:extLst>
                <a:ext uri="{FF2B5EF4-FFF2-40B4-BE49-F238E27FC236}">
                  <a16:creationId xmlns:a16="http://schemas.microsoft.com/office/drawing/2014/main" id="{ADBE3C59-890C-A2DD-B1FF-1C2F6D1A5CCC}"/>
                </a:ext>
              </a:extLst>
            </p:cNvPr>
            <p:cNvSpPr txBox="1"/>
            <p:nvPr/>
          </p:nvSpPr>
          <p:spPr>
            <a:xfrm>
              <a:off x="1190500" y="5568374"/>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ĐỐI TÁC</a:t>
              </a:r>
            </a:p>
          </p:txBody>
        </p:sp>
      </p:grpSp>
      <p:grpSp>
        <p:nvGrpSpPr>
          <p:cNvPr id="50" name="Group 49">
            <a:extLst>
              <a:ext uri="{FF2B5EF4-FFF2-40B4-BE49-F238E27FC236}">
                <a16:creationId xmlns:a16="http://schemas.microsoft.com/office/drawing/2014/main" id="{2A5F863E-AC7D-0232-4CDD-DA3AB22D1585}"/>
              </a:ext>
            </a:extLst>
          </p:cNvPr>
          <p:cNvGrpSpPr/>
          <p:nvPr/>
        </p:nvGrpSpPr>
        <p:grpSpPr>
          <a:xfrm>
            <a:off x="1946495" y="2993465"/>
            <a:ext cx="1964602" cy="914400"/>
            <a:chOff x="1946495" y="2993465"/>
            <a:chExt cx="1964602" cy="914400"/>
          </a:xfrm>
        </p:grpSpPr>
        <p:cxnSp>
          <p:nvCxnSpPr>
            <p:cNvPr id="46" name="Straight Arrow Connector 45">
              <a:extLst>
                <a:ext uri="{FF2B5EF4-FFF2-40B4-BE49-F238E27FC236}">
                  <a16:creationId xmlns:a16="http://schemas.microsoft.com/office/drawing/2014/main" id="{332FE000-2172-802E-753B-6D4487E0DC84}"/>
                </a:ext>
              </a:extLst>
            </p:cNvPr>
            <p:cNvCxnSpPr>
              <a:cxnSpLocks/>
              <a:endCxn id="18" idx="1"/>
            </p:cNvCxnSpPr>
            <p:nvPr/>
          </p:nvCxnSpPr>
          <p:spPr>
            <a:xfrm flipV="1">
              <a:off x="1946495" y="3429000"/>
              <a:ext cx="1964602" cy="0"/>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552F6C2A-469B-A2EF-0482-84CCADC1737E}"/>
                </a:ext>
              </a:extLst>
            </p:cNvPr>
            <p:cNvCxnSpPr/>
            <p:nvPr/>
          </p:nvCxnSpPr>
          <p:spPr>
            <a:xfrm>
              <a:off x="1946495" y="2993465"/>
              <a:ext cx="0" cy="914400"/>
            </a:xfrm>
            <a:prstGeom prst="straightConnector1">
              <a:avLst/>
            </a:prstGeom>
            <a:ln>
              <a:solidFill>
                <a:srgbClr val="565ADD"/>
              </a:solidFill>
              <a:headEnd type="triangle"/>
              <a:tailEnd type="triangle"/>
            </a:ln>
          </p:spPr>
          <p:style>
            <a:lnRef idx="2">
              <a:schemeClr val="accent1"/>
            </a:lnRef>
            <a:fillRef idx="0">
              <a:schemeClr val="accent1"/>
            </a:fillRef>
            <a:effectRef idx="1">
              <a:schemeClr val="accent1"/>
            </a:effectRef>
            <a:fontRef idx="minor">
              <a:schemeClr val="tx1"/>
            </a:fontRef>
          </p:style>
        </p:cxnSp>
      </p:grpSp>
      <p:cxnSp>
        <p:nvCxnSpPr>
          <p:cNvPr id="55" name="Straight Arrow Connector 54">
            <a:extLst>
              <a:ext uri="{FF2B5EF4-FFF2-40B4-BE49-F238E27FC236}">
                <a16:creationId xmlns:a16="http://schemas.microsoft.com/office/drawing/2014/main" id="{6B363C72-7288-1F4A-C5B9-5B93BDDA5521}"/>
              </a:ext>
            </a:extLst>
          </p:cNvPr>
          <p:cNvCxnSpPr>
            <a:cxnSpLocks/>
          </p:cNvCxnSpPr>
          <p:nvPr/>
        </p:nvCxnSpPr>
        <p:spPr>
          <a:xfrm>
            <a:off x="8045606" y="2593035"/>
            <a:ext cx="1976259" cy="0"/>
          </a:xfrm>
          <a:prstGeom prst="straightConnector1">
            <a:avLst/>
          </a:prstGeom>
          <a:ln>
            <a:solidFill>
              <a:srgbClr val="565ADD"/>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8D32584A-46DF-730B-1427-63070E70C0BF}"/>
              </a:ext>
            </a:extLst>
          </p:cNvPr>
          <p:cNvSpPr txBox="1"/>
          <p:nvPr/>
        </p:nvSpPr>
        <p:spPr>
          <a:xfrm>
            <a:off x="8158269" y="2213153"/>
            <a:ext cx="1780460" cy="276999"/>
          </a:xfrm>
          <a:prstGeom prst="rect">
            <a:avLst/>
          </a:prstGeom>
          <a:noFill/>
        </p:spPr>
        <p:txBody>
          <a:bodyPr wrap="square" rtlCol="0">
            <a:spAutoFit/>
          </a:bodyPr>
          <a:lstStyle/>
          <a:p>
            <a:pPr algn="ctr"/>
            <a:r>
              <a:rPr lang="en-US" sz="1200" dirty="0">
                <a:solidFill>
                  <a:srgbClr val="565ADD"/>
                </a:solidFill>
                <a:latin typeface="Roboto" pitchFamily="2" charset="0"/>
                <a:ea typeface="Roboto" pitchFamily="2" charset="0"/>
              </a:rPr>
              <a:t>Phí dịch </a:t>
            </a:r>
            <a:r>
              <a:rPr lang="en-US" sz="1200">
                <a:solidFill>
                  <a:srgbClr val="565ADD"/>
                </a:solidFill>
                <a:latin typeface="Roboto" pitchFamily="2" charset="0"/>
                <a:ea typeface="Roboto" pitchFamily="2" charset="0"/>
              </a:rPr>
              <a:t>vụ </a:t>
            </a:r>
            <a:r>
              <a:rPr lang="en-US" sz="1200" b="1">
                <a:solidFill>
                  <a:srgbClr val="FFCC00"/>
                </a:solidFill>
                <a:latin typeface="Roboto" pitchFamily="2" charset="0"/>
                <a:ea typeface="Roboto" pitchFamily="2" charset="0"/>
              </a:rPr>
              <a:t>20K</a:t>
            </a:r>
            <a:r>
              <a:rPr lang="en-US" sz="1200">
                <a:solidFill>
                  <a:srgbClr val="565ADD"/>
                </a:solidFill>
                <a:latin typeface="Roboto" pitchFamily="2" charset="0"/>
                <a:ea typeface="Roboto" pitchFamily="2" charset="0"/>
              </a:rPr>
              <a:t>/tháng</a:t>
            </a:r>
            <a:endParaRPr lang="en-US" sz="1200" dirty="0">
              <a:solidFill>
                <a:srgbClr val="565ADD"/>
              </a:solidFill>
              <a:latin typeface="Roboto" pitchFamily="2" charset="0"/>
              <a:ea typeface="Roboto" pitchFamily="2" charset="0"/>
            </a:endParaRPr>
          </a:p>
        </p:txBody>
      </p:sp>
      <p:sp>
        <p:nvSpPr>
          <p:cNvPr id="57" name="TextBox 56">
            <a:extLst>
              <a:ext uri="{FF2B5EF4-FFF2-40B4-BE49-F238E27FC236}">
                <a16:creationId xmlns:a16="http://schemas.microsoft.com/office/drawing/2014/main" id="{B093869F-6D75-2B7A-EF38-3E8FEF9C8A7E}"/>
              </a:ext>
            </a:extLst>
          </p:cNvPr>
          <p:cNvSpPr txBox="1"/>
          <p:nvPr/>
        </p:nvSpPr>
        <p:spPr>
          <a:xfrm>
            <a:off x="8002607" y="2692856"/>
            <a:ext cx="2090205" cy="276999"/>
          </a:xfrm>
          <a:prstGeom prst="rect">
            <a:avLst/>
          </a:prstGeom>
          <a:noFill/>
        </p:spPr>
        <p:txBody>
          <a:bodyPr wrap="square" rtlCol="0">
            <a:spAutoFit/>
          </a:bodyPr>
          <a:lstStyle/>
          <a:p>
            <a:pPr algn="ctr"/>
            <a:r>
              <a:rPr lang="en-US" sz="1200" dirty="0">
                <a:solidFill>
                  <a:srgbClr val="565ADD"/>
                </a:solidFill>
                <a:latin typeface="Roboto" pitchFamily="2" charset="0"/>
                <a:ea typeface="Roboto" pitchFamily="2" charset="0"/>
              </a:rPr>
              <a:t>Giá bán thiết bị </a:t>
            </a:r>
            <a:r>
              <a:rPr lang="en-US" sz="1200" b="1" dirty="0" err="1">
                <a:solidFill>
                  <a:srgbClr val="FFCC00"/>
                </a:solidFill>
                <a:latin typeface="Roboto" pitchFamily="2" charset="0"/>
                <a:ea typeface="Roboto" pitchFamily="2" charset="0"/>
              </a:rPr>
              <a:t>990K</a:t>
            </a:r>
            <a:r>
              <a:rPr lang="en-US" sz="1200" dirty="0">
                <a:solidFill>
                  <a:srgbClr val="565ADD"/>
                </a:solidFill>
                <a:latin typeface="Roboto" pitchFamily="2" charset="0"/>
                <a:ea typeface="Roboto" pitchFamily="2" charset="0"/>
              </a:rPr>
              <a:t>/chiếc</a:t>
            </a:r>
          </a:p>
        </p:txBody>
      </p:sp>
      <p:sp>
        <p:nvSpPr>
          <p:cNvPr id="79" name="Speech Bubble: Rectangle with Corners Rounded 78">
            <a:extLst>
              <a:ext uri="{FF2B5EF4-FFF2-40B4-BE49-F238E27FC236}">
                <a16:creationId xmlns:a16="http://schemas.microsoft.com/office/drawing/2014/main" id="{48B88837-4153-E0FF-9072-3CCB1E41CAA6}"/>
              </a:ext>
            </a:extLst>
          </p:cNvPr>
          <p:cNvSpPr/>
          <p:nvPr/>
        </p:nvSpPr>
        <p:spPr>
          <a:xfrm rot="5400000">
            <a:off x="4208096" y="-478849"/>
            <a:ext cx="823316" cy="2312717"/>
          </a:xfrm>
          <a:prstGeom prst="wedgeRoundRectCallout">
            <a:avLst>
              <a:gd name="adj1" fmla="val 48762"/>
              <a:gd name="adj2" fmla="val 69293"/>
              <a:gd name="adj3" fmla="val 16667"/>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5D9FC8F0-220B-27A1-70FF-6869DD417BB5}"/>
              </a:ext>
            </a:extLst>
          </p:cNvPr>
          <p:cNvSpPr txBox="1"/>
          <p:nvPr/>
        </p:nvSpPr>
        <p:spPr>
          <a:xfrm>
            <a:off x="3577155" y="399563"/>
            <a:ext cx="1936406"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Tài trợ </a:t>
            </a:r>
            <a:r>
              <a:rPr lang="en-US" sz="1200" b="1" dirty="0" err="1">
                <a:solidFill>
                  <a:srgbClr val="FFCC00"/>
                </a:solidFill>
                <a:latin typeface="Roboto" pitchFamily="2" charset="0"/>
                <a:ea typeface="Roboto" pitchFamily="2" charset="0"/>
              </a:rPr>
              <a:t>300K</a:t>
            </a:r>
            <a:r>
              <a:rPr lang="en-US" sz="1200" dirty="0">
                <a:solidFill>
                  <a:schemeClr val="bg1"/>
                </a:solidFill>
                <a:latin typeface="Roboto" pitchFamily="2" charset="0"/>
                <a:ea typeface="Roboto" pitchFamily="2" charset="0"/>
              </a:rPr>
              <a:t>/cửa hàng</a:t>
            </a:r>
          </a:p>
        </p:txBody>
      </p:sp>
      <p:sp>
        <p:nvSpPr>
          <p:cNvPr id="82" name="TextBox 81">
            <a:extLst>
              <a:ext uri="{FF2B5EF4-FFF2-40B4-BE49-F238E27FC236}">
                <a16:creationId xmlns:a16="http://schemas.microsoft.com/office/drawing/2014/main" id="{1B747E69-53BF-4D9D-DC9A-D33289560F5E}"/>
              </a:ext>
            </a:extLst>
          </p:cNvPr>
          <p:cNvSpPr txBox="1"/>
          <p:nvPr/>
        </p:nvSpPr>
        <p:spPr>
          <a:xfrm>
            <a:off x="3577154" y="679030"/>
            <a:ext cx="2198957"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Miễn phí cổng thanh toán</a:t>
            </a:r>
          </a:p>
        </p:txBody>
      </p:sp>
      <p:grpSp>
        <p:nvGrpSpPr>
          <p:cNvPr id="89" name="Group 88">
            <a:extLst>
              <a:ext uri="{FF2B5EF4-FFF2-40B4-BE49-F238E27FC236}">
                <a16:creationId xmlns:a16="http://schemas.microsoft.com/office/drawing/2014/main" id="{0C50C0A6-D6D8-6E2B-5F40-7489351A25CB}"/>
              </a:ext>
            </a:extLst>
          </p:cNvPr>
          <p:cNvGrpSpPr/>
          <p:nvPr/>
        </p:nvGrpSpPr>
        <p:grpSpPr>
          <a:xfrm>
            <a:off x="6331535" y="5290173"/>
            <a:ext cx="5443950" cy="1300759"/>
            <a:chOff x="6331535" y="5471233"/>
            <a:chExt cx="5443950" cy="1300759"/>
          </a:xfrm>
        </p:grpSpPr>
        <p:sp>
          <p:nvSpPr>
            <p:cNvPr id="72" name="Rectangle: Rounded Corners 71">
              <a:extLst>
                <a:ext uri="{FF2B5EF4-FFF2-40B4-BE49-F238E27FC236}">
                  <a16:creationId xmlns:a16="http://schemas.microsoft.com/office/drawing/2014/main" id="{7998CAFB-D0CD-948C-7300-14282FA84FF3}"/>
                </a:ext>
              </a:extLst>
            </p:cNvPr>
            <p:cNvSpPr/>
            <p:nvPr/>
          </p:nvSpPr>
          <p:spPr>
            <a:xfrm>
              <a:off x="6708618" y="5869678"/>
              <a:ext cx="5066867" cy="902314"/>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79">
              <a:extLst>
                <a:ext uri="{FF2B5EF4-FFF2-40B4-BE49-F238E27FC236}">
                  <a16:creationId xmlns:a16="http://schemas.microsoft.com/office/drawing/2014/main" id="{7BBA531F-6E0F-A84B-8DA9-DD954F2E68CC}"/>
                </a:ext>
              </a:extLst>
            </p:cNvPr>
            <p:cNvGrpSpPr/>
            <p:nvPr/>
          </p:nvGrpSpPr>
          <p:grpSpPr>
            <a:xfrm>
              <a:off x="6331535" y="5471233"/>
              <a:ext cx="1186004" cy="698106"/>
              <a:chOff x="7967014" y="5399897"/>
              <a:chExt cx="1186004" cy="698106"/>
            </a:xfrm>
          </p:grpSpPr>
          <p:sp>
            <p:nvSpPr>
              <p:cNvPr id="73" name="Star: 32 Points 72">
                <a:extLst>
                  <a:ext uri="{FF2B5EF4-FFF2-40B4-BE49-F238E27FC236}">
                    <a16:creationId xmlns:a16="http://schemas.microsoft.com/office/drawing/2014/main" id="{08F893E0-3AAA-8DA6-A55F-D3BBC2A9DAF5}"/>
                  </a:ext>
                </a:extLst>
              </p:cNvPr>
              <p:cNvSpPr/>
              <p:nvPr/>
            </p:nvSpPr>
            <p:spPr>
              <a:xfrm>
                <a:off x="7967014" y="5399897"/>
                <a:ext cx="1186004" cy="698106"/>
              </a:xfrm>
              <a:prstGeom prst="star32">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71AE2087-B497-8807-94AE-18AB9DA10186}"/>
                  </a:ext>
                </a:extLst>
              </p:cNvPr>
              <p:cNvSpPr txBox="1"/>
              <p:nvPr/>
            </p:nvSpPr>
            <p:spPr>
              <a:xfrm>
                <a:off x="8048323" y="5626394"/>
                <a:ext cx="1016972" cy="246221"/>
              </a:xfrm>
              <a:prstGeom prst="rect">
                <a:avLst/>
              </a:prstGeom>
              <a:noFill/>
            </p:spPr>
            <p:txBody>
              <a:bodyPr wrap="square" rtlCol="0">
                <a:spAutoFit/>
              </a:bodyPr>
              <a:lstStyle/>
              <a:p>
                <a:pPr algn="ctr"/>
                <a:r>
                  <a:rPr lang="en-US" sz="1000" b="1" dirty="0">
                    <a:solidFill>
                      <a:srgbClr val="565ADD"/>
                    </a:solidFill>
                    <a:latin typeface="Roboto" pitchFamily="2" charset="0"/>
                    <a:ea typeface="Roboto" pitchFamily="2" charset="0"/>
                  </a:rPr>
                  <a:t>PROMOTION</a:t>
                </a:r>
              </a:p>
            </p:txBody>
          </p:sp>
        </p:grpSp>
        <p:grpSp>
          <p:nvGrpSpPr>
            <p:cNvPr id="87" name="Group 86">
              <a:extLst>
                <a:ext uri="{FF2B5EF4-FFF2-40B4-BE49-F238E27FC236}">
                  <a16:creationId xmlns:a16="http://schemas.microsoft.com/office/drawing/2014/main" id="{08CB3FDE-EECD-F096-2976-AD28F1DE94BA}"/>
                </a:ext>
              </a:extLst>
            </p:cNvPr>
            <p:cNvGrpSpPr/>
            <p:nvPr/>
          </p:nvGrpSpPr>
          <p:grpSpPr>
            <a:xfrm>
              <a:off x="7034729" y="6029406"/>
              <a:ext cx="4638093" cy="349809"/>
              <a:chOff x="7034729" y="6029406"/>
              <a:chExt cx="4638093" cy="349809"/>
            </a:xfrm>
          </p:grpSpPr>
          <p:sp>
            <p:nvSpPr>
              <p:cNvPr id="75" name="TextBox 74">
                <a:extLst>
                  <a:ext uri="{FF2B5EF4-FFF2-40B4-BE49-F238E27FC236}">
                    <a16:creationId xmlns:a16="http://schemas.microsoft.com/office/drawing/2014/main" id="{DDF84DFC-DCEC-4543-0707-2C8FC189DD0A}"/>
                  </a:ext>
                </a:extLst>
              </p:cNvPr>
              <p:cNvSpPr txBox="1"/>
              <p:nvPr/>
            </p:nvSpPr>
            <p:spPr>
              <a:xfrm>
                <a:off x="7269583" y="6029406"/>
                <a:ext cx="4403239" cy="276999"/>
              </a:xfrm>
              <a:prstGeom prst="rect">
                <a:avLst/>
              </a:prstGeom>
              <a:noFill/>
            </p:spPr>
            <p:txBody>
              <a:bodyPr wrap="square" rtlCol="0">
                <a:spAutoFit/>
              </a:bodyPr>
              <a:lstStyle/>
              <a:p>
                <a:r>
                  <a:rPr lang="en-US" sz="1200">
                    <a:solidFill>
                      <a:schemeClr val="bg1"/>
                    </a:solidFill>
                    <a:latin typeface="Roboto" pitchFamily="2" charset="0"/>
                    <a:ea typeface="Roboto" pitchFamily="2" charset="0"/>
                  </a:rPr>
                  <a:t>Giảm ngay </a:t>
                </a:r>
                <a:r>
                  <a:rPr lang="en-US" sz="1200" b="1">
                    <a:solidFill>
                      <a:srgbClr val="FFCC00"/>
                    </a:solidFill>
                    <a:latin typeface="Roboto" pitchFamily="2" charset="0"/>
                    <a:ea typeface="Roboto" pitchFamily="2" charset="0"/>
                  </a:rPr>
                  <a:t>20%</a:t>
                </a:r>
                <a:r>
                  <a:rPr lang="en-US" sz="1200">
                    <a:solidFill>
                      <a:schemeClr val="bg1"/>
                    </a:solidFill>
                    <a:latin typeface="Roboto" pitchFamily="2" charset="0"/>
                    <a:ea typeface="Roboto" pitchFamily="2" charset="0"/>
                  </a:rPr>
                  <a:t> khi thanh toán phí dịch vụ trong </a:t>
                </a:r>
                <a:r>
                  <a:rPr lang="en-US" sz="1200" b="1">
                    <a:solidFill>
                      <a:srgbClr val="FFCC00"/>
                    </a:solidFill>
                    <a:latin typeface="Roboto" pitchFamily="2" charset="0"/>
                    <a:ea typeface="Roboto" pitchFamily="2" charset="0"/>
                  </a:rPr>
                  <a:t>01 năm </a:t>
                </a:r>
                <a:endParaRPr lang="en-US" sz="1200" dirty="0">
                  <a:solidFill>
                    <a:schemeClr val="bg1"/>
                  </a:solidFill>
                  <a:latin typeface="Roboto" pitchFamily="2" charset="0"/>
                  <a:ea typeface="Roboto" pitchFamily="2" charset="0"/>
                </a:endParaRPr>
              </a:p>
            </p:txBody>
          </p:sp>
          <p:pic>
            <p:nvPicPr>
              <p:cNvPr id="85" name="Graphic 84" descr="Back with solid fill">
                <a:extLst>
                  <a:ext uri="{FF2B5EF4-FFF2-40B4-BE49-F238E27FC236}">
                    <a16:creationId xmlns:a16="http://schemas.microsoft.com/office/drawing/2014/main" id="{23AEA065-0729-6910-2E49-84ABB25FC1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536714">
                <a:off x="7034729" y="6103666"/>
                <a:ext cx="275549" cy="275549"/>
              </a:xfrm>
              <a:prstGeom prst="rect">
                <a:avLst/>
              </a:prstGeom>
            </p:spPr>
          </p:pic>
        </p:grpSp>
        <p:grpSp>
          <p:nvGrpSpPr>
            <p:cNvPr id="88" name="Group 87">
              <a:extLst>
                <a:ext uri="{FF2B5EF4-FFF2-40B4-BE49-F238E27FC236}">
                  <a16:creationId xmlns:a16="http://schemas.microsoft.com/office/drawing/2014/main" id="{927DAB03-783B-2927-1D8A-2D7F70257DC8}"/>
                </a:ext>
              </a:extLst>
            </p:cNvPr>
            <p:cNvGrpSpPr/>
            <p:nvPr/>
          </p:nvGrpSpPr>
          <p:grpSpPr>
            <a:xfrm>
              <a:off x="7034728" y="6317710"/>
              <a:ext cx="4638094" cy="312912"/>
              <a:chOff x="7034728" y="6317710"/>
              <a:chExt cx="4638094" cy="312912"/>
            </a:xfrm>
          </p:grpSpPr>
          <p:sp>
            <p:nvSpPr>
              <p:cNvPr id="83" name="TextBox 82">
                <a:extLst>
                  <a:ext uri="{FF2B5EF4-FFF2-40B4-BE49-F238E27FC236}">
                    <a16:creationId xmlns:a16="http://schemas.microsoft.com/office/drawing/2014/main" id="{3BA7DE69-A280-8E7F-B6F6-3577B542F2AE}"/>
                  </a:ext>
                </a:extLst>
              </p:cNvPr>
              <p:cNvSpPr txBox="1"/>
              <p:nvPr/>
            </p:nvSpPr>
            <p:spPr>
              <a:xfrm>
                <a:off x="7269583" y="6317710"/>
                <a:ext cx="4403239" cy="276999"/>
              </a:xfrm>
              <a:prstGeom prst="rect">
                <a:avLst/>
              </a:prstGeom>
              <a:noFill/>
            </p:spPr>
            <p:txBody>
              <a:bodyPr wrap="square" rtlCol="0">
                <a:spAutoFit/>
              </a:bodyPr>
              <a:lstStyle/>
              <a:p>
                <a:r>
                  <a:rPr lang="en-US" sz="1200">
                    <a:solidFill>
                      <a:schemeClr val="bg1"/>
                    </a:solidFill>
                    <a:latin typeface="Roboto" pitchFamily="2" charset="0"/>
                    <a:ea typeface="Roboto" pitchFamily="2" charset="0"/>
                  </a:rPr>
                  <a:t>Giảm ngay </a:t>
                </a:r>
                <a:r>
                  <a:rPr lang="en-US" sz="1200" b="1">
                    <a:solidFill>
                      <a:srgbClr val="FFCC00"/>
                    </a:solidFill>
                    <a:latin typeface="Roboto" pitchFamily="2" charset="0"/>
                    <a:ea typeface="Roboto" pitchFamily="2" charset="0"/>
                  </a:rPr>
                  <a:t>50%</a:t>
                </a:r>
                <a:r>
                  <a:rPr lang="en-US" sz="1200">
                    <a:solidFill>
                      <a:schemeClr val="bg1"/>
                    </a:solidFill>
                    <a:latin typeface="Roboto" pitchFamily="2" charset="0"/>
                    <a:ea typeface="Roboto" pitchFamily="2" charset="0"/>
                  </a:rPr>
                  <a:t> khi thanh toán phí dịch vụ trong </a:t>
                </a:r>
                <a:r>
                  <a:rPr lang="en-US" sz="1200" b="1">
                    <a:solidFill>
                      <a:srgbClr val="FFCC00"/>
                    </a:solidFill>
                    <a:latin typeface="Roboto" pitchFamily="2" charset="0"/>
                    <a:ea typeface="Roboto" pitchFamily="2" charset="0"/>
                  </a:rPr>
                  <a:t>02 năm </a:t>
                </a:r>
                <a:endParaRPr lang="en-US" sz="1200" dirty="0">
                  <a:solidFill>
                    <a:schemeClr val="bg1"/>
                  </a:solidFill>
                  <a:latin typeface="Roboto" pitchFamily="2" charset="0"/>
                  <a:ea typeface="Roboto" pitchFamily="2" charset="0"/>
                </a:endParaRPr>
              </a:p>
            </p:txBody>
          </p:sp>
          <p:pic>
            <p:nvPicPr>
              <p:cNvPr id="86" name="Graphic 85" descr="Back with solid fill">
                <a:extLst>
                  <a:ext uri="{FF2B5EF4-FFF2-40B4-BE49-F238E27FC236}">
                    <a16:creationId xmlns:a16="http://schemas.microsoft.com/office/drawing/2014/main" id="{78D37077-7767-7B10-2D7E-43D9BB40F2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536714">
                <a:off x="7034728" y="6355073"/>
                <a:ext cx="275549" cy="275549"/>
              </a:xfrm>
              <a:prstGeom prst="rect">
                <a:avLst/>
              </a:prstGeom>
            </p:spPr>
          </p:pic>
        </p:grpSp>
      </p:grpSp>
      <p:sp>
        <p:nvSpPr>
          <p:cNvPr id="92" name="TextBox 91">
            <a:extLst>
              <a:ext uri="{FF2B5EF4-FFF2-40B4-BE49-F238E27FC236}">
                <a16:creationId xmlns:a16="http://schemas.microsoft.com/office/drawing/2014/main" id="{BE5BB5EE-6AF2-4E72-B178-6AE10D88EC90}"/>
              </a:ext>
            </a:extLst>
          </p:cNvPr>
          <p:cNvSpPr txBox="1"/>
          <p:nvPr/>
        </p:nvSpPr>
        <p:spPr>
          <a:xfrm>
            <a:off x="7085668" y="228888"/>
            <a:ext cx="4556462" cy="630942"/>
          </a:xfrm>
          <a:prstGeom prst="rect">
            <a:avLst/>
          </a:prstGeom>
          <a:noFill/>
        </p:spPr>
        <p:txBody>
          <a:bodyPr wrap="square" rtlCol="0">
            <a:spAutoFit/>
          </a:bodyPr>
          <a:lstStyle/>
          <a:p>
            <a:pPr algn="r"/>
            <a:r>
              <a:rPr lang="en-US" sz="3500" b="1" dirty="0">
                <a:solidFill>
                  <a:srgbClr val="565ADD"/>
                </a:solidFill>
                <a:latin typeface="Roboto" pitchFamily="2" charset="0"/>
                <a:ea typeface="Roboto" pitchFamily="2" charset="0"/>
              </a:rPr>
              <a:t>MÔ HÌNH HỢP TÁC</a:t>
            </a:r>
          </a:p>
        </p:txBody>
      </p:sp>
      <p:grpSp>
        <p:nvGrpSpPr>
          <p:cNvPr id="102" name="Group 101">
            <a:extLst>
              <a:ext uri="{FF2B5EF4-FFF2-40B4-BE49-F238E27FC236}">
                <a16:creationId xmlns:a16="http://schemas.microsoft.com/office/drawing/2014/main" id="{9AC45C06-8A40-7674-14F4-0CBA4B79D725}"/>
              </a:ext>
            </a:extLst>
          </p:cNvPr>
          <p:cNvGrpSpPr/>
          <p:nvPr/>
        </p:nvGrpSpPr>
        <p:grpSpPr>
          <a:xfrm>
            <a:off x="8231040" y="3415670"/>
            <a:ext cx="3653348" cy="1984512"/>
            <a:chOff x="8231040" y="3415670"/>
            <a:chExt cx="3653348" cy="1984512"/>
          </a:xfrm>
        </p:grpSpPr>
        <p:sp>
          <p:nvSpPr>
            <p:cNvPr id="61" name="Rectangle: Rounded Corners 60">
              <a:extLst>
                <a:ext uri="{FF2B5EF4-FFF2-40B4-BE49-F238E27FC236}">
                  <a16:creationId xmlns:a16="http://schemas.microsoft.com/office/drawing/2014/main" id="{156C6F14-AD8F-84D0-0FD5-3AA8174D9307}"/>
                </a:ext>
              </a:extLst>
            </p:cNvPr>
            <p:cNvSpPr/>
            <p:nvPr/>
          </p:nvSpPr>
          <p:spPr>
            <a:xfrm>
              <a:off x="8231040" y="3767774"/>
              <a:ext cx="3653348" cy="1632408"/>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67EB1A2E-AD54-945A-77FD-F869A8A94591}"/>
                </a:ext>
              </a:extLst>
            </p:cNvPr>
            <p:cNvSpPr txBox="1"/>
            <p:nvPr/>
          </p:nvSpPr>
          <p:spPr>
            <a:xfrm>
              <a:off x="8505168" y="3840198"/>
              <a:ext cx="3093177"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Đối tượng: Trực tiếp (Nhà hàng, khách sạn, cửa hàng, …), gián tiếp (Ngân hàng)</a:t>
              </a:r>
            </a:p>
          </p:txBody>
        </p:sp>
        <p:sp>
          <p:nvSpPr>
            <p:cNvPr id="70" name="Oval 69">
              <a:extLst>
                <a:ext uri="{FF2B5EF4-FFF2-40B4-BE49-F238E27FC236}">
                  <a16:creationId xmlns:a16="http://schemas.microsoft.com/office/drawing/2014/main" id="{1CF31E50-957C-287C-7DA0-B4B83EE87930}"/>
                </a:ext>
              </a:extLst>
            </p:cNvPr>
            <p:cNvSpPr/>
            <p:nvPr/>
          </p:nvSpPr>
          <p:spPr>
            <a:xfrm>
              <a:off x="8375425" y="3961178"/>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EC4EC206-DFFD-7DDE-988D-F55C1EBB92FA}"/>
                </a:ext>
              </a:extLst>
            </p:cNvPr>
            <p:cNvSpPr txBox="1"/>
            <p:nvPr/>
          </p:nvSpPr>
          <p:spPr>
            <a:xfrm>
              <a:off x="8505168" y="4308674"/>
              <a:ext cx="301168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Mua thiết bị, sử dụng dịch vụ</a:t>
              </a:r>
            </a:p>
          </p:txBody>
        </p:sp>
        <p:sp>
          <p:nvSpPr>
            <p:cNvPr id="66" name="Oval 65">
              <a:extLst>
                <a:ext uri="{FF2B5EF4-FFF2-40B4-BE49-F238E27FC236}">
                  <a16:creationId xmlns:a16="http://schemas.microsoft.com/office/drawing/2014/main" id="{473FA7B3-CB8D-0289-6748-07518688AEEC}"/>
                </a:ext>
              </a:extLst>
            </p:cNvPr>
            <p:cNvSpPr/>
            <p:nvPr/>
          </p:nvSpPr>
          <p:spPr>
            <a:xfrm>
              <a:off x="8375425" y="4421480"/>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A8DC6EEF-1E9D-DC46-4C0B-F42EF8C542C9}"/>
                </a:ext>
              </a:extLst>
            </p:cNvPr>
            <p:cNvSpPr/>
            <p:nvPr/>
          </p:nvSpPr>
          <p:spPr>
            <a:xfrm>
              <a:off x="8375425" y="4718733"/>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99BBCD69-2ECE-262F-2591-1EB74A020A17}"/>
                </a:ext>
              </a:extLst>
            </p:cNvPr>
            <p:cNvSpPr/>
            <p:nvPr/>
          </p:nvSpPr>
          <p:spPr>
            <a:xfrm>
              <a:off x="8375425" y="4979769"/>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38985EC6-57CC-5CE0-2FF1-3E85DC15CF5E}"/>
                </a:ext>
              </a:extLst>
            </p:cNvPr>
            <p:cNvSpPr txBox="1"/>
            <p:nvPr/>
          </p:nvSpPr>
          <p:spPr>
            <a:xfrm>
              <a:off x="9996959" y="3415670"/>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KHÁCH HÀNG</a:t>
              </a:r>
            </a:p>
          </p:txBody>
        </p:sp>
        <p:sp>
          <p:nvSpPr>
            <p:cNvPr id="91" name="TextBox 90">
              <a:extLst>
                <a:ext uri="{FF2B5EF4-FFF2-40B4-BE49-F238E27FC236}">
                  <a16:creationId xmlns:a16="http://schemas.microsoft.com/office/drawing/2014/main" id="{0049B827-F0BF-A2A8-773A-7465CF1A70AA}"/>
                </a:ext>
              </a:extLst>
            </p:cNvPr>
            <p:cNvSpPr txBox="1"/>
            <p:nvPr/>
          </p:nvSpPr>
          <p:spPr>
            <a:xfrm>
              <a:off x="8505168" y="4866291"/>
              <a:ext cx="3322054"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Bundle với các sản phẩm khác của Trusted Pay</a:t>
              </a:r>
            </a:p>
          </p:txBody>
        </p:sp>
        <p:sp>
          <p:nvSpPr>
            <p:cNvPr id="99" name="TextBox 98">
              <a:extLst>
                <a:ext uri="{FF2B5EF4-FFF2-40B4-BE49-F238E27FC236}">
                  <a16:creationId xmlns:a16="http://schemas.microsoft.com/office/drawing/2014/main" id="{EB4E08AA-CF58-B87A-0D33-D88A0978E578}"/>
                </a:ext>
              </a:extLst>
            </p:cNvPr>
            <p:cNvSpPr txBox="1"/>
            <p:nvPr/>
          </p:nvSpPr>
          <p:spPr>
            <a:xfrm>
              <a:off x="8505168" y="4599223"/>
              <a:ext cx="32577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Thu phí dịch vụ</a:t>
              </a:r>
            </a:p>
          </p:txBody>
        </p:sp>
      </p:grpSp>
    </p:spTree>
    <p:extLst>
      <p:ext uri="{BB962C8B-B14F-4D97-AF65-F5344CB8AC3E}">
        <p14:creationId xmlns:p14="http://schemas.microsoft.com/office/powerpoint/2010/main" val="328761796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FE0B67-A1EE-F0EE-9114-775D123DD811}"/>
              </a:ext>
            </a:extLst>
          </p:cNvPr>
          <p:cNvSpPr/>
          <p:nvPr/>
        </p:nvSpPr>
        <p:spPr>
          <a:xfrm>
            <a:off x="5609752" y="3711917"/>
            <a:ext cx="3931920" cy="45719"/>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8F5FC1E-5A3D-09C3-BB82-CBF610C8E96B}"/>
              </a:ext>
            </a:extLst>
          </p:cNvPr>
          <p:cNvSpPr/>
          <p:nvPr/>
        </p:nvSpPr>
        <p:spPr>
          <a:xfrm>
            <a:off x="-54290" y="3711917"/>
            <a:ext cx="5669280" cy="45720"/>
          </a:xfrm>
          <a:prstGeom prst="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ardrop 4">
            <a:extLst>
              <a:ext uri="{FF2B5EF4-FFF2-40B4-BE49-F238E27FC236}">
                <a16:creationId xmlns:a16="http://schemas.microsoft.com/office/drawing/2014/main" id="{F7987D2B-87AC-D34B-85FB-F970BEF25741}"/>
              </a:ext>
            </a:extLst>
          </p:cNvPr>
          <p:cNvSpPr/>
          <p:nvPr/>
        </p:nvSpPr>
        <p:spPr>
          <a:xfrm rot="8004269">
            <a:off x="1813611" y="3432040"/>
            <a:ext cx="226337" cy="226337"/>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ardrop 5">
            <a:extLst>
              <a:ext uri="{FF2B5EF4-FFF2-40B4-BE49-F238E27FC236}">
                <a16:creationId xmlns:a16="http://schemas.microsoft.com/office/drawing/2014/main" id="{F8AF0AE7-E19D-7BDE-6518-AC99A6FEEE21}"/>
              </a:ext>
            </a:extLst>
          </p:cNvPr>
          <p:cNvSpPr/>
          <p:nvPr/>
        </p:nvSpPr>
        <p:spPr>
          <a:xfrm rot="7961590">
            <a:off x="5521832" y="3427213"/>
            <a:ext cx="226337" cy="226337"/>
          </a:xfrm>
          <a:prstGeom prst="teardrop">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E68C087-CA1C-4D54-18A0-1AF4E7BEB593}"/>
              </a:ext>
            </a:extLst>
          </p:cNvPr>
          <p:cNvSpPr txBox="1"/>
          <p:nvPr/>
        </p:nvSpPr>
        <p:spPr>
          <a:xfrm>
            <a:off x="1096215" y="3084579"/>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NĂM 2024</a:t>
            </a:r>
          </a:p>
        </p:txBody>
      </p:sp>
      <p:sp>
        <p:nvSpPr>
          <p:cNvPr id="9" name="TextBox 8">
            <a:extLst>
              <a:ext uri="{FF2B5EF4-FFF2-40B4-BE49-F238E27FC236}">
                <a16:creationId xmlns:a16="http://schemas.microsoft.com/office/drawing/2014/main" id="{B36053FD-68CC-CDB6-C24C-5B0C16221E67}"/>
              </a:ext>
            </a:extLst>
          </p:cNvPr>
          <p:cNvSpPr txBox="1"/>
          <p:nvPr/>
        </p:nvSpPr>
        <p:spPr>
          <a:xfrm>
            <a:off x="4658312" y="3074068"/>
            <a:ext cx="2103288"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NĂM 2025 </a:t>
            </a:r>
            <a:r>
              <a:rPr lang="en-US" sz="1600">
                <a:solidFill>
                  <a:srgbClr val="565ADD"/>
                </a:solidFill>
                <a:latin typeface="Roboto" pitchFamily="2" charset="0"/>
                <a:ea typeface="Roboto" pitchFamily="2" charset="0"/>
              </a:rPr>
              <a:t>(Quý I&amp;II)</a:t>
            </a:r>
            <a:endParaRPr lang="en-US" sz="1600" b="1" dirty="0">
              <a:solidFill>
                <a:srgbClr val="565ADD"/>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61CC518F-C2F5-C17D-2488-718AED6D6F1B}"/>
              </a:ext>
            </a:extLst>
          </p:cNvPr>
          <p:cNvGrpSpPr/>
          <p:nvPr/>
        </p:nvGrpSpPr>
        <p:grpSpPr>
          <a:xfrm>
            <a:off x="773390" y="1483944"/>
            <a:ext cx="2629276" cy="1372156"/>
            <a:chOff x="769000" y="1597241"/>
            <a:chExt cx="2629276" cy="1372156"/>
          </a:xfrm>
        </p:grpSpPr>
        <p:grpSp>
          <p:nvGrpSpPr>
            <p:cNvPr id="11" name="Group 10">
              <a:extLst>
                <a:ext uri="{FF2B5EF4-FFF2-40B4-BE49-F238E27FC236}">
                  <a16:creationId xmlns:a16="http://schemas.microsoft.com/office/drawing/2014/main" id="{EE5D4B44-877A-6B28-A360-3726B0E6ECA2}"/>
                </a:ext>
              </a:extLst>
            </p:cNvPr>
            <p:cNvGrpSpPr/>
            <p:nvPr/>
          </p:nvGrpSpPr>
          <p:grpSpPr>
            <a:xfrm>
              <a:off x="769000" y="2159670"/>
              <a:ext cx="2629276" cy="809727"/>
              <a:chOff x="666185" y="2630993"/>
              <a:chExt cx="2629276" cy="809727"/>
            </a:xfrm>
          </p:grpSpPr>
          <p:sp>
            <p:nvSpPr>
              <p:cNvPr id="13" name="Rectangle: Rounded Corners 12">
                <a:extLst>
                  <a:ext uri="{FF2B5EF4-FFF2-40B4-BE49-F238E27FC236}">
                    <a16:creationId xmlns:a16="http://schemas.microsoft.com/office/drawing/2014/main" id="{5F4AAFEA-2056-8E93-9B7B-FD105945734E}"/>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FBE9CD93-4BE8-A45F-55AF-43B437525595}"/>
                  </a:ext>
                </a:extLst>
              </p:cNvPr>
              <p:cNvGrpSpPr/>
              <p:nvPr/>
            </p:nvGrpSpPr>
            <p:grpSpPr>
              <a:xfrm>
                <a:off x="836273" y="2630993"/>
                <a:ext cx="2239086" cy="276999"/>
                <a:chOff x="4544839" y="4143199"/>
                <a:chExt cx="2239086" cy="276999"/>
              </a:xfrm>
            </p:grpSpPr>
            <p:sp>
              <p:nvSpPr>
                <p:cNvPr id="21" name="TextBox 20">
                  <a:extLst>
                    <a:ext uri="{FF2B5EF4-FFF2-40B4-BE49-F238E27FC236}">
                      <a16:creationId xmlns:a16="http://schemas.microsoft.com/office/drawing/2014/main" id="{944DD5EB-4ED2-1A7C-08CF-3D84D2DA1368}"/>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Quản lý dòng tiền</a:t>
                  </a:r>
                </a:p>
              </p:txBody>
            </p:sp>
            <p:sp>
              <p:nvSpPr>
                <p:cNvPr id="22" name="Oval 21">
                  <a:extLst>
                    <a:ext uri="{FF2B5EF4-FFF2-40B4-BE49-F238E27FC236}">
                      <a16:creationId xmlns:a16="http://schemas.microsoft.com/office/drawing/2014/main" id="{C4193A12-0964-E79D-3735-C5C4CFEEC390}"/>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D5360BB4-5F81-72D0-FB67-B7E7E62FAE03}"/>
                  </a:ext>
                </a:extLst>
              </p:cNvPr>
              <p:cNvGrpSpPr/>
              <p:nvPr/>
            </p:nvGrpSpPr>
            <p:grpSpPr>
              <a:xfrm>
                <a:off x="836273" y="2897357"/>
                <a:ext cx="2239086" cy="276999"/>
                <a:chOff x="4544839" y="4143199"/>
                <a:chExt cx="2239086" cy="276999"/>
              </a:xfrm>
            </p:grpSpPr>
            <p:sp>
              <p:nvSpPr>
                <p:cNvPr id="19" name="TextBox 18">
                  <a:extLst>
                    <a:ext uri="{FF2B5EF4-FFF2-40B4-BE49-F238E27FC236}">
                      <a16:creationId xmlns:a16="http://schemas.microsoft.com/office/drawing/2014/main" id="{31B9A22D-02C7-E5BB-3AE2-A68B68D6FF7A}"/>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Thanh toán QR</a:t>
                  </a:r>
                </a:p>
              </p:txBody>
            </p:sp>
            <p:sp>
              <p:nvSpPr>
                <p:cNvPr id="20" name="Oval 19">
                  <a:extLst>
                    <a:ext uri="{FF2B5EF4-FFF2-40B4-BE49-F238E27FC236}">
                      <a16:creationId xmlns:a16="http://schemas.microsoft.com/office/drawing/2014/main" id="{5CBB3D94-8203-A9EF-AA20-2C3392C6E109}"/>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B96B2CE2-FC95-78A0-B5F1-65DCA6522690}"/>
                  </a:ext>
                </a:extLst>
              </p:cNvPr>
              <p:cNvGrpSpPr/>
              <p:nvPr/>
            </p:nvGrpSpPr>
            <p:grpSpPr>
              <a:xfrm>
                <a:off x="836273" y="3163721"/>
                <a:ext cx="2239086" cy="276999"/>
                <a:chOff x="4544839" y="4143199"/>
                <a:chExt cx="2239086" cy="276999"/>
              </a:xfrm>
            </p:grpSpPr>
            <p:sp>
              <p:nvSpPr>
                <p:cNvPr id="17" name="TextBox 16">
                  <a:extLst>
                    <a:ext uri="{FF2B5EF4-FFF2-40B4-BE49-F238E27FC236}">
                      <a16:creationId xmlns:a16="http://schemas.microsoft.com/office/drawing/2014/main" id="{592D297E-1013-D1A9-641B-8EEACC4CC96A}"/>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Báo cáo đa </a:t>
                  </a:r>
                  <a:r>
                    <a:rPr lang="en-US" sz="1200">
                      <a:solidFill>
                        <a:srgbClr val="565ADD"/>
                      </a:solidFill>
                      <a:latin typeface="Roboto" pitchFamily="2" charset="0"/>
                      <a:ea typeface="Roboto" pitchFamily="2" charset="0"/>
                    </a:rPr>
                    <a:t>nền tảng</a:t>
                  </a:r>
                  <a:endParaRPr lang="en-US" sz="1200" dirty="0">
                    <a:solidFill>
                      <a:srgbClr val="565ADD"/>
                    </a:solidFill>
                    <a:latin typeface="Roboto" pitchFamily="2" charset="0"/>
                    <a:ea typeface="Roboto" pitchFamily="2" charset="0"/>
                  </a:endParaRPr>
                </a:p>
              </p:txBody>
            </p:sp>
            <p:sp>
              <p:nvSpPr>
                <p:cNvPr id="18" name="Oval 17">
                  <a:extLst>
                    <a:ext uri="{FF2B5EF4-FFF2-40B4-BE49-F238E27FC236}">
                      <a16:creationId xmlns:a16="http://schemas.microsoft.com/office/drawing/2014/main" id="{D6442AC8-93EA-F719-524A-F17A71853C2F}"/>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 name="TextBox 11">
              <a:extLst>
                <a:ext uri="{FF2B5EF4-FFF2-40B4-BE49-F238E27FC236}">
                  <a16:creationId xmlns:a16="http://schemas.microsoft.com/office/drawing/2014/main" id="{F53257DF-BC7E-A349-F162-73B9CC4FA4C3}"/>
                </a:ext>
              </a:extLst>
            </p:cNvPr>
            <p:cNvSpPr txBox="1"/>
            <p:nvPr/>
          </p:nvSpPr>
          <p:spPr>
            <a:xfrm>
              <a:off x="1171613" y="1597241"/>
              <a:ext cx="1684135" cy="492443"/>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GIAI ĐOẠN 1</a:t>
              </a:r>
            </a:p>
            <a:p>
              <a:pPr algn="ctr"/>
              <a:r>
                <a:rPr lang="en-US" sz="1000" dirty="0">
                  <a:solidFill>
                    <a:srgbClr val="565ADD"/>
                  </a:solidFill>
                  <a:latin typeface="Roboto" pitchFamily="2" charset="0"/>
                  <a:ea typeface="Roboto" pitchFamily="2" charset="0"/>
                </a:rPr>
                <a:t>(Quý IV năm 2024)</a:t>
              </a:r>
            </a:p>
          </p:txBody>
        </p:sp>
      </p:grpSp>
      <p:grpSp>
        <p:nvGrpSpPr>
          <p:cNvPr id="32" name="Group 31">
            <a:extLst>
              <a:ext uri="{FF2B5EF4-FFF2-40B4-BE49-F238E27FC236}">
                <a16:creationId xmlns:a16="http://schemas.microsoft.com/office/drawing/2014/main" id="{157A2598-084B-4815-2E36-FFFED6A72D69}"/>
              </a:ext>
            </a:extLst>
          </p:cNvPr>
          <p:cNvGrpSpPr/>
          <p:nvPr/>
        </p:nvGrpSpPr>
        <p:grpSpPr>
          <a:xfrm>
            <a:off x="646648" y="4270969"/>
            <a:ext cx="2965688" cy="2019646"/>
            <a:chOff x="121550" y="3429000"/>
            <a:chExt cx="2965688" cy="2019646"/>
          </a:xfrm>
        </p:grpSpPr>
        <p:sp>
          <p:nvSpPr>
            <p:cNvPr id="24" name="Rectangle: Rounded Corners 23">
              <a:extLst>
                <a:ext uri="{FF2B5EF4-FFF2-40B4-BE49-F238E27FC236}">
                  <a16:creationId xmlns:a16="http://schemas.microsoft.com/office/drawing/2014/main" id="{ACEF402B-2EC4-B0CA-8C76-466B1942AD15}"/>
                </a:ext>
              </a:extLst>
            </p:cNvPr>
            <p:cNvSpPr/>
            <p:nvPr/>
          </p:nvSpPr>
          <p:spPr>
            <a:xfrm>
              <a:off x="121550" y="3429000"/>
              <a:ext cx="2965688" cy="2019646"/>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FBDAC91-2A7D-08C6-F223-ED5E70FBA932}"/>
                </a:ext>
              </a:extLst>
            </p:cNvPr>
            <p:cNvSpPr txBox="1"/>
            <p:nvPr/>
          </p:nvSpPr>
          <p:spPr>
            <a:xfrm>
              <a:off x="499862" y="3531382"/>
              <a:ext cx="2306249" cy="584775"/>
            </a:xfrm>
            <a:prstGeom prst="rect">
              <a:avLst/>
            </a:prstGeom>
            <a:noFill/>
          </p:spPr>
          <p:txBody>
            <a:bodyPr wrap="square" rtlCol="0">
              <a:spAutoFit/>
            </a:bodyPr>
            <a:lstStyle/>
            <a:p>
              <a:pPr algn="ctr"/>
              <a:r>
                <a:rPr lang="en-US" sz="1600" b="1" dirty="0">
                  <a:solidFill>
                    <a:srgbClr val="F4A72A"/>
                  </a:solidFill>
                  <a:latin typeface="Roboto" pitchFamily="2" charset="0"/>
                  <a:ea typeface="Roboto" pitchFamily="2" charset="0"/>
                </a:rPr>
                <a:t>XÂY DỰNG </a:t>
              </a:r>
            </a:p>
            <a:p>
              <a:pPr algn="ctr"/>
              <a:r>
                <a:rPr lang="en-US" sz="1600" b="1" dirty="0">
                  <a:solidFill>
                    <a:srgbClr val="F4A72A"/>
                  </a:solidFill>
                  <a:latin typeface="Roboto" pitchFamily="2" charset="0"/>
                  <a:ea typeface="Roboto" pitchFamily="2" charset="0"/>
                </a:rPr>
                <a:t>HỆ THỐNG GIẢI PHÁP</a:t>
              </a:r>
            </a:p>
          </p:txBody>
        </p:sp>
        <p:sp>
          <p:nvSpPr>
            <p:cNvPr id="26" name="TextBox 25">
              <a:extLst>
                <a:ext uri="{FF2B5EF4-FFF2-40B4-BE49-F238E27FC236}">
                  <a16:creationId xmlns:a16="http://schemas.microsoft.com/office/drawing/2014/main" id="{BB8DE57D-5E51-9E47-B7B7-A2DAA17DFD25}"/>
                </a:ext>
              </a:extLst>
            </p:cNvPr>
            <p:cNvSpPr txBox="1"/>
            <p:nvPr/>
          </p:nvSpPr>
          <p:spPr>
            <a:xfrm>
              <a:off x="409805" y="4218539"/>
              <a:ext cx="2632159"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Xây dựng hệ thống và thử nghiệm nội bộ</a:t>
              </a:r>
            </a:p>
          </p:txBody>
        </p:sp>
        <p:sp>
          <p:nvSpPr>
            <p:cNvPr id="27" name="TextBox 26">
              <a:extLst>
                <a:ext uri="{FF2B5EF4-FFF2-40B4-BE49-F238E27FC236}">
                  <a16:creationId xmlns:a16="http://schemas.microsoft.com/office/drawing/2014/main" id="{81E5D179-DC9B-6E7D-74C3-246FFA5A5D1B}"/>
                </a:ext>
              </a:extLst>
            </p:cNvPr>
            <p:cNvSpPr txBox="1"/>
            <p:nvPr/>
          </p:nvSpPr>
          <p:spPr>
            <a:xfrm>
              <a:off x="408161" y="4674863"/>
              <a:ext cx="2632159"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Xây dựng bộ tài liệu </a:t>
              </a:r>
              <a:r>
                <a:rPr lang="en-US" sz="1200" dirty="0" err="1">
                  <a:solidFill>
                    <a:schemeClr val="bg1"/>
                  </a:solidFill>
                  <a:latin typeface="Roboto" pitchFamily="2" charset="0"/>
                  <a:ea typeface="Roboto" pitchFamily="2" charset="0"/>
                </a:rPr>
                <a:t>Salekit</a:t>
              </a:r>
              <a:endParaRPr lang="en-US" sz="1200" dirty="0">
                <a:solidFill>
                  <a:schemeClr val="bg1"/>
                </a:solidFill>
                <a:latin typeface="Roboto" pitchFamily="2" charset="0"/>
                <a:ea typeface="Roboto" pitchFamily="2" charset="0"/>
              </a:endParaRPr>
            </a:p>
          </p:txBody>
        </p:sp>
        <p:sp>
          <p:nvSpPr>
            <p:cNvPr id="28" name="TextBox 27">
              <a:extLst>
                <a:ext uri="{FF2B5EF4-FFF2-40B4-BE49-F238E27FC236}">
                  <a16:creationId xmlns:a16="http://schemas.microsoft.com/office/drawing/2014/main" id="{675B9EDF-8A03-056C-48DE-DC71641F53F1}"/>
                </a:ext>
              </a:extLst>
            </p:cNvPr>
            <p:cNvSpPr txBox="1"/>
            <p:nvPr/>
          </p:nvSpPr>
          <p:spPr>
            <a:xfrm>
              <a:off x="408160" y="4990883"/>
              <a:ext cx="2632159"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Đặt  hàng thiết bị</a:t>
              </a:r>
            </a:p>
          </p:txBody>
        </p:sp>
        <p:sp>
          <p:nvSpPr>
            <p:cNvPr id="29" name="Teardrop 28">
              <a:extLst>
                <a:ext uri="{FF2B5EF4-FFF2-40B4-BE49-F238E27FC236}">
                  <a16:creationId xmlns:a16="http://schemas.microsoft.com/office/drawing/2014/main" id="{390A2606-A394-5AA3-A0CF-AFE85901FF72}"/>
                </a:ext>
              </a:extLst>
            </p:cNvPr>
            <p:cNvSpPr/>
            <p:nvPr/>
          </p:nvSpPr>
          <p:spPr>
            <a:xfrm>
              <a:off x="250979" y="4320986"/>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ardrop 29">
              <a:extLst>
                <a:ext uri="{FF2B5EF4-FFF2-40B4-BE49-F238E27FC236}">
                  <a16:creationId xmlns:a16="http://schemas.microsoft.com/office/drawing/2014/main" id="{E2AD416C-BC56-9C33-22F4-4E017C7B5CE8}"/>
                </a:ext>
              </a:extLst>
            </p:cNvPr>
            <p:cNvSpPr/>
            <p:nvPr/>
          </p:nvSpPr>
          <p:spPr>
            <a:xfrm>
              <a:off x="240949" y="4756431"/>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ardrop 30">
              <a:extLst>
                <a:ext uri="{FF2B5EF4-FFF2-40B4-BE49-F238E27FC236}">
                  <a16:creationId xmlns:a16="http://schemas.microsoft.com/office/drawing/2014/main" id="{D61C90C8-AC2A-F4CE-DA18-11E7C64438D5}"/>
                </a:ext>
              </a:extLst>
            </p:cNvPr>
            <p:cNvSpPr/>
            <p:nvPr/>
          </p:nvSpPr>
          <p:spPr>
            <a:xfrm>
              <a:off x="248292" y="5102538"/>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07B1C0FC-0786-F44C-25B9-484F01C44B62}"/>
              </a:ext>
            </a:extLst>
          </p:cNvPr>
          <p:cNvGrpSpPr/>
          <p:nvPr/>
        </p:nvGrpSpPr>
        <p:grpSpPr>
          <a:xfrm>
            <a:off x="4139776" y="4270969"/>
            <a:ext cx="3329329" cy="2019646"/>
            <a:chOff x="4139776" y="4270969"/>
            <a:chExt cx="3329329" cy="2019646"/>
          </a:xfrm>
        </p:grpSpPr>
        <p:sp>
          <p:nvSpPr>
            <p:cNvPr id="34" name="Rectangle: Rounded Corners 33">
              <a:extLst>
                <a:ext uri="{FF2B5EF4-FFF2-40B4-BE49-F238E27FC236}">
                  <a16:creationId xmlns:a16="http://schemas.microsoft.com/office/drawing/2014/main" id="{1751B309-FB57-A78E-A8E1-09235C4CEC5A}"/>
                </a:ext>
              </a:extLst>
            </p:cNvPr>
            <p:cNvSpPr/>
            <p:nvPr/>
          </p:nvSpPr>
          <p:spPr>
            <a:xfrm>
              <a:off x="4139776" y="4270969"/>
              <a:ext cx="3329329" cy="201964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B6A51DA9-AAE0-64F4-FD49-C7AC5BCCCDE4}"/>
                </a:ext>
              </a:extLst>
            </p:cNvPr>
            <p:cNvSpPr txBox="1"/>
            <p:nvPr/>
          </p:nvSpPr>
          <p:spPr>
            <a:xfrm>
              <a:off x="4512101" y="4373351"/>
              <a:ext cx="2655652" cy="584775"/>
            </a:xfrm>
            <a:prstGeom prst="rect">
              <a:avLst/>
            </a:prstGeom>
            <a:noFill/>
          </p:spPr>
          <p:txBody>
            <a:bodyPr wrap="square" rtlCol="0">
              <a:spAutoFit/>
            </a:bodyPr>
            <a:lstStyle/>
            <a:p>
              <a:pPr algn="ctr"/>
              <a:r>
                <a:rPr lang="en-US" sz="1600" b="1" dirty="0">
                  <a:solidFill>
                    <a:srgbClr val="FFCC00"/>
                  </a:solidFill>
                  <a:latin typeface="Roboto" pitchFamily="2" charset="0"/>
                  <a:ea typeface="Roboto" pitchFamily="2" charset="0"/>
                </a:rPr>
                <a:t>TIẾP XÚC</a:t>
              </a:r>
            </a:p>
            <a:p>
              <a:pPr algn="ctr"/>
              <a:r>
                <a:rPr lang="en-US" sz="1600" b="1" dirty="0">
                  <a:solidFill>
                    <a:srgbClr val="FFCC00"/>
                  </a:solidFill>
                  <a:latin typeface="Roboto" pitchFamily="2" charset="0"/>
                  <a:ea typeface="Roboto" pitchFamily="2" charset="0"/>
                </a:rPr>
                <a:t>DEMO ĐẾN KHÁCH HÀNG</a:t>
              </a:r>
            </a:p>
          </p:txBody>
        </p:sp>
        <p:sp>
          <p:nvSpPr>
            <p:cNvPr id="38" name="TextBox 37">
              <a:extLst>
                <a:ext uri="{FF2B5EF4-FFF2-40B4-BE49-F238E27FC236}">
                  <a16:creationId xmlns:a16="http://schemas.microsoft.com/office/drawing/2014/main" id="{A2144A46-6520-7861-5B13-3D20CB25FC26}"/>
                </a:ext>
              </a:extLst>
            </p:cNvPr>
            <p:cNvSpPr txBox="1"/>
            <p:nvPr/>
          </p:nvSpPr>
          <p:spPr>
            <a:xfrm>
              <a:off x="4426387" y="5869064"/>
              <a:ext cx="2632159"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Đào tạo kênh bán</a:t>
              </a:r>
            </a:p>
          </p:txBody>
        </p:sp>
        <p:grpSp>
          <p:nvGrpSpPr>
            <p:cNvPr id="43" name="Group 42">
              <a:extLst>
                <a:ext uri="{FF2B5EF4-FFF2-40B4-BE49-F238E27FC236}">
                  <a16:creationId xmlns:a16="http://schemas.microsoft.com/office/drawing/2014/main" id="{7638B73D-237C-35DD-3AFF-67B18630EDF1}"/>
                </a:ext>
              </a:extLst>
            </p:cNvPr>
            <p:cNvGrpSpPr/>
            <p:nvPr/>
          </p:nvGrpSpPr>
          <p:grpSpPr>
            <a:xfrm>
              <a:off x="4269206" y="5060508"/>
              <a:ext cx="2982617" cy="276999"/>
              <a:chOff x="3744108" y="4218539"/>
              <a:chExt cx="2982617" cy="276999"/>
            </a:xfrm>
          </p:grpSpPr>
          <p:sp>
            <p:nvSpPr>
              <p:cNvPr id="36" name="TextBox 35">
                <a:extLst>
                  <a:ext uri="{FF2B5EF4-FFF2-40B4-BE49-F238E27FC236}">
                    <a16:creationId xmlns:a16="http://schemas.microsoft.com/office/drawing/2014/main" id="{B8FD6850-2B78-CD4A-17FC-A039F50B4D65}"/>
                  </a:ext>
                </a:extLst>
              </p:cNvPr>
              <p:cNvSpPr txBox="1"/>
              <p:nvPr/>
            </p:nvSpPr>
            <p:spPr>
              <a:xfrm>
                <a:off x="3902934" y="4218539"/>
                <a:ext cx="2823791"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Tiếp xúc khách hàng, demo giải pháp</a:t>
                </a:r>
              </a:p>
            </p:txBody>
          </p:sp>
          <p:sp>
            <p:nvSpPr>
              <p:cNvPr id="39" name="Teardrop 38">
                <a:extLst>
                  <a:ext uri="{FF2B5EF4-FFF2-40B4-BE49-F238E27FC236}">
                    <a16:creationId xmlns:a16="http://schemas.microsoft.com/office/drawing/2014/main" id="{8C231379-B753-8267-0D5E-A3B83472DB3F}"/>
                  </a:ext>
                </a:extLst>
              </p:cNvPr>
              <p:cNvSpPr/>
              <p:nvPr/>
            </p:nvSpPr>
            <p:spPr>
              <a:xfrm>
                <a:off x="3744108" y="4320986"/>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38E951FC-38F3-3F66-255D-D87B4E50A260}"/>
                </a:ext>
              </a:extLst>
            </p:cNvPr>
            <p:cNvGrpSpPr/>
            <p:nvPr/>
          </p:nvGrpSpPr>
          <p:grpSpPr>
            <a:xfrm>
              <a:off x="4259176" y="5371982"/>
              <a:ext cx="3085981" cy="461665"/>
              <a:chOff x="3734078" y="4674863"/>
              <a:chExt cx="3085981" cy="461665"/>
            </a:xfrm>
          </p:grpSpPr>
          <p:sp>
            <p:nvSpPr>
              <p:cNvPr id="37" name="TextBox 36">
                <a:extLst>
                  <a:ext uri="{FF2B5EF4-FFF2-40B4-BE49-F238E27FC236}">
                    <a16:creationId xmlns:a16="http://schemas.microsoft.com/office/drawing/2014/main" id="{803B45F5-5A93-4167-4CC8-89B0CCF5867C}"/>
                  </a:ext>
                </a:extLst>
              </p:cNvPr>
              <p:cNvSpPr txBox="1"/>
              <p:nvPr/>
            </p:nvSpPr>
            <p:spPr>
              <a:xfrm>
                <a:off x="3901290" y="4674863"/>
                <a:ext cx="2918769"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Khảo sát, đo lường phản hồi của khách hàng về sản phẩm, dịch vụ</a:t>
                </a:r>
              </a:p>
            </p:txBody>
          </p:sp>
          <p:sp>
            <p:nvSpPr>
              <p:cNvPr id="40" name="Teardrop 39">
                <a:extLst>
                  <a:ext uri="{FF2B5EF4-FFF2-40B4-BE49-F238E27FC236}">
                    <a16:creationId xmlns:a16="http://schemas.microsoft.com/office/drawing/2014/main" id="{89BA1864-CB80-8A71-7284-0A12E2520207}"/>
                  </a:ext>
                </a:extLst>
              </p:cNvPr>
              <p:cNvSpPr/>
              <p:nvPr/>
            </p:nvSpPr>
            <p:spPr>
              <a:xfrm>
                <a:off x="3734078" y="4756431"/>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ardrop 40">
              <a:extLst>
                <a:ext uri="{FF2B5EF4-FFF2-40B4-BE49-F238E27FC236}">
                  <a16:creationId xmlns:a16="http://schemas.microsoft.com/office/drawing/2014/main" id="{1EB33D41-DB37-032D-79E2-382671CEF70C}"/>
                </a:ext>
              </a:extLst>
            </p:cNvPr>
            <p:cNvSpPr/>
            <p:nvPr/>
          </p:nvSpPr>
          <p:spPr>
            <a:xfrm>
              <a:off x="4266519" y="5944507"/>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DD26CE00-D730-9059-548C-57E649969897}"/>
              </a:ext>
            </a:extLst>
          </p:cNvPr>
          <p:cNvGrpSpPr/>
          <p:nvPr/>
        </p:nvGrpSpPr>
        <p:grpSpPr>
          <a:xfrm>
            <a:off x="4293799" y="1483944"/>
            <a:ext cx="2629276" cy="1372156"/>
            <a:chOff x="769000" y="1597241"/>
            <a:chExt cx="2629276" cy="1372156"/>
          </a:xfrm>
        </p:grpSpPr>
        <p:grpSp>
          <p:nvGrpSpPr>
            <p:cNvPr id="45" name="Group 44">
              <a:extLst>
                <a:ext uri="{FF2B5EF4-FFF2-40B4-BE49-F238E27FC236}">
                  <a16:creationId xmlns:a16="http://schemas.microsoft.com/office/drawing/2014/main" id="{664228B3-A165-C5E5-EC5B-99F2F8D4B153}"/>
                </a:ext>
              </a:extLst>
            </p:cNvPr>
            <p:cNvGrpSpPr/>
            <p:nvPr/>
          </p:nvGrpSpPr>
          <p:grpSpPr>
            <a:xfrm>
              <a:off x="769000" y="2159670"/>
              <a:ext cx="2629276" cy="809727"/>
              <a:chOff x="666185" y="2630993"/>
              <a:chExt cx="2629276" cy="809727"/>
            </a:xfrm>
          </p:grpSpPr>
          <p:sp>
            <p:nvSpPr>
              <p:cNvPr id="47" name="Rectangle: Rounded Corners 46">
                <a:extLst>
                  <a:ext uri="{FF2B5EF4-FFF2-40B4-BE49-F238E27FC236}">
                    <a16:creationId xmlns:a16="http://schemas.microsoft.com/office/drawing/2014/main" id="{492D5BD0-766E-33CD-0EC7-F88A63CB9F21}"/>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9898BA72-A27E-0DA1-1943-B76530E9EC72}"/>
                  </a:ext>
                </a:extLst>
              </p:cNvPr>
              <p:cNvGrpSpPr/>
              <p:nvPr/>
            </p:nvGrpSpPr>
            <p:grpSpPr>
              <a:xfrm>
                <a:off x="836273" y="2630993"/>
                <a:ext cx="2239086" cy="276999"/>
                <a:chOff x="4544839" y="4143199"/>
                <a:chExt cx="2239086" cy="276999"/>
              </a:xfrm>
            </p:grpSpPr>
            <p:sp>
              <p:nvSpPr>
                <p:cNvPr id="55" name="TextBox 54">
                  <a:extLst>
                    <a:ext uri="{FF2B5EF4-FFF2-40B4-BE49-F238E27FC236}">
                      <a16:creationId xmlns:a16="http://schemas.microsoft.com/office/drawing/2014/main" id="{54F27890-1058-2303-E1FE-0350A4DC7E8E}"/>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Quản lý công nợ</a:t>
                  </a:r>
                </a:p>
              </p:txBody>
            </p:sp>
            <p:sp>
              <p:nvSpPr>
                <p:cNvPr id="56" name="Oval 55">
                  <a:extLst>
                    <a:ext uri="{FF2B5EF4-FFF2-40B4-BE49-F238E27FC236}">
                      <a16:creationId xmlns:a16="http://schemas.microsoft.com/office/drawing/2014/main" id="{F4C837B6-A2CB-9DE7-3884-1CB002CFDA8E}"/>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2D6287C9-A193-3EA5-F946-F826F66E0550}"/>
                  </a:ext>
                </a:extLst>
              </p:cNvPr>
              <p:cNvGrpSpPr/>
              <p:nvPr/>
            </p:nvGrpSpPr>
            <p:grpSpPr>
              <a:xfrm>
                <a:off x="836273" y="2897357"/>
                <a:ext cx="2239086" cy="276999"/>
                <a:chOff x="4544839" y="4143199"/>
                <a:chExt cx="2239086" cy="276999"/>
              </a:xfrm>
            </p:grpSpPr>
            <p:sp>
              <p:nvSpPr>
                <p:cNvPr id="53" name="TextBox 52">
                  <a:extLst>
                    <a:ext uri="{FF2B5EF4-FFF2-40B4-BE49-F238E27FC236}">
                      <a16:creationId xmlns:a16="http://schemas.microsoft.com/office/drawing/2014/main" id="{1642A9F6-E1F4-BB73-260F-F0FDA0BFBA29}"/>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Hóa đơn điện tử</a:t>
                  </a:r>
                </a:p>
              </p:txBody>
            </p:sp>
            <p:sp>
              <p:nvSpPr>
                <p:cNvPr id="54" name="Oval 53">
                  <a:extLst>
                    <a:ext uri="{FF2B5EF4-FFF2-40B4-BE49-F238E27FC236}">
                      <a16:creationId xmlns:a16="http://schemas.microsoft.com/office/drawing/2014/main" id="{9A40D12B-20EF-BA32-817E-3A917020C6F1}"/>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3A2C8F4C-3BA2-CFC2-ED89-8998B7CB3596}"/>
                  </a:ext>
                </a:extLst>
              </p:cNvPr>
              <p:cNvGrpSpPr/>
              <p:nvPr/>
            </p:nvGrpSpPr>
            <p:grpSpPr>
              <a:xfrm>
                <a:off x="836273" y="3163721"/>
                <a:ext cx="2239086" cy="276999"/>
                <a:chOff x="4544839" y="4143199"/>
                <a:chExt cx="2239086" cy="276999"/>
              </a:xfrm>
            </p:grpSpPr>
            <p:sp>
              <p:nvSpPr>
                <p:cNvPr id="51" name="TextBox 50">
                  <a:extLst>
                    <a:ext uri="{FF2B5EF4-FFF2-40B4-BE49-F238E27FC236}">
                      <a16:creationId xmlns:a16="http://schemas.microsoft.com/office/drawing/2014/main" id="{7ADE9877-7F44-2A08-F3B9-8FDB36037CF5}"/>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Nhắc nợ tự động</a:t>
                  </a:r>
                </a:p>
              </p:txBody>
            </p:sp>
            <p:sp>
              <p:nvSpPr>
                <p:cNvPr id="52" name="Oval 51">
                  <a:extLst>
                    <a:ext uri="{FF2B5EF4-FFF2-40B4-BE49-F238E27FC236}">
                      <a16:creationId xmlns:a16="http://schemas.microsoft.com/office/drawing/2014/main" id="{F0E3B76A-853F-29BD-3E19-9551B34A7D4C}"/>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6" name="TextBox 45">
              <a:extLst>
                <a:ext uri="{FF2B5EF4-FFF2-40B4-BE49-F238E27FC236}">
                  <a16:creationId xmlns:a16="http://schemas.microsoft.com/office/drawing/2014/main" id="{822E3804-5E84-4669-48D9-6B4C22A2C220}"/>
                </a:ext>
              </a:extLst>
            </p:cNvPr>
            <p:cNvSpPr txBox="1"/>
            <p:nvPr/>
          </p:nvSpPr>
          <p:spPr>
            <a:xfrm>
              <a:off x="1171613" y="1597241"/>
              <a:ext cx="1684135" cy="492443"/>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GIAI ĐOẠN 2</a:t>
              </a:r>
            </a:p>
            <a:p>
              <a:pPr algn="ctr"/>
              <a:r>
                <a:rPr lang="en-US" sz="1000" dirty="0">
                  <a:solidFill>
                    <a:srgbClr val="565ADD"/>
                  </a:solidFill>
                  <a:latin typeface="Roboto" pitchFamily="2" charset="0"/>
                  <a:ea typeface="Roboto" pitchFamily="2" charset="0"/>
                </a:rPr>
                <a:t>(Quý I và II năm 2025)</a:t>
              </a:r>
            </a:p>
          </p:txBody>
        </p:sp>
      </p:grpSp>
      <p:grpSp>
        <p:nvGrpSpPr>
          <p:cNvPr id="57" name="Group 56">
            <a:extLst>
              <a:ext uri="{FF2B5EF4-FFF2-40B4-BE49-F238E27FC236}">
                <a16:creationId xmlns:a16="http://schemas.microsoft.com/office/drawing/2014/main" id="{08836F49-7435-84A6-0B9D-9E494A880CF2}"/>
              </a:ext>
            </a:extLst>
          </p:cNvPr>
          <p:cNvGrpSpPr/>
          <p:nvPr/>
        </p:nvGrpSpPr>
        <p:grpSpPr>
          <a:xfrm>
            <a:off x="8211492" y="1504036"/>
            <a:ext cx="2409175" cy="1372156"/>
            <a:chOff x="768999" y="1597241"/>
            <a:chExt cx="2409175" cy="1372156"/>
          </a:xfrm>
        </p:grpSpPr>
        <p:grpSp>
          <p:nvGrpSpPr>
            <p:cNvPr id="58" name="Group 57">
              <a:extLst>
                <a:ext uri="{FF2B5EF4-FFF2-40B4-BE49-F238E27FC236}">
                  <a16:creationId xmlns:a16="http://schemas.microsoft.com/office/drawing/2014/main" id="{22DEFA70-FE64-A2CF-D2DD-7369D603E8AA}"/>
                </a:ext>
              </a:extLst>
            </p:cNvPr>
            <p:cNvGrpSpPr/>
            <p:nvPr/>
          </p:nvGrpSpPr>
          <p:grpSpPr>
            <a:xfrm>
              <a:off x="768999" y="2159670"/>
              <a:ext cx="2409175" cy="809727"/>
              <a:chOff x="666184" y="2630993"/>
              <a:chExt cx="2409175" cy="809727"/>
            </a:xfrm>
          </p:grpSpPr>
          <p:sp>
            <p:nvSpPr>
              <p:cNvPr id="60" name="Rectangle: Rounded Corners 59">
                <a:extLst>
                  <a:ext uri="{FF2B5EF4-FFF2-40B4-BE49-F238E27FC236}">
                    <a16:creationId xmlns:a16="http://schemas.microsoft.com/office/drawing/2014/main" id="{6CA64AC3-85AA-FB4B-92AB-EB2A214A0419}"/>
                  </a:ext>
                </a:extLst>
              </p:cNvPr>
              <p:cNvSpPr/>
              <p:nvPr/>
            </p:nvSpPr>
            <p:spPr>
              <a:xfrm>
                <a:off x="666184" y="2630993"/>
                <a:ext cx="2409175"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570900C3-7C2F-6115-AD14-E189F5561C78}"/>
                  </a:ext>
                </a:extLst>
              </p:cNvPr>
              <p:cNvGrpSpPr/>
              <p:nvPr/>
            </p:nvGrpSpPr>
            <p:grpSpPr>
              <a:xfrm>
                <a:off x="836273" y="2630993"/>
                <a:ext cx="1994066" cy="461665"/>
                <a:chOff x="4544839" y="4143199"/>
                <a:chExt cx="1994066" cy="461665"/>
              </a:xfrm>
            </p:grpSpPr>
            <p:sp>
              <p:nvSpPr>
                <p:cNvPr id="68" name="TextBox 67">
                  <a:extLst>
                    <a:ext uri="{FF2B5EF4-FFF2-40B4-BE49-F238E27FC236}">
                      <a16:creationId xmlns:a16="http://schemas.microsoft.com/office/drawing/2014/main" id="{B335C872-E436-E3AD-03BB-44E0D28D6E0D}"/>
                    </a:ext>
                  </a:extLst>
                </p:cNvPr>
                <p:cNvSpPr txBox="1"/>
                <p:nvPr/>
              </p:nvSpPr>
              <p:spPr>
                <a:xfrm>
                  <a:off x="4697576" y="4143199"/>
                  <a:ext cx="184132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Tài trợ vay vốn (phối hợp với Ngân hàng)</a:t>
                  </a:r>
                </a:p>
              </p:txBody>
            </p:sp>
            <p:sp>
              <p:nvSpPr>
                <p:cNvPr id="69" name="Oval 68">
                  <a:extLst>
                    <a:ext uri="{FF2B5EF4-FFF2-40B4-BE49-F238E27FC236}">
                      <a16:creationId xmlns:a16="http://schemas.microsoft.com/office/drawing/2014/main" id="{823FBA52-F330-A47F-D8D0-61F238BE55D7}"/>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FEBBE358-FF37-7C78-DB99-4408954F3844}"/>
                  </a:ext>
                </a:extLst>
              </p:cNvPr>
              <p:cNvGrpSpPr/>
              <p:nvPr/>
            </p:nvGrpSpPr>
            <p:grpSpPr>
              <a:xfrm>
                <a:off x="836273" y="3051264"/>
                <a:ext cx="2239086" cy="276999"/>
                <a:chOff x="4544839" y="4297106"/>
                <a:chExt cx="2239086" cy="276999"/>
              </a:xfrm>
            </p:grpSpPr>
            <p:sp>
              <p:nvSpPr>
                <p:cNvPr id="66" name="TextBox 65">
                  <a:extLst>
                    <a:ext uri="{FF2B5EF4-FFF2-40B4-BE49-F238E27FC236}">
                      <a16:creationId xmlns:a16="http://schemas.microsoft.com/office/drawing/2014/main" id="{81B1D01E-FD89-4E53-E3DA-22B84D08FF1E}"/>
                    </a:ext>
                  </a:extLst>
                </p:cNvPr>
                <p:cNvSpPr txBox="1"/>
                <p:nvPr/>
              </p:nvSpPr>
              <p:spPr>
                <a:xfrm>
                  <a:off x="4697576" y="4297106"/>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triển thẻ tín dụng</a:t>
                  </a:r>
                </a:p>
              </p:txBody>
            </p:sp>
            <p:sp>
              <p:nvSpPr>
                <p:cNvPr id="67" name="Oval 66">
                  <a:extLst>
                    <a:ext uri="{FF2B5EF4-FFF2-40B4-BE49-F238E27FC236}">
                      <a16:creationId xmlns:a16="http://schemas.microsoft.com/office/drawing/2014/main" id="{595C2CDA-8DB7-4CBD-D354-30B17B86863F}"/>
                    </a:ext>
                  </a:extLst>
                </p:cNvPr>
                <p:cNvSpPr/>
                <p:nvPr/>
              </p:nvSpPr>
              <p:spPr>
                <a:xfrm>
                  <a:off x="4544839" y="4409033"/>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9" name="TextBox 58">
              <a:extLst>
                <a:ext uri="{FF2B5EF4-FFF2-40B4-BE49-F238E27FC236}">
                  <a16:creationId xmlns:a16="http://schemas.microsoft.com/office/drawing/2014/main" id="{64A1EAD7-A8EB-C719-980E-C1F229245D02}"/>
                </a:ext>
              </a:extLst>
            </p:cNvPr>
            <p:cNvSpPr txBox="1"/>
            <p:nvPr/>
          </p:nvSpPr>
          <p:spPr>
            <a:xfrm>
              <a:off x="1171613" y="1597241"/>
              <a:ext cx="1684135" cy="492443"/>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GIAI ĐOẠN 3</a:t>
              </a:r>
            </a:p>
            <a:p>
              <a:pPr algn="ctr"/>
              <a:r>
                <a:rPr lang="en-US" sz="1000" dirty="0">
                  <a:solidFill>
                    <a:srgbClr val="565ADD"/>
                  </a:solidFill>
                  <a:latin typeface="Roboto" pitchFamily="2" charset="0"/>
                  <a:ea typeface="Roboto" pitchFamily="2" charset="0"/>
                </a:rPr>
                <a:t>(Quý III và IV năm 2025)</a:t>
              </a:r>
            </a:p>
          </p:txBody>
        </p:sp>
      </p:grpSp>
      <p:grpSp>
        <p:nvGrpSpPr>
          <p:cNvPr id="2" name="Group 1">
            <a:extLst>
              <a:ext uri="{FF2B5EF4-FFF2-40B4-BE49-F238E27FC236}">
                <a16:creationId xmlns:a16="http://schemas.microsoft.com/office/drawing/2014/main" id="{85AE7DF9-F8E8-28CD-C4F2-E75C6372284D}"/>
              </a:ext>
            </a:extLst>
          </p:cNvPr>
          <p:cNvGrpSpPr/>
          <p:nvPr/>
        </p:nvGrpSpPr>
        <p:grpSpPr>
          <a:xfrm>
            <a:off x="8211492" y="3769256"/>
            <a:ext cx="3615160" cy="845870"/>
            <a:chOff x="8211493" y="4128377"/>
            <a:chExt cx="3615160" cy="845870"/>
          </a:xfrm>
        </p:grpSpPr>
        <p:sp>
          <p:nvSpPr>
            <p:cNvPr id="84" name="Arrow: Right 83">
              <a:extLst>
                <a:ext uri="{FF2B5EF4-FFF2-40B4-BE49-F238E27FC236}">
                  <a16:creationId xmlns:a16="http://schemas.microsoft.com/office/drawing/2014/main" id="{231EA11C-08B7-875D-873A-786A60B118C4}"/>
                </a:ext>
              </a:extLst>
            </p:cNvPr>
            <p:cNvSpPr/>
            <p:nvPr/>
          </p:nvSpPr>
          <p:spPr>
            <a:xfrm>
              <a:off x="8211493" y="4128377"/>
              <a:ext cx="3615160" cy="845870"/>
            </a:xfrm>
            <a:prstGeom prst="rightArrow">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44CC3DBD-C6FE-F665-FC5C-D41CAB8EDBF6}"/>
                </a:ext>
              </a:extLst>
            </p:cNvPr>
            <p:cNvSpPr txBox="1"/>
            <p:nvPr/>
          </p:nvSpPr>
          <p:spPr>
            <a:xfrm>
              <a:off x="8419740" y="4380578"/>
              <a:ext cx="2655652"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ĐẨY MẠNH KINH DOANH</a:t>
              </a:r>
            </a:p>
          </p:txBody>
        </p:sp>
      </p:grpSp>
      <p:grpSp>
        <p:nvGrpSpPr>
          <p:cNvPr id="85" name="Group 84">
            <a:extLst>
              <a:ext uri="{FF2B5EF4-FFF2-40B4-BE49-F238E27FC236}">
                <a16:creationId xmlns:a16="http://schemas.microsoft.com/office/drawing/2014/main" id="{C825000F-63BE-5E70-275F-A285A2FE09CD}"/>
              </a:ext>
            </a:extLst>
          </p:cNvPr>
          <p:cNvGrpSpPr/>
          <p:nvPr/>
        </p:nvGrpSpPr>
        <p:grpSpPr>
          <a:xfrm>
            <a:off x="252061" y="255922"/>
            <a:ext cx="10575884" cy="578856"/>
            <a:chOff x="252061" y="147286"/>
            <a:chExt cx="10575884" cy="578856"/>
          </a:xfrm>
        </p:grpSpPr>
        <p:sp>
          <p:nvSpPr>
            <p:cNvPr id="86" name="TextBox 85">
              <a:extLst>
                <a:ext uri="{FF2B5EF4-FFF2-40B4-BE49-F238E27FC236}">
                  <a16:creationId xmlns:a16="http://schemas.microsoft.com/office/drawing/2014/main" id="{1A65EAC0-CF2E-5D34-79F0-BE1425014BA7}"/>
                </a:ext>
              </a:extLst>
            </p:cNvPr>
            <p:cNvSpPr txBox="1"/>
            <p:nvPr/>
          </p:nvSpPr>
          <p:spPr>
            <a:xfrm>
              <a:off x="888803" y="172144"/>
              <a:ext cx="9939142"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LỘ TRÌNH PHÁT TRIỂN PHƯƠNG ÁN KINH DOANH</a:t>
              </a:r>
            </a:p>
          </p:txBody>
        </p:sp>
        <p:grpSp>
          <p:nvGrpSpPr>
            <p:cNvPr id="87" name="Group 86">
              <a:extLst>
                <a:ext uri="{FF2B5EF4-FFF2-40B4-BE49-F238E27FC236}">
                  <a16:creationId xmlns:a16="http://schemas.microsoft.com/office/drawing/2014/main" id="{048C80FD-0196-86FC-224D-BC8B708AF87E}"/>
                </a:ext>
              </a:extLst>
            </p:cNvPr>
            <p:cNvGrpSpPr/>
            <p:nvPr/>
          </p:nvGrpSpPr>
          <p:grpSpPr>
            <a:xfrm>
              <a:off x="252061" y="147286"/>
              <a:ext cx="578856" cy="578856"/>
              <a:chOff x="1771650" y="132666"/>
              <a:chExt cx="1143000" cy="1143000"/>
            </a:xfrm>
          </p:grpSpPr>
          <p:sp>
            <p:nvSpPr>
              <p:cNvPr id="88" name="Oval 87">
                <a:extLst>
                  <a:ext uri="{FF2B5EF4-FFF2-40B4-BE49-F238E27FC236}">
                    <a16:creationId xmlns:a16="http://schemas.microsoft.com/office/drawing/2014/main" id="{26504151-1DCE-F055-1423-999353300AF7}"/>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Graphic 88" descr="Atom with solid fill">
                <a:extLst>
                  <a:ext uri="{FF2B5EF4-FFF2-40B4-BE49-F238E27FC236}">
                    <a16:creationId xmlns:a16="http://schemas.microsoft.com/office/drawing/2014/main" id="{FF329246-0873-904A-E498-E808477236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32515"/>
                <a:ext cx="914400" cy="914400"/>
              </a:xfrm>
              <a:prstGeom prst="rect">
                <a:avLst/>
              </a:prstGeom>
            </p:spPr>
          </p:pic>
        </p:grpSp>
      </p:grpSp>
      <p:sp>
        <p:nvSpPr>
          <p:cNvPr id="91" name="TextBox 90">
            <a:extLst>
              <a:ext uri="{FF2B5EF4-FFF2-40B4-BE49-F238E27FC236}">
                <a16:creationId xmlns:a16="http://schemas.microsoft.com/office/drawing/2014/main" id="{908C205A-3B61-267C-A5CA-C0797F27F4B1}"/>
              </a:ext>
            </a:extLst>
          </p:cNvPr>
          <p:cNvSpPr txBox="1"/>
          <p:nvPr/>
        </p:nvSpPr>
        <p:spPr>
          <a:xfrm>
            <a:off x="8211493" y="3046665"/>
            <a:ext cx="240917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NĂM 2025 </a:t>
            </a:r>
            <a:r>
              <a:rPr lang="en-US" sz="1600">
                <a:solidFill>
                  <a:srgbClr val="565ADD"/>
                </a:solidFill>
                <a:latin typeface="Roboto" pitchFamily="2" charset="0"/>
                <a:ea typeface="Roboto" pitchFamily="2" charset="0"/>
              </a:rPr>
              <a:t>(Quý III&amp;IV)</a:t>
            </a:r>
            <a:endParaRPr lang="en-US" sz="1600" b="1" dirty="0">
              <a:solidFill>
                <a:srgbClr val="565ADD"/>
              </a:solidFill>
              <a:latin typeface="Roboto" pitchFamily="2" charset="0"/>
              <a:ea typeface="Roboto" pitchFamily="2" charset="0"/>
            </a:endParaRPr>
          </a:p>
        </p:txBody>
      </p:sp>
      <p:sp>
        <p:nvSpPr>
          <p:cNvPr id="33" name="Rectangle 32">
            <a:extLst>
              <a:ext uri="{FF2B5EF4-FFF2-40B4-BE49-F238E27FC236}">
                <a16:creationId xmlns:a16="http://schemas.microsoft.com/office/drawing/2014/main" id="{254C9867-2E25-2CCE-B434-3DA672910FD7}"/>
              </a:ext>
            </a:extLst>
          </p:cNvPr>
          <p:cNvSpPr/>
          <p:nvPr/>
        </p:nvSpPr>
        <p:spPr>
          <a:xfrm>
            <a:off x="9433241" y="3711917"/>
            <a:ext cx="2743200" cy="45719"/>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ardrop 6">
            <a:extLst>
              <a:ext uri="{FF2B5EF4-FFF2-40B4-BE49-F238E27FC236}">
                <a16:creationId xmlns:a16="http://schemas.microsoft.com/office/drawing/2014/main" id="{CDCBD72C-2FE1-3E25-9793-A9AF4CA30C9B}"/>
              </a:ext>
            </a:extLst>
          </p:cNvPr>
          <p:cNvSpPr/>
          <p:nvPr/>
        </p:nvSpPr>
        <p:spPr>
          <a:xfrm rot="8057324">
            <a:off x="9320073" y="3478164"/>
            <a:ext cx="226337" cy="226337"/>
          </a:xfrm>
          <a:prstGeom prst="teardrop">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35A26526-2099-0179-7D7B-89C6B6E0B066}"/>
              </a:ext>
            </a:extLst>
          </p:cNvPr>
          <p:cNvPicPr>
            <a:picLocks noChangeAspect="1"/>
          </p:cNvPicPr>
          <p:nvPr/>
        </p:nvPicPr>
        <p:blipFill>
          <a:blip r:embed="rId4">
            <a:extLst>
              <a:ext uri="{28A0092B-C50C-407E-A947-70E740481C1C}">
                <a14:useLocalDpi xmlns:a14="http://schemas.microsoft.com/office/drawing/2010/main" val="0"/>
              </a:ext>
            </a:extLst>
          </a:blip>
          <a:srcRect l="23145" t="13204" r="17810" b="10364"/>
          <a:stretch/>
        </p:blipFill>
        <p:spPr>
          <a:xfrm>
            <a:off x="8818467" y="4397400"/>
            <a:ext cx="1557180" cy="2015737"/>
          </a:xfrm>
          <a:prstGeom prst="rect">
            <a:avLst/>
          </a:prstGeom>
          <a:effectLst>
            <a:outerShdw blurRad="76200" dir="18900000" sy="23000" kx="-1200000" algn="bl" rotWithShape="0">
              <a:prstClr val="black">
                <a:alpha val="20000"/>
              </a:prstClr>
            </a:outerShdw>
          </a:effectLst>
        </p:spPr>
      </p:pic>
      <p:pic>
        <p:nvPicPr>
          <p:cNvPr id="65" name="Picture 64" descr="A white and blue rectangular object with a black screen&#10;&#10;Description automatically generated">
            <a:extLst>
              <a:ext uri="{FF2B5EF4-FFF2-40B4-BE49-F238E27FC236}">
                <a16:creationId xmlns:a16="http://schemas.microsoft.com/office/drawing/2014/main" id="{C4E37248-DDF4-00C8-A1E8-2DC79738922C}"/>
              </a:ext>
            </a:extLst>
          </p:cNvPr>
          <p:cNvPicPr>
            <a:picLocks noChangeAspect="1"/>
          </p:cNvPicPr>
          <p:nvPr/>
        </p:nvPicPr>
        <p:blipFill>
          <a:blip r:embed="rId5">
            <a:extLst>
              <a:ext uri="{28A0092B-C50C-407E-A947-70E740481C1C}">
                <a14:useLocalDpi xmlns:a14="http://schemas.microsoft.com/office/drawing/2010/main" val="0"/>
              </a:ext>
            </a:extLst>
          </a:blip>
          <a:srcRect l="29037" t="21931" r="27498" b="18367"/>
          <a:stretch/>
        </p:blipFill>
        <p:spPr>
          <a:xfrm>
            <a:off x="10019072" y="4631667"/>
            <a:ext cx="1306131" cy="1794025"/>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313652068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23"/>
                                        </p:tgtEl>
                                        <p:attrNameLst>
                                          <p:attrName>style.color</p:attrName>
                                        </p:attrNameLst>
                                      </p:cBhvr>
                                      <p:to>
                                        <a:schemeClr val="accent2"/>
                                      </p:to>
                                    </p:animClr>
                                    <p:animClr clrSpc="rgb" dir="cw">
                                      <p:cBhvr>
                                        <p:cTn id="7" dur="500" fill="hold"/>
                                        <p:tgtEl>
                                          <p:spTgt spid="23"/>
                                        </p:tgtEl>
                                        <p:attrNameLst>
                                          <p:attrName>fillcolor</p:attrName>
                                        </p:attrNameLst>
                                      </p:cBhvr>
                                      <p:to>
                                        <a:schemeClr val="accent2"/>
                                      </p:to>
                                    </p:animClr>
                                    <p:set>
                                      <p:cBhvr>
                                        <p:cTn id="8" dur="500" fill="hold"/>
                                        <p:tgtEl>
                                          <p:spTgt spid="23"/>
                                        </p:tgtEl>
                                        <p:attrNameLst>
                                          <p:attrName>fill.type</p:attrName>
                                        </p:attrNameLst>
                                      </p:cBhvr>
                                      <p:to>
                                        <p:strVal val="solid"/>
                                      </p:to>
                                    </p:set>
                                    <p:set>
                                      <p:cBhvr>
                                        <p:cTn id="9" dur="500" fill="hold"/>
                                        <p:tgtEl>
                                          <p:spTgt spid="23"/>
                                        </p:tgtEl>
                                        <p:attrNameLst>
                                          <p:attrName>fill.on</p:attrName>
                                        </p:attrNameLst>
                                      </p:cBhvr>
                                      <p:to>
                                        <p:strVal val="true"/>
                                      </p:to>
                                    </p:se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9" presetClass="emph" presetSubtype="0" fill="hold" grpId="0" nodeType="clickEffect">
                                  <p:stCondLst>
                                    <p:cond delay="0"/>
                                  </p:stCondLst>
                                  <p:childTnLst>
                                    <p:animClr clrSpc="rgb" dir="cw">
                                      <p:cBhvr override="childStyle">
                                        <p:cTn id="21" dur="500" fill="hold"/>
                                        <p:tgtEl>
                                          <p:spTgt spid="4"/>
                                        </p:tgtEl>
                                        <p:attrNameLst>
                                          <p:attrName>style.color</p:attrName>
                                        </p:attrNameLst>
                                      </p:cBhvr>
                                      <p:to>
                                        <a:schemeClr val="accent2"/>
                                      </p:to>
                                    </p:animClr>
                                    <p:animClr clrSpc="rgb" dir="cw">
                                      <p:cBhvr>
                                        <p:cTn id="22" dur="500" fill="hold"/>
                                        <p:tgtEl>
                                          <p:spTgt spid="4"/>
                                        </p:tgtEl>
                                        <p:attrNameLst>
                                          <p:attrName>fillcolor</p:attrName>
                                        </p:attrNameLst>
                                      </p:cBhvr>
                                      <p:to>
                                        <a:schemeClr val="accent2"/>
                                      </p:to>
                                    </p:animClr>
                                    <p:set>
                                      <p:cBhvr>
                                        <p:cTn id="23" dur="500" fill="hold"/>
                                        <p:tgtEl>
                                          <p:spTgt spid="4"/>
                                        </p:tgtEl>
                                        <p:attrNameLst>
                                          <p:attrName>fill.type</p:attrName>
                                        </p:attrNameLst>
                                      </p:cBhvr>
                                      <p:to>
                                        <p:strVal val="solid"/>
                                      </p:to>
                                    </p:set>
                                    <p:set>
                                      <p:cBhvr>
                                        <p:cTn id="24" dur="500" fill="hold"/>
                                        <p:tgtEl>
                                          <p:spTgt spid="4"/>
                                        </p:tgtEl>
                                        <p:attrNameLst>
                                          <p:attrName>fill.on</p:attrName>
                                        </p:attrNameLst>
                                      </p:cBhvr>
                                      <p:to>
                                        <p:strVal val="true"/>
                                      </p:to>
                                    </p:set>
                                  </p:childTnLst>
                                </p:cTn>
                              </p:par>
                              <p:par>
                                <p:cTn id="25" presetID="10"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2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down)">
                                      <p:cBhvr>
                                        <p:cTn id="40" dur="500"/>
                                        <p:tgtEl>
                                          <p:spTgt spid="65"/>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mph" presetSubtype="0" fill="hold" nodeType="clickEffect">
                                  <p:stCondLst>
                                    <p:cond delay="0"/>
                                  </p:stCondLst>
                                  <p:childTnLst>
                                    <p:animClr clrSpc="hsl" dir="cw">
                                      <p:cBhvr override="childStyle">
                                        <p:cTn id="44" dur="500" fill="hold"/>
                                        <p:tgtEl>
                                          <p:spTgt spid="33"/>
                                        </p:tgtEl>
                                        <p:attrNameLst>
                                          <p:attrName>style.color</p:attrName>
                                        </p:attrNameLst>
                                      </p:cBhvr>
                                      <p:by>
                                        <p:hsl h="7200000" s="0" l="0"/>
                                      </p:by>
                                    </p:animClr>
                                    <p:animClr clrSpc="hsl" dir="cw">
                                      <p:cBhvr>
                                        <p:cTn id="45" dur="500" fill="hold"/>
                                        <p:tgtEl>
                                          <p:spTgt spid="33"/>
                                        </p:tgtEl>
                                        <p:attrNameLst>
                                          <p:attrName>fillcolor</p:attrName>
                                        </p:attrNameLst>
                                      </p:cBhvr>
                                      <p:by>
                                        <p:hsl h="7200000" s="0" l="0"/>
                                      </p:by>
                                    </p:animClr>
                                    <p:animClr clrSpc="hsl" dir="cw">
                                      <p:cBhvr>
                                        <p:cTn id="46" dur="500" fill="hold"/>
                                        <p:tgtEl>
                                          <p:spTgt spid="33"/>
                                        </p:tgtEl>
                                        <p:attrNameLst>
                                          <p:attrName>stroke.color</p:attrName>
                                        </p:attrNameLst>
                                      </p:cBhvr>
                                      <p:by>
                                        <p:hsl h="7200000" s="0" l="0"/>
                                      </p:by>
                                    </p:animClr>
                                    <p:set>
                                      <p:cBhvr>
                                        <p:cTn id="47" dur="500" fill="hold"/>
                                        <p:tgtEl>
                                          <p:spTgt spid="33"/>
                                        </p:tgtEl>
                                        <p:attrNameLst>
                                          <p:attrName>fill.type</p:attrName>
                                        </p:attrNameLst>
                                      </p:cBhvr>
                                      <p:to>
                                        <p:strVal val="solid"/>
                                      </p:to>
                                    </p:set>
                                  </p:childTnLst>
                                </p:cTn>
                              </p:par>
                              <p:par>
                                <p:cTn id="48" presetID="10" presetClass="entr" presetSubtype="0" fill="hold"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par>
                                <p:cTn id="51" presetID="10" presetClass="entr" presetSubtype="0" fill="hold"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par>
                                <p:cTn id="54" presetID="63" presetClass="path" presetSubtype="0" accel="50000" decel="50000" fill="hold" nodeType="withEffect">
                                  <p:stCondLst>
                                    <p:cond delay="0"/>
                                  </p:stCondLst>
                                  <p:childTnLst>
                                    <p:animMotion origin="layout" path="M -0.29843 -0.00069 L -4.79167E-6 -1.11111E-6 " pathEditMode="relative" rAng="0" ptsTypes="AA">
                                      <p:cBhvr>
                                        <p:cTn id="55" dur="1500" fill="hold"/>
                                        <p:tgtEl>
                                          <p:spTgt spid="2"/>
                                        </p:tgtEl>
                                        <p:attrNameLst>
                                          <p:attrName>ppt_x</p:attrName>
                                          <p:attrName>ppt_y</p:attrName>
                                        </p:attrNameLst>
                                      </p:cBhvr>
                                      <p:rCtr x="14922" y="23"/>
                                    </p:animMotion>
                                  </p:childTnLst>
                                </p:cTn>
                              </p:par>
                              <p:par>
                                <p:cTn id="56" presetID="26" presetClass="emph" presetSubtype="0" fill="hold" nodeType="withEffect">
                                  <p:stCondLst>
                                    <p:cond delay="0"/>
                                  </p:stCondLst>
                                  <p:childTnLst>
                                    <p:animEffect transition="out" filter="fade">
                                      <p:cBhvr>
                                        <p:cTn id="57" dur="500" tmFilter="0, 0; .2, .5; .8, .5; 1, 0"/>
                                        <p:tgtEl>
                                          <p:spTgt spid="64"/>
                                        </p:tgtEl>
                                      </p:cBhvr>
                                    </p:animEffect>
                                    <p:animScale>
                                      <p:cBhvr>
                                        <p:cTn id="58" dur="250" autoRev="1" fill="hold"/>
                                        <p:tgtEl>
                                          <p:spTgt spid="64"/>
                                        </p:tgtEl>
                                      </p:cBhvr>
                                      <p:by x="105000" y="105000"/>
                                    </p:animScale>
                                  </p:childTnLst>
                                </p:cTn>
                              </p:par>
                              <p:par>
                                <p:cTn id="59" presetID="26" presetClass="emph" presetSubtype="0" fill="hold" nodeType="withEffect">
                                  <p:stCondLst>
                                    <p:cond delay="0"/>
                                  </p:stCondLst>
                                  <p:childTnLst>
                                    <p:animEffect transition="out" filter="fade">
                                      <p:cBhvr>
                                        <p:cTn id="60" dur="500" tmFilter="0, 0; .2, .5; .8, .5; 1, 0"/>
                                        <p:tgtEl>
                                          <p:spTgt spid="65"/>
                                        </p:tgtEl>
                                      </p:cBhvr>
                                    </p:animEffect>
                                    <p:animScale>
                                      <p:cBhvr>
                                        <p:cTn id="61" dur="250" autoRev="1" fill="hold"/>
                                        <p:tgtEl>
                                          <p:spTgt spid="6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0E1FC"/>
            </a:gs>
            <a:gs pos="68000">
              <a:srgbClr val="565ADD"/>
            </a:gs>
            <a:gs pos="0">
              <a:srgbClr val="9396EB"/>
            </a:gs>
            <a:gs pos="100000">
              <a:srgbClr val="565ADD"/>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E9514-A734-F832-691B-FA091EEF2314}"/>
              </a:ext>
            </a:extLst>
          </p:cNvPr>
          <p:cNvSpPr txBox="1"/>
          <p:nvPr/>
        </p:nvSpPr>
        <p:spPr>
          <a:xfrm rot="21377013">
            <a:off x="3099268" y="1523222"/>
            <a:ext cx="741758" cy="1169551"/>
          </a:xfrm>
          <a:prstGeom prst="rect">
            <a:avLst/>
          </a:prstGeom>
          <a:noFill/>
          <a:ln>
            <a:solidFill>
              <a:srgbClr val="E0E1FC"/>
            </a:solidFill>
          </a:ln>
        </p:spPr>
        <p:txBody>
          <a:bodyPr wrap="square" rtlCol="0">
            <a:spAutoFit/>
          </a:bodyPr>
          <a:lstStyle/>
          <a:p>
            <a:pPr algn="ctr"/>
            <a:r>
              <a:rPr lang="en-US" sz="7000" b="1" dirty="0">
                <a:solidFill>
                  <a:srgbClr val="EFF0FF"/>
                </a:solidFill>
                <a:latin typeface="Roboto" pitchFamily="2" charset="0"/>
                <a:ea typeface="Roboto" pitchFamily="2" charset="0"/>
              </a:rPr>
              <a:t>T</a:t>
            </a:r>
            <a:endParaRPr lang="en-US" sz="7000" b="1" dirty="0">
              <a:solidFill>
                <a:srgbClr val="F4A72A"/>
              </a:solidFill>
              <a:latin typeface="Roboto" pitchFamily="2" charset="0"/>
              <a:ea typeface="Roboto" pitchFamily="2" charset="0"/>
            </a:endParaRPr>
          </a:p>
        </p:txBody>
      </p:sp>
      <p:sp>
        <p:nvSpPr>
          <p:cNvPr id="7" name="TextBox 6">
            <a:extLst>
              <a:ext uri="{FF2B5EF4-FFF2-40B4-BE49-F238E27FC236}">
                <a16:creationId xmlns:a16="http://schemas.microsoft.com/office/drawing/2014/main" id="{43C23B98-AAF1-781C-8478-956EC54B5DE0}"/>
              </a:ext>
            </a:extLst>
          </p:cNvPr>
          <p:cNvSpPr txBox="1"/>
          <p:nvPr/>
        </p:nvSpPr>
        <p:spPr>
          <a:xfrm>
            <a:off x="4023260" y="1603443"/>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H</a:t>
            </a:r>
            <a:endParaRPr lang="en-US" sz="7000" b="1" dirty="0">
              <a:solidFill>
                <a:srgbClr val="F4A72A"/>
              </a:solidFill>
              <a:latin typeface="Roboto" pitchFamily="2" charset="0"/>
              <a:ea typeface="Roboto" pitchFamily="2" charset="0"/>
            </a:endParaRPr>
          </a:p>
        </p:txBody>
      </p:sp>
      <p:sp>
        <p:nvSpPr>
          <p:cNvPr id="8" name="TextBox 7">
            <a:extLst>
              <a:ext uri="{FF2B5EF4-FFF2-40B4-BE49-F238E27FC236}">
                <a16:creationId xmlns:a16="http://schemas.microsoft.com/office/drawing/2014/main" id="{EBB69412-0816-3E55-3DC6-0FC413A3F750}"/>
              </a:ext>
            </a:extLst>
          </p:cNvPr>
          <p:cNvSpPr txBox="1"/>
          <p:nvPr/>
        </p:nvSpPr>
        <p:spPr>
          <a:xfrm rot="543199">
            <a:off x="5053868" y="1414604"/>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A</a:t>
            </a:r>
            <a:endParaRPr lang="en-US" sz="7000" b="1" dirty="0">
              <a:solidFill>
                <a:srgbClr val="F4A72A"/>
              </a:solidFill>
              <a:latin typeface="Roboto" pitchFamily="2" charset="0"/>
              <a:ea typeface="Roboto" pitchFamily="2" charset="0"/>
            </a:endParaRPr>
          </a:p>
        </p:txBody>
      </p:sp>
      <p:sp>
        <p:nvSpPr>
          <p:cNvPr id="9" name="TextBox 8">
            <a:extLst>
              <a:ext uri="{FF2B5EF4-FFF2-40B4-BE49-F238E27FC236}">
                <a16:creationId xmlns:a16="http://schemas.microsoft.com/office/drawing/2014/main" id="{D1960C84-2088-6E16-8FF8-5BE8CC48827D}"/>
              </a:ext>
            </a:extLst>
          </p:cNvPr>
          <p:cNvSpPr txBox="1"/>
          <p:nvPr/>
        </p:nvSpPr>
        <p:spPr>
          <a:xfrm rot="21184244">
            <a:off x="6066662" y="1596845"/>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N</a:t>
            </a:r>
            <a:endParaRPr lang="en-US" sz="7000" b="1" dirty="0">
              <a:solidFill>
                <a:srgbClr val="F4A72A"/>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0C84B707-9DC4-A566-E55A-4966D7D496BC}"/>
              </a:ext>
            </a:extLst>
          </p:cNvPr>
          <p:cNvSpPr txBox="1"/>
          <p:nvPr/>
        </p:nvSpPr>
        <p:spPr>
          <a:xfrm rot="763038">
            <a:off x="7111695" y="1455974"/>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K</a:t>
            </a:r>
            <a:endParaRPr lang="en-US" sz="7000" b="1" dirty="0">
              <a:solidFill>
                <a:srgbClr val="F4A72A"/>
              </a:solidFill>
              <a:latin typeface="Roboto" pitchFamily="2" charset="0"/>
              <a:ea typeface="Roboto" pitchFamily="2" charset="0"/>
            </a:endParaRPr>
          </a:p>
        </p:txBody>
      </p:sp>
      <p:sp>
        <p:nvSpPr>
          <p:cNvPr id="11" name="TextBox 10">
            <a:extLst>
              <a:ext uri="{FF2B5EF4-FFF2-40B4-BE49-F238E27FC236}">
                <a16:creationId xmlns:a16="http://schemas.microsoft.com/office/drawing/2014/main" id="{35C6C0AD-83C4-E9C5-6AF2-BDD14BD69B80}"/>
              </a:ext>
            </a:extLst>
          </p:cNvPr>
          <p:cNvSpPr txBox="1"/>
          <p:nvPr/>
        </p:nvSpPr>
        <p:spPr>
          <a:xfrm rot="21107008">
            <a:off x="8166937" y="1523222"/>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S</a:t>
            </a:r>
            <a:endParaRPr lang="en-US" sz="7000" b="1" dirty="0">
              <a:solidFill>
                <a:srgbClr val="F4A72A"/>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FF740408-EEDA-D267-81AE-63FC8FDE7B54}"/>
              </a:ext>
            </a:extLst>
          </p:cNvPr>
          <p:cNvSpPr txBox="1"/>
          <p:nvPr/>
        </p:nvSpPr>
        <p:spPr>
          <a:xfrm>
            <a:off x="4088459" y="3108206"/>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Y</a:t>
            </a:r>
            <a:endParaRPr lang="en-US" sz="7000" b="1" dirty="0">
              <a:solidFill>
                <a:srgbClr val="F4A72A"/>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5AF584C6-8ECE-8324-2DEC-A4FC2A9E1098}"/>
              </a:ext>
            </a:extLst>
          </p:cNvPr>
          <p:cNvSpPr txBox="1"/>
          <p:nvPr/>
        </p:nvSpPr>
        <p:spPr>
          <a:xfrm rot="1318355">
            <a:off x="5162380" y="3064855"/>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O</a:t>
            </a:r>
            <a:endParaRPr lang="en-US" sz="7000" b="1" dirty="0">
              <a:solidFill>
                <a:srgbClr val="F4A72A"/>
              </a:solidFill>
              <a:latin typeface="Roboto" pitchFamily="2" charset="0"/>
              <a:ea typeface="Roboto" pitchFamily="2" charset="0"/>
            </a:endParaRPr>
          </a:p>
        </p:txBody>
      </p:sp>
      <p:sp>
        <p:nvSpPr>
          <p:cNvPr id="14" name="TextBox 13">
            <a:extLst>
              <a:ext uri="{FF2B5EF4-FFF2-40B4-BE49-F238E27FC236}">
                <a16:creationId xmlns:a16="http://schemas.microsoft.com/office/drawing/2014/main" id="{000D0A10-BF24-8F85-BB0B-5093A9F5152D}"/>
              </a:ext>
            </a:extLst>
          </p:cNvPr>
          <p:cNvSpPr txBox="1"/>
          <p:nvPr/>
        </p:nvSpPr>
        <p:spPr>
          <a:xfrm rot="20629341">
            <a:off x="6418409" y="3108206"/>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U</a:t>
            </a:r>
            <a:endParaRPr lang="en-US" sz="7000" b="1" dirty="0">
              <a:solidFill>
                <a:srgbClr val="F4A72A"/>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F50E875-A50B-BE47-5470-B1B288D36C7A}"/>
              </a:ext>
            </a:extLst>
          </p:cNvPr>
          <p:cNvSpPr txBox="1"/>
          <p:nvPr/>
        </p:nvSpPr>
        <p:spPr>
          <a:xfrm>
            <a:off x="7482575" y="3115453"/>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a:t>
            </a:r>
            <a:endParaRPr lang="en-US" sz="7000" b="1" dirty="0">
              <a:solidFill>
                <a:srgbClr val="F4A72A"/>
              </a:solidFill>
              <a:latin typeface="Roboto" pitchFamily="2" charset="0"/>
              <a:ea typeface="Roboto" pitchFamily="2" charset="0"/>
            </a:endParaRPr>
          </a:p>
        </p:txBody>
      </p:sp>
      <p:sp>
        <p:nvSpPr>
          <p:cNvPr id="17" name="TextBox 16">
            <a:extLst>
              <a:ext uri="{FF2B5EF4-FFF2-40B4-BE49-F238E27FC236}">
                <a16:creationId xmlns:a16="http://schemas.microsoft.com/office/drawing/2014/main" id="{1C9D8A89-A302-6B0B-A463-A4F65403E6ED}"/>
              </a:ext>
            </a:extLst>
          </p:cNvPr>
          <p:cNvSpPr txBox="1"/>
          <p:nvPr/>
        </p:nvSpPr>
        <p:spPr>
          <a:xfrm>
            <a:off x="3151967" y="5316241"/>
            <a:ext cx="6571147" cy="307777"/>
          </a:xfrm>
          <a:prstGeom prst="rect">
            <a:avLst/>
          </a:prstGeom>
          <a:noFill/>
        </p:spPr>
        <p:txBody>
          <a:bodyPr wrap="square" rtlCol="0">
            <a:spAutoFit/>
          </a:bodyPr>
          <a:lstStyle/>
          <a:p>
            <a:pPr algn="ct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grpSp>
        <p:nvGrpSpPr>
          <p:cNvPr id="19" name="Group 18">
            <a:extLst>
              <a:ext uri="{FF2B5EF4-FFF2-40B4-BE49-F238E27FC236}">
                <a16:creationId xmlns:a16="http://schemas.microsoft.com/office/drawing/2014/main" id="{E9694AC4-6692-C760-5506-4A3004BE5F87}"/>
              </a:ext>
            </a:extLst>
          </p:cNvPr>
          <p:cNvGrpSpPr/>
          <p:nvPr/>
        </p:nvGrpSpPr>
        <p:grpSpPr>
          <a:xfrm>
            <a:off x="3291015" y="5726936"/>
            <a:ext cx="7859979" cy="309206"/>
            <a:chOff x="3808522" y="5715431"/>
            <a:chExt cx="7859979" cy="309206"/>
          </a:xfrm>
        </p:grpSpPr>
        <p:sp>
          <p:nvSpPr>
            <p:cNvPr id="20" name="TextBox 19">
              <a:extLst>
                <a:ext uri="{FF2B5EF4-FFF2-40B4-BE49-F238E27FC236}">
                  <a16:creationId xmlns:a16="http://schemas.microsoft.com/office/drawing/2014/main" id="{D495C673-64CD-7DCB-6EB1-7F56F90D4694}"/>
                </a:ext>
              </a:extLst>
            </p:cNvPr>
            <p:cNvSpPr txBox="1"/>
            <p:nvPr/>
          </p:nvSpPr>
          <p:spPr>
            <a:xfrm>
              <a:off x="4001269" y="5747638"/>
              <a:ext cx="7667232"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cs typeface="Roboto" pitchFamily="2" charset="0"/>
                </a:rPr>
                <a:t>Level 9, Thuy Loi 4 Building, 286-288 Nguyen Xi Street, Ward 13, Binh Thanh District, </a:t>
              </a:r>
              <a:r>
                <a:rPr lang="en-US" sz="1200" dirty="0" err="1">
                  <a:solidFill>
                    <a:schemeClr val="bg1"/>
                  </a:solidFill>
                  <a:latin typeface="Roboto" pitchFamily="2" charset="0"/>
                  <a:ea typeface="Roboto" pitchFamily="2" charset="0"/>
                  <a:cs typeface="Roboto" pitchFamily="2" charset="0"/>
                </a:rPr>
                <a:t>HCM</a:t>
              </a:r>
              <a:r>
                <a:rPr lang="en-US" sz="1200" dirty="0">
                  <a:solidFill>
                    <a:schemeClr val="bg1"/>
                  </a:solidFill>
                  <a:latin typeface="Roboto" pitchFamily="2" charset="0"/>
                  <a:ea typeface="Roboto" pitchFamily="2" charset="0"/>
                  <a:cs typeface="Roboto" pitchFamily="2" charset="0"/>
                </a:rPr>
                <a:t> City</a:t>
              </a:r>
            </a:p>
          </p:txBody>
        </p:sp>
        <p:pic>
          <p:nvPicPr>
            <p:cNvPr id="21" name="Graphic 20" descr="Building outline">
              <a:extLst>
                <a:ext uri="{FF2B5EF4-FFF2-40B4-BE49-F238E27FC236}">
                  <a16:creationId xmlns:a16="http://schemas.microsoft.com/office/drawing/2014/main" id="{1D9F3B73-B449-58C3-B33E-12AA11AB70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08522" y="5715431"/>
              <a:ext cx="278664" cy="278664"/>
            </a:xfrm>
            <a:prstGeom prst="rect">
              <a:avLst/>
            </a:prstGeom>
          </p:spPr>
        </p:pic>
      </p:grpSp>
      <p:grpSp>
        <p:nvGrpSpPr>
          <p:cNvPr id="22" name="Group 21">
            <a:extLst>
              <a:ext uri="{FF2B5EF4-FFF2-40B4-BE49-F238E27FC236}">
                <a16:creationId xmlns:a16="http://schemas.microsoft.com/office/drawing/2014/main" id="{8AFDE38A-0B11-4DBB-4B27-F48D898E7FE5}"/>
              </a:ext>
            </a:extLst>
          </p:cNvPr>
          <p:cNvGrpSpPr/>
          <p:nvPr/>
        </p:nvGrpSpPr>
        <p:grpSpPr>
          <a:xfrm>
            <a:off x="4088459" y="6092900"/>
            <a:ext cx="1822594" cy="387221"/>
            <a:chOff x="3596931" y="6125409"/>
            <a:chExt cx="1822594" cy="387221"/>
          </a:xfrm>
        </p:grpSpPr>
        <p:pic>
          <p:nvPicPr>
            <p:cNvPr id="23" name="Graphic 22" descr="Telephone outline">
              <a:extLst>
                <a:ext uri="{FF2B5EF4-FFF2-40B4-BE49-F238E27FC236}">
                  <a16:creationId xmlns:a16="http://schemas.microsoft.com/office/drawing/2014/main" id="{5312A0D8-30FB-5282-9D8C-75C2EADB17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96931" y="6125409"/>
              <a:ext cx="387221" cy="387221"/>
            </a:xfrm>
            <a:prstGeom prst="rect">
              <a:avLst/>
            </a:prstGeom>
          </p:spPr>
        </p:pic>
        <p:sp>
          <p:nvSpPr>
            <p:cNvPr id="24" name="TextBox 23">
              <a:extLst>
                <a:ext uri="{FF2B5EF4-FFF2-40B4-BE49-F238E27FC236}">
                  <a16:creationId xmlns:a16="http://schemas.microsoft.com/office/drawing/2014/main" id="{A26271BB-B49D-5BEC-7D2E-F271559063A4}"/>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25" name="Group 24">
            <a:extLst>
              <a:ext uri="{FF2B5EF4-FFF2-40B4-BE49-F238E27FC236}">
                <a16:creationId xmlns:a16="http://schemas.microsoft.com/office/drawing/2014/main" id="{AA9B6705-C1E2-76DB-4D39-CDF378949163}"/>
              </a:ext>
            </a:extLst>
          </p:cNvPr>
          <p:cNvGrpSpPr/>
          <p:nvPr/>
        </p:nvGrpSpPr>
        <p:grpSpPr>
          <a:xfrm>
            <a:off x="6233851" y="6116859"/>
            <a:ext cx="2620556" cy="387221"/>
            <a:chOff x="6304369" y="6302172"/>
            <a:chExt cx="2620556" cy="387221"/>
          </a:xfrm>
        </p:grpSpPr>
        <p:pic>
          <p:nvPicPr>
            <p:cNvPr id="26" name="Graphic 25" descr="Internet outline">
              <a:extLst>
                <a:ext uri="{FF2B5EF4-FFF2-40B4-BE49-F238E27FC236}">
                  <a16:creationId xmlns:a16="http://schemas.microsoft.com/office/drawing/2014/main" id="{79540589-0362-B76E-01B3-093CD7A544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04369" y="6302172"/>
              <a:ext cx="387221" cy="387221"/>
            </a:xfrm>
            <a:prstGeom prst="rect">
              <a:avLst/>
            </a:prstGeom>
          </p:spPr>
        </p:pic>
        <p:sp>
          <p:nvSpPr>
            <p:cNvPr id="27" name="TextBox 26">
              <a:extLst>
                <a:ext uri="{FF2B5EF4-FFF2-40B4-BE49-F238E27FC236}">
                  <a16:creationId xmlns:a16="http://schemas.microsoft.com/office/drawing/2014/main" id="{96854A98-D9DB-4DA7-243D-4138DD59B5F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0" name="Group 29">
            <a:extLst>
              <a:ext uri="{FF2B5EF4-FFF2-40B4-BE49-F238E27FC236}">
                <a16:creationId xmlns:a16="http://schemas.microsoft.com/office/drawing/2014/main" id="{B8BA3C90-5314-2767-F3E3-6359BF8D794A}"/>
              </a:ext>
            </a:extLst>
          </p:cNvPr>
          <p:cNvGrpSpPr/>
          <p:nvPr/>
        </p:nvGrpSpPr>
        <p:grpSpPr>
          <a:xfrm>
            <a:off x="1106614" y="1818968"/>
            <a:ext cx="555037" cy="462116"/>
            <a:chOff x="1106614" y="1818968"/>
            <a:chExt cx="555037" cy="462116"/>
          </a:xfrm>
        </p:grpSpPr>
        <p:sp>
          <p:nvSpPr>
            <p:cNvPr id="28" name="Isosceles Triangle 27">
              <a:extLst>
                <a:ext uri="{FF2B5EF4-FFF2-40B4-BE49-F238E27FC236}">
                  <a16:creationId xmlns:a16="http://schemas.microsoft.com/office/drawing/2014/main" id="{7878EA76-C786-B33F-301D-F3F0FBA73602}"/>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553C43C5-5DDD-3AD0-1FD0-14B8AD1112B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A6AA270-93A2-8BC1-1E0A-C760DE93E161}"/>
              </a:ext>
            </a:extLst>
          </p:cNvPr>
          <p:cNvGrpSpPr/>
          <p:nvPr/>
        </p:nvGrpSpPr>
        <p:grpSpPr>
          <a:xfrm>
            <a:off x="3062143" y="5366624"/>
            <a:ext cx="369664" cy="307777"/>
            <a:chOff x="1106614" y="1818968"/>
            <a:chExt cx="555037" cy="462116"/>
          </a:xfrm>
        </p:grpSpPr>
        <p:sp>
          <p:nvSpPr>
            <p:cNvPr id="32" name="Isosceles Triangle 31">
              <a:extLst>
                <a:ext uri="{FF2B5EF4-FFF2-40B4-BE49-F238E27FC236}">
                  <a16:creationId xmlns:a16="http://schemas.microsoft.com/office/drawing/2014/main" id="{1D51ADF4-B89B-3D8D-BBD3-A96F985D911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A7A1E3F-F396-6640-1446-C36641A1324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6947314F-58DA-1AC5-90F9-29B3C073A187}"/>
              </a:ext>
            </a:extLst>
          </p:cNvPr>
          <p:cNvGrpSpPr/>
          <p:nvPr/>
        </p:nvGrpSpPr>
        <p:grpSpPr>
          <a:xfrm rot="13817624">
            <a:off x="8484743" y="3514070"/>
            <a:ext cx="369664" cy="307777"/>
            <a:chOff x="1106614" y="1818968"/>
            <a:chExt cx="555037" cy="462116"/>
          </a:xfrm>
        </p:grpSpPr>
        <p:sp>
          <p:nvSpPr>
            <p:cNvPr id="35" name="Isosceles Triangle 34">
              <a:extLst>
                <a:ext uri="{FF2B5EF4-FFF2-40B4-BE49-F238E27FC236}">
                  <a16:creationId xmlns:a16="http://schemas.microsoft.com/office/drawing/2014/main" id="{DDC7C3EA-334D-1086-CA67-916701285BCC}"/>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B470168F-BA2E-0E3E-3BED-E02C5869EFBC}"/>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EAC96C3A-B8FA-343C-C899-53BC739438C8}"/>
              </a:ext>
            </a:extLst>
          </p:cNvPr>
          <p:cNvGrpSpPr/>
          <p:nvPr/>
        </p:nvGrpSpPr>
        <p:grpSpPr>
          <a:xfrm>
            <a:off x="206030" y="4529692"/>
            <a:ext cx="369664" cy="307777"/>
            <a:chOff x="1106614" y="1818968"/>
            <a:chExt cx="555037" cy="462116"/>
          </a:xfrm>
        </p:grpSpPr>
        <p:sp>
          <p:nvSpPr>
            <p:cNvPr id="38" name="Isosceles Triangle 37">
              <a:extLst>
                <a:ext uri="{FF2B5EF4-FFF2-40B4-BE49-F238E27FC236}">
                  <a16:creationId xmlns:a16="http://schemas.microsoft.com/office/drawing/2014/main" id="{70BC8BFF-3105-603F-4687-428AF7FE312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EE52737-FA34-EB48-983E-5BC7B8C7E91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2453B92-C582-88F1-9012-95DC84BAF5AF}"/>
              </a:ext>
            </a:extLst>
          </p:cNvPr>
          <p:cNvGrpSpPr/>
          <p:nvPr/>
        </p:nvGrpSpPr>
        <p:grpSpPr>
          <a:xfrm rot="10800000">
            <a:off x="11348184" y="689561"/>
            <a:ext cx="369664" cy="307777"/>
            <a:chOff x="1106614" y="1818968"/>
            <a:chExt cx="555037" cy="462116"/>
          </a:xfrm>
        </p:grpSpPr>
        <p:sp>
          <p:nvSpPr>
            <p:cNvPr id="41" name="Isosceles Triangle 40">
              <a:extLst>
                <a:ext uri="{FF2B5EF4-FFF2-40B4-BE49-F238E27FC236}">
                  <a16:creationId xmlns:a16="http://schemas.microsoft.com/office/drawing/2014/main" id="{B2DDBBDB-CB5D-9A2E-4C15-46C108B3C5B8}"/>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EB174A0B-2C02-E4E4-8CB7-47ABBE3DAE85}"/>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03095DD-75D0-0DE2-3457-07069DFA16A1}"/>
              </a:ext>
            </a:extLst>
          </p:cNvPr>
          <p:cNvGrpSpPr/>
          <p:nvPr/>
        </p:nvGrpSpPr>
        <p:grpSpPr>
          <a:xfrm rot="13817624">
            <a:off x="8950052" y="6203479"/>
            <a:ext cx="369664" cy="307777"/>
            <a:chOff x="1106614" y="1818968"/>
            <a:chExt cx="555037" cy="462116"/>
          </a:xfrm>
        </p:grpSpPr>
        <p:sp>
          <p:nvSpPr>
            <p:cNvPr id="44" name="Isosceles Triangle 43">
              <a:extLst>
                <a:ext uri="{FF2B5EF4-FFF2-40B4-BE49-F238E27FC236}">
                  <a16:creationId xmlns:a16="http://schemas.microsoft.com/office/drawing/2014/main" id="{F4BAF484-8F0A-91DB-DF8B-12F88AD5621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57A367A-0B9A-0D03-7302-10C76A7FF6DA}"/>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526AE47-30CA-CD0D-C7DE-FE5522E13F7C}"/>
              </a:ext>
            </a:extLst>
          </p:cNvPr>
          <p:cNvGrpSpPr/>
          <p:nvPr/>
        </p:nvGrpSpPr>
        <p:grpSpPr>
          <a:xfrm rot="13817624">
            <a:off x="5348426" y="1009987"/>
            <a:ext cx="369664" cy="307777"/>
            <a:chOff x="1106614" y="1818968"/>
            <a:chExt cx="555037" cy="462116"/>
          </a:xfrm>
        </p:grpSpPr>
        <p:sp>
          <p:nvSpPr>
            <p:cNvPr id="47" name="Isosceles Triangle 46">
              <a:extLst>
                <a:ext uri="{FF2B5EF4-FFF2-40B4-BE49-F238E27FC236}">
                  <a16:creationId xmlns:a16="http://schemas.microsoft.com/office/drawing/2014/main" id="{9F1210E8-5A4E-4AF3-85B1-6B832FD206A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E3768147-2459-4F65-394E-5F521ADC0918}"/>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8511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36" presetClass="emph" presetSubtype="0" fill="hold" grpId="0" nodeType="withEffect">
                                  <p:stCondLst>
                                    <p:cond delay="0"/>
                                  </p:stCondLst>
                                  <p:iterate type="lt">
                                    <p:tmPct val="10000"/>
                                  </p:iterate>
                                  <p:childTnLst>
                                    <p:animScale>
                                      <p:cBhvr>
                                        <p:cTn id="11" dur="250" autoRev="1" fill="hold">
                                          <p:stCondLst>
                                            <p:cond delay="0"/>
                                          </p:stCondLst>
                                        </p:cTn>
                                        <p:tgtEl>
                                          <p:spTgt spid="7"/>
                                        </p:tgtEl>
                                      </p:cBhvr>
                                      <p:to x="80000" y="100000"/>
                                    </p:animScale>
                                    <p:anim by="(#ppt_w*0.10)" calcmode="lin" valueType="num">
                                      <p:cBhvr>
                                        <p:cTn id="12" dur="250" autoRev="1" fill="hold">
                                          <p:stCondLst>
                                            <p:cond delay="0"/>
                                          </p:stCondLst>
                                        </p:cTn>
                                        <p:tgtEl>
                                          <p:spTgt spid="7"/>
                                        </p:tgtEl>
                                        <p:attrNameLst>
                                          <p:attrName>ppt_x</p:attrName>
                                        </p:attrNameLst>
                                      </p:cBhvr>
                                    </p:anim>
                                    <p:anim by="(-#ppt_w*0.10)" calcmode="lin" valueType="num">
                                      <p:cBhvr>
                                        <p:cTn id="13" dur="250" autoRev="1" fill="hold">
                                          <p:stCondLst>
                                            <p:cond delay="0"/>
                                          </p:stCondLst>
                                        </p:cTn>
                                        <p:tgtEl>
                                          <p:spTgt spid="7"/>
                                        </p:tgtEl>
                                        <p:attrNameLst>
                                          <p:attrName>ppt_y</p:attrName>
                                        </p:attrNameLst>
                                      </p:cBhvr>
                                    </p:anim>
                                    <p:animRot by="-480000">
                                      <p:cBhvr>
                                        <p:cTn id="14" dur="250" autoRev="1" fill="hold">
                                          <p:stCondLst>
                                            <p:cond delay="0"/>
                                          </p:stCondLst>
                                        </p:cTn>
                                        <p:tgtEl>
                                          <p:spTgt spid="7"/>
                                        </p:tgtEl>
                                        <p:attrNameLst>
                                          <p:attrName>r</p:attrName>
                                        </p:attrNameLst>
                                      </p:cBhvr>
                                    </p:animRot>
                                  </p:childTnLst>
                                </p:cTn>
                              </p:par>
                              <p:par>
                                <p:cTn id="15" presetID="36" presetClass="emph" presetSubtype="0" fill="hold" grpId="0" nodeType="withEffect">
                                  <p:stCondLst>
                                    <p:cond delay="0"/>
                                  </p:stCondLst>
                                  <p:iterate type="lt">
                                    <p:tmPct val="1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par>
                                <p:cTn id="20" presetID="36" presetClass="emph" presetSubtype="0" fill="hold" grpId="0" nodeType="withEffect">
                                  <p:stCondLst>
                                    <p:cond delay="0"/>
                                  </p:stCondLst>
                                  <p:iterate type="lt">
                                    <p:tmPct val="10000"/>
                                  </p:iterate>
                                  <p:childTnLst>
                                    <p:animScale>
                                      <p:cBhvr>
                                        <p:cTn id="21" dur="250" autoRev="1" fill="hold">
                                          <p:stCondLst>
                                            <p:cond delay="0"/>
                                          </p:stCondLst>
                                        </p:cTn>
                                        <p:tgtEl>
                                          <p:spTgt spid="9"/>
                                        </p:tgtEl>
                                      </p:cBhvr>
                                      <p:to x="80000" y="100000"/>
                                    </p:animScale>
                                    <p:anim by="(#ppt_w*0.10)" calcmode="lin" valueType="num">
                                      <p:cBhvr>
                                        <p:cTn id="22" dur="250" autoRev="1" fill="hold">
                                          <p:stCondLst>
                                            <p:cond delay="0"/>
                                          </p:stCondLst>
                                        </p:cTn>
                                        <p:tgtEl>
                                          <p:spTgt spid="9"/>
                                        </p:tgtEl>
                                        <p:attrNameLst>
                                          <p:attrName>ppt_x</p:attrName>
                                        </p:attrNameLst>
                                      </p:cBhvr>
                                    </p:anim>
                                    <p:anim by="(-#ppt_w*0.10)" calcmode="lin" valueType="num">
                                      <p:cBhvr>
                                        <p:cTn id="23" dur="250" autoRev="1" fill="hold">
                                          <p:stCondLst>
                                            <p:cond delay="0"/>
                                          </p:stCondLst>
                                        </p:cTn>
                                        <p:tgtEl>
                                          <p:spTgt spid="9"/>
                                        </p:tgtEl>
                                        <p:attrNameLst>
                                          <p:attrName>ppt_y</p:attrName>
                                        </p:attrNameLst>
                                      </p:cBhvr>
                                    </p:anim>
                                    <p:animRot by="-480000">
                                      <p:cBhvr>
                                        <p:cTn id="24" dur="250" autoRev="1" fill="hold">
                                          <p:stCondLst>
                                            <p:cond delay="0"/>
                                          </p:stCondLst>
                                        </p:cTn>
                                        <p:tgtEl>
                                          <p:spTgt spid="9"/>
                                        </p:tgtEl>
                                        <p:attrNameLst>
                                          <p:attrName>r</p:attrName>
                                        </p:attrNameLst>
                                      </p:cBhvr>
                                    </p:animRot>
                                  </p:childTnLst>
                                </p:cTn>
                              </p:par>
                              <p:par>
                                <p:cTn id="25" presetID="36" presetClass="emph" presetSubtype="0" fill="hold" grpId="0" nodeType="withEffect">
                                  <p:stCondLst>
                                    <p:cond delay="0"/>
                                  </p:stCondLst>
                                  <p:iterate type="lt">
                                    <p:tmPct val="10000"/>
                                  </p:iterate>
                                  <p:childTnLst>
                                    <p:animScale>
                                      <p:cBhvr>
                                        <p:cTn id="26" dur="250" autoRev="1" fill="hold">
                                          <p:stCondLst>
                                            <p:cond delay="0"/>
                                          </p:stCondLst>
                                        </p:cTn>
                                        <p:tgtEl>
                                          <p:spTgt spid="10"/>
                                        </p:tgtEl>
                                      </p:cBhvr>
                                      <p:to x="80000" y="100000"/>
                                    </p:animScale>
                                    <p:anim by="(#ppt_w*0.10)" calcmode="lin" valueType="num">
                                      <p:cBhvr>
                                        <p:cTn id="27" dur="250" autoRev="1" fill="hold">
                                          <p:stCondLst>
                                            <p:cond delay="0"/>
                                          </p:stCondLst>
                                        </p:cTn>
                                        <p:tgtEl>
                                          <p:spTgt spid="10"/>
                                        </p:tgtEl>
                                        <p:attrNameLst>
                                          <p:attrName>ppt_x</p:attrName>
                                        </p:attrNameLst>
                                      </p:cBhvr>
                                    </p:anim>
                                    <p:anim by="(-#ppt_w*0.10)" calcmode="lin" valueType="num">
                                      <p:cBhvr>
                                        <p:cTn id="28" dur="250" autoRev="1" fill="hold">
                                          <p:stCondLst>
                                            <p:cond delay="0"/>
                                          </p:stCondLst>
                                        </p:cTn>
                                        <p:tgtEl>
                                          <p:spTgt spid="10"/>
                                        </p:tgtEl>
                                        <p:attrNameLst>
                                          <p:attrName>ppt_y</p:attrName>
                                        </p:attrNameLst>
                                      </p:cBhvr>
                                    </p:anim>
                                    <p:animRot by="-480000">
                                      <p:cBhvr>
                                        <p:cTn id="29" dur="250" autoRev="1" fill="hold">
                                          <p:stCondLst>
                                            <p:cond delay="0"/>
                                          </p:stCondLst>
                                        </p:cTn>
                                        <p:tgtEl>
                                          <p:spTgt spid="10"/>
                                        </p:tgtEl>
                                        <p:attrNameLst>
                                          <p:attrName>r</p:attrName>
                                        </p:attrNameLst>
                                      </p:cBhvr>
                                    </p:animRot>
                                  </p:childTnLst>
                                </p:cTn>
                              </p:par>
                              <p:par>
                                <p:cTn id="30" presetID="36" presetClass="emph" presetSubtype="0" fill="hold" grpId="0" nodeType="withEffect">
                                  <p:stCondLst>
                                    <p:cond delay="0"/>
                                  </p:stCondLst>
                                  <p:iterate type="lt">
                                    <p:tmPct val="10000"/>
                                  </p:iterate>
                                  <p:childTnLst>
                                    <p:animScale>
                                      <p:cBhvr>
                                        <p:cTn id="31" dur="250" autoRev="1" fill="hold">
                                          <p:stCondLst>
                                            <p:cond delay="0"/>
                                          </p:stCondLst>
                                        </p:cTn>
                                        <p:tgtEl>
                                          <p:spTgt spid="11"/>
                                        </p:tgtEl>
                                      </p:cBhvr>
                                      <p:to x="80000" y="100000"/>
                                    </p:animScale>
                                    <p:anim by="(#ppt_w*0.10)" calcmode="lin" valueType="num">
                                      <p:cBhvr>
                                        <p:cTn id="32" dur="250" autoRev="1" fill="hold">
                                          <p:stCondLst>
                                            <p:cond delay="0"/>
                                          </p:stCondLst>
                                        </p:cTn>
                                        <p:tgtEl>
                                          <p:spTgt spid="11"/>
                                        </p:tgtEl>
                                        <p:attrNameLst>
                                          <p:attrName>ppt_x</p:attrName>
                                        </p:attrNameLst>
                                      </p:cBhvr>
                                    </p:anim>
                                    <p:anim by="(-#ppt_w*0.10)" calcmode="lin" valueType="num">
                                      <p:cBhvr>
                                        <p:cTn id="33" dur="250" autoRev="1" fill="hold">
                                          <p:stCondLst>
                                            <p:cond delay="0"/>
                                          </p:stCondLst>
                                        </p:cTn>
                                        <p:tgtEl>
                                          <p:spTgt spid="11"/>
                                        </p:tgtEl>
                                        <p:attrNameLst>
                                          <p:attrName>ppt_y</p:attrName>
                                        </p:attrNameLst>
                                      </p:cBhvr>
                                    </p:anim>
                                    <p:animRot by="-480000">
                                      <p:cBhvr>
                                        <p:cTn id="34" dur="250" autoRev="1" fill="hold">
                                          <p:stCondLst>
                                            <p:cond delay="0"/>
                                          </p:stCondLst>
                                        </p:cTn>
                                        <p:tgtEl>
                                          <p:spTgt spid="11"/>
                                        </p:tgtEl>
                                        <p:attrNameLst>
                                          <p:attrName>r</p:attrName>
                                        </p:attrNameLst>
                                      </p:cBhvr>
                                    </p:animRot>
                                  </p:childTnLst>
                                </p:cTn>
                              </p:par>
                              <p:par>
                                <p:cTn id="35" presetID="36" presetClass="emph" presetSubtype="0" fill="hold" grpId="0" nodeType="withEffect">
                                  <p:stCondLst>
                                    <p:cond delay="0"/>
                                  </p:stCondLst>
                                  <p:iterate type="lt">
                                    <p:tmPct val="10000"/>
                                  </p:iterate>
                                  <p:childTnLst>
                                    <p:animScale>
                                      <p:cBhvr>
                                        <p:cTn id="36" dur="250" autoRev="1" fill="hold">
                                          <p:stCondLst>
                                            <p:cond delay="0"/>
                                          </p:stCondLst>
                                        </p:cTn>
                                        <p:tgtEl>
                                          <p:spTgt spid="12"/>
                                        </p:tgtEl>
                                      </p:cBhvr>
                                      <p:to x="80000" y="100000"/>
                                    </p:animScale>
                                    <p:anim by="(#ppt_w*0.10)" calcmode="lin" valueType="num">
                                      <p:cBhvr>
                                        <p:cTn id="37" dur="250" autoRev="1" fill="hold">
                                          <p:stCondLst>
                                            <p:cond delay="0"/>
                                          </p:stCondLst>
                                        </p:cTn>
                                        <p:tgtEl>
                                          <p:spTgt spid="12"/>
                                        </p:tgtEl>
                                        <p:attrNameLst>
                                          <p:attrName>ppt_x</p:attrName>
                                        </p:attrNameLst>
                                      </p:cBhvr>
                                    </p:anim>
                                    <p:anim by="(-#ppt_w*0.10)" calcmode="lin" valueType="num">
                                      <p:cBhvr>
                                        <p:cTn id="38" dur="250" autoRev="1" fill="hold">
                                          <p:stCondLst>
                                            <p:cond delay="0"/>
                                          </p:stCondLst>
                                        </p:cTn>
                                        <p:tgtEl>
                                          <p:spTgt spid="12"/>
                                        </p:tgtEl>
                                        <p:attrNameLst>
                                          <p:attrName>ppt_y</p:attrName>
                                        </p:attrNameLst>
                                      </p:cBhvr>
                                    </p:anim>
                                    <p:animRot by="-480000">
                                      <p:cBhvr>
                                        <p:cTn id="39" dur="250" autoRev="1" fill="hold">
                                          <p:stCondLst>
                                            <p:cond delay="0"/>
                                          </p:stCondLst>
                                        </p:cTn>
                                        <p:tgtEl>
                                          <p:spTgt spid="12"/>
                                        </p:tgtEl>
                                        <p:attrNameLst>
                                          <p:attrName>r</p:attrName>
                                        </p:attrNameLst>
                                      </p:cBhvr>
                                    </p:animRot>
                                  </p:childTnLst>
                                </p:cTn>
                              </p:par>
                              <p:par>
                                <p:cTn id="40" presetID="36" presetClass="emph" presetSubtype="0" fill="hold" grpId="0" nodeType="withEffect">
                                  <p:stCondLst>
                                    <p:cond delay="0"/>
                                  </p:stCondLst>
                                  <p:iterate type="lt">
                                    <p:tmPct val="10000"/>
                                  </p:iterate>
                                  <p:childTnLst>
                                    <p:animScale>
                                      <p:cBhvr>
                                        <p:cTn id="41" dur="250" autoRev="1" fill="hold">
                                          <p:stCondLst>
                                            <p:cond delay="0"/>
                                          </p:stCondLst>
                                        </p:cTn>
                                        <p:tgtEl>
                                          <p:spTgt spid="13"/>
                                        </p:tgtEl>
                                      </p:cBhvr>
                                      <p:to x="80000" y="100000"/>
                                    </p:animScale>
                                    <p:anim by="(#ppt_w*0.10)" calcmode="lin" valueType="num">
                                      <p:cBhvr>
                                        <p:cTn id="42" dur="250" autoRev="1" fill="hold">
                                          <p:stCondLst>
                                            <p:cond delay="0"/>
                                          </p:stCondLst>
                                        </p:cTn>
                                        <p:tgtEl>
                                          <p:spTgt spid="13"/>
                                        </p:tgtEl>
                                        <p:attrNameLst>
                                          <p:attrName>ppt_x</p:attrName>
                                        </p:attrNameLst>
                                      </p:cBhvr>
                                    </p:anim>
                                    <p:anim by="(-#ppt_w*0.10)" calcmode="lin" valueType="num">
                                      <p:cBhvr>
                                        <p:cTn id="43" dur="250" autoRev="1" fill="hold">
                                          <p:stCondLst>
                                            <p:cond delay="0"/>
                                          </p:stCondLst>
                                        </p:cTn>
                                        <p:tgtEl>
                                          <p:spTgt spid="13"/>
                                        </p:tgtEl>
                                        <p:attrNameLst>
                                          <p:attrName>ppt_y</p:attrName>
                                        </p:attrNameLst>
                                      </p:cBhvr>
                                    </p:anim>
                                    <p:animRot by="-480000">
                                      <p:cBhvr>
                                        <p:cTn id="44" dur="250" autoRev="1" fill="hold">
                                          <p:stCondLst>
                                            <p:cond delay="0"/>
                                          </p:stCondLst>
                                        </p:cTn>
                                        <p:tgtEl>
                                          <p:spTgt spid="13"/>
                                        </p:tgtEl>
                                        <p:attrNameLst>
                                          <p:attrName>r</p:attrName>
                                        </p:attrNameLst>
                                      </p:cBhvr>
                                    </p:animRot>
                                  </p:childTnLst>
                                </p:cTn>
                              </p:par>
                              <p:par>
                                <p:cTn id="45" presetID="36" presetClass="emph" presetSubtype="0" fill="hold" grpId="0" nodeType="withEffect">
                                  <p:stCondLst>
                                    <p:cond delay="0"/>
                                  </p:stCondLst>
                                  <p:iterate type="lt">
                                    <p:tmPct val="10000"/>
                                  </p:iterate>
                                  <p:childTnLst>
                                    <p:animScale>
                                      <p:cBhvr>
                                        <p:cTn id="46" dur="250" autoRev="1" fill="hold">
                                          <p:stCondLst>
                                            <p:cond delay="0"/>
                                          </p:stCondLst>
                                        </p:cTn>
                                        <p:tgtEl>
                                          <p:spTgt spid="14"/>
                                        </p:tgtEl>
                                      </p:cBhvr>
                                      <p:to x="80000" y="100000"/>
                                    </p:animScale>
                                    <p:anim by="(#ppt_w*0.10)" calcmode="lin" valueType="num">
                                      <p:cBhvr>
                                        <p:cTn id="47" dur="250" autoRev="1" fill="hold">
                                          <p:stCondLst>
                                            <p:cond delay="0"/>
                                          </p:stCondLst>
                                        </p:cTn>
                                        <p:tgtEl>
                                          <p:spTgt spid="14"/>
                                        </p:tgtEl>
                                        <p:attrNameLst>
                                          <p:attrName>ppt_x</p:attrName>
                                        </p:attrNameLst>
                                      </p:cBhvr>
                                    </p:anim>
                                    <p:anim by="(-#ppt_w*0.10)" calcmode="lin" valueType="num">
                                      <p:cBhvr>
                                        <p:cTn id="48" dur="250" autoRev="1" fill="hold">
                                          <p:stCondLst>
                                            <p:cond delay="0"/>
                                          </p:stCondLst>
                                        </p:cTn>
                                        <p:tgtEl>
                                          <p:spTgt spid="14"/>
                                        </p:tgtEl>
                                        <p:attrNameLst>
                                          <p:attrName>ppt_y</p:attrName>
                                        </p:attrNameLst>
                                      </p:cBhvr>
                                    </p:anim>
                                    <p:animRot by="-480000">
                                      <p:cBhvr>
                                        <p:cTn id="49" dur="250" autoRev="1" fill="hold">
                                          <p:stCondLst>
                                            <p:cond delay="0"/>
                                          </p:stCondLst>
                                        </p:cTn>
                                        <p:tgtEl>
                                          <p:spTgt spid="14"/>
                                        </p:tgtEl>
                                        <p:attrNameLst>
                                          <p:attrName>r</p:attrName>
                                        </p:attrNameLst>
                                      </p:cBhvr>
                                    </p:animRot>
                                  </p:childTnLst>
                                </p:cTn>
                              </p:par>
                              <p:par>
                                <p:cTn id="50" presetID="36" presetClass="emph" presetSubtype="0" fill="hold" grpId="0" nodeType="withEffect">
                                  <p:stCondLst>
                                    <p:cond delay="0"/>
                                  </p:stCondLst>
                                  <p:iterate type="lt">
                                    <p:tmPct val="10000"/>
                                  </p:iterate>
                                  <p:childTnLst>
                                    <p:animScale>
                                      <p:cBhvr>
                                        <p:cTn id="51" dur="250" autoRev="1" fill="hold">
                                          <p:stCondLst>
                                            <p:cond delay="0"/>
                                          </p:stCondLst>
                                        </p:cTn>
                                        <p:tgtEl>
                                          <p:spTgt spid="15"/>
                                        </p:tgtEl>
                                      </p:cBhvr>
                                      <p:to x="80000" y="100000"/>
                                    </p:animScale>
                                    <p:anim by="(#ppt_w*0.10)" calcmode="lin" valueType="num">
                                      <p:cBhvr>
                                        <p:cTn id="52" dur="250" autoRev="1" fill="hold">
                                          <p:stCondLst>
                                            <p:cond delay="0"/>
                                          </p:stCondLst>
                                        </p:cTn>
                                        <p:tgtEl>
                                          <p:spTgt spid="15"/>
                                        </p:tgtEl>
                                        <p:attrNameLst>
                                          <p:attrName>ppt_x</p:attrName>
                                        </p:attrNameLst>
                                      </p:cBhvr>
                                    </p:anim>
                                    <p:anim by="(-#ppt_w*0.10)" calcmode="lin" valueType="num">
                                      <p:cBhvr>
                                        <p:cTn id="53" dur="250" autoRev="1" fill="hold">
                                          <p:stCondLst>
                                            <p:cond delay="0"/>
                                          </p:stCondLst>
                                        </p:cTn>
                                        <p:tgtEl>
                                          <p:spTgt spid="15"/>
                                        </p:tgtEl>
                                        <p:attrNameLst>
                                          <p:attrName>ppt_y</p:attrName>
                                        </p:attrNameLst>
                                      </p:cBhvr>
                                    </p:anim>
                                    <p:animRot by="-480000">
                                      <p:cBhvr>
                                        <p:cTn id="54" dur="250" autoRev="1" fill="hold">
                                          <p:stCondLst>
                                            <p:cond delay="0"/>
                                          </p:stCondLst>
                                        </p:cTn>
                                        <p:tgtEl>
                                          <p:spTgt spid="15"/>
                                        </p:tgtEl>
                                        <p:attrNameLst>
                                          <p:attrName>r</p:attrName>
                                        </p:attrNameLst>
                                      </p:cBhvr>
                                    </p:animRot>
                                  </p:childTnLst>
                                </p:cTn>
                              </p:par>
                              <p:par>
                                <p:cTn id="55" presetID="32" presetClass="emph" presetSubtype="0" fill="hold" grpId="1" nodeType="withEffect">
                                  <p:stCondLst>
                                    <p:cond delay="0"/>
                                  </p:stCondLst>
                                  <p:iterate type="lt">
                                    <p:tmPct val="0"/>
                                  </p:iterate>
                                  <p:childTnLst>
                                    <p:animRot by="120000">
                                      <p:cBhvr>
                                        <p:cTn id="56" dur="1" fill="hold">
                                          <p:stCondLst>
                                            <p:cond delay="0"/>
                                          </p:stCondLst>
                                        </p:cTn>
                                        <p:tgtEl>
                                          <p:spTgt spid="5"/>
                                        </p:tgtEl>
                                        <p:attrNameLst>
                                          <p:attrName>r</p:attrName>
                                        </p:attrNameLst>
                                      </p:cBhvr>
                                    </p:animRot>
                                    <p:animRot by="-240000">
                                      <p:cBhvr>
                                        <p:cTn id="57" dur="2" fill="hold">
                                          <p:stCondLst>
                                            <p:cond delay="90"/>
                                          </p:stCondLst>
                                        </p:cTn>
                                        <p:tgtEl>
                                          <p:spTgt spid="5"/>
                                        </p:tgtEl>
                                        <p:attrNameLst>
                                          <p:attrName>r</p:attrName>
                                        </p:attrNameLst>
                                      </p:cBhvr>
                                    </p:animRot>
                                    <p:animRot by="240000">
                                      <p:cBhvr>
                                        <p:cTn id="58" dur="2" fill="hold">
                                          <p:stCondLst>
                                            <p:cond delay="180"/>
                                          </p:stCondLst>
                                        </p:cTn>
                                        <p:tgtEl>
                                          <p:spTgt spid="5"/>
                                        </p:tgtEl>
                                        <p:attrNameLst>
                                          <p:attrName>r</p:attrName>
                                        </p:attrNameLst>
                                      </p:cBhvr>
                                    </p:animRot>
                                    <p:animRot by="-240000">
                                      <p:cBhvr>
                                        <p:cTn id="59" dur="2" fill="hold">
                                          <p:stCondLst>
                                            <p:cond delay="271"/>
                                          </p:stCondLst>
                                        </p:cTn>
                                        <p:tgtEl>
                                          <p:spTgt spid="5"/>
                                        </p:tgtEl>
                                        <p:attrNameLst>
                                          <p:attrName>r</p:attrName>
                                        </p:attrNameLst>
                                      </p:cBhvr>
                                    </p:animRot>
                                    <p:animRot by="120000">
                                      <p:cBhvr>
                                        <p:cTn id="60" dur="2" fill="hold">
                                          <p:stCondLst>
                                            <p:cond delay="499"/>
                                          </p:stCondLst>
                                        </p:cTn>
                                        <p:tgtEl>
                                          <p:spTgt spid="5"/>
                                        </p:tgtEl>
                                        <p:attrNameLst>
                                          <p:attrName>r</p:attrName>
                                        </p:attrNameLst>
                                      </p:cBhvr>
                                    </p:animRot>
                                  </p:childTnLst>
                                </p:cTn>
                              </p:par>
                              <p:par>
                                <p:cTn id="61" presetID="32" presetClass="emph" presetSubtype="0" fill="hold" grpId="1" nodeType="withEffect">
                                  <p:stCondLst>
                                    <p:cond delay="0"/>
                                  </p:stCondLst>
                                  <p:iterate type="lt">
                                    <p:tmPct val="0"/>
                                  </p:iterate>
                                  <p:childTnLst>
                                    <p:animRot by="120000">
                                      <p:cBhvr>
                                        <p:cTn id="62" dur="1" fill="hold">
                                          <p:stCondLst>
                                            <p:cond delay="0"/>
                                          </p:stCondLst>
                                        </p:cTn>
                                        <p:tgtEl>
                                          <p:spTgt spid="7"/>
                                        </p:tgtEl>
                                        <p:attrNameLst>
                                          <p:attrName>r</p:attrName>
                                        </p:attrNameLst>
                                      </p:cBhvr>
                                    </p:animRot>
                                    <p:animRot by="-240000">
                                      <p:cBhvr>
                                        <p:cTn id="63" dur="2" fill="hold">
                                          <p:stCondLst>
                                            <p:cond delay="90"/>
                                          </p:stCondLst>
                                        </p:cTn>
                                        <p:tgtEl>
                                          <p:spTgt spid="7"/>
                                        </p:tgtEl>
                                        <p:attrNameLst>
                                          <p:attrName>r</p:attrName>
                                        </p:attrNameLst>
                                      </p:cBhvr>
                                    </p:animRot>
                                    <p:animRot by="240000">
                                      <p:cBhvr>
                                        <p:cTn id="64" dur="2" fill="hold">
                                          <p:stCondLst>
                                            <p:cond delay="180"/>
                                          </p:stCondLst>
                                        </p:cTn>
                                        <p:tgtEl>
                                          <p:spTgt spid="7"/>
                                        </p:tgtEl>
                                        <p:attrNameLst>
                                          <p:attrName>r</p:attrName>
                                        </p:attrNameLst>
                                      </p:cBhvr>
                                    </p:animRot>
                                    <p:animRot by="-240000">
                                      <p:cBhvr>
                                        <p:cTn id="65" dur="2" fill="hold">
                                          <p:stCondLst>
                                            <p:cond delay="271"/>
                                          </p:stCondLst>
                                        </p:cTn>
                                        <p:tgtEl>
                                          <p:spTgt spid="7"/>
                                        </p:tgtEl>
                                        <p:attrNameLst>
                                          <p:attrName>r</p:attrName>
                                        </p:attrNameLst>
                                      </p:cBhvr>
                                    </p:animRot>
                                    <p:animRot by="120000">
                                      <p:cBhvr>
                                        <p:cTn id="66" dur="2" fill="hold">
                                          <p:stCondLst>
                                            <p:cond delay="499"/>
                                          </p:stCondLst>
                                        </p:cTn>
                                        <p:tgtEl>
                                          <p:spTgt spid="7"/>
                                        </p:tgtEl>
                                        <p:attrNameLst>
                                          <p:attrName>r</p:attrName>
                                        </p:attrNameLst>
                                      </p:cBhvr>
                                    </p:animRot>
                                  </p:childTnLst>
                                </p:cTn>
                              </p:par>
                              <p:par>
                                <p:cTn id="67" presetID="32" presetClass="emph" presetSubtype="0" fill="hold" grpId="1" nodeType="withEffect">
                                  <p:stCondLst>
                                    <p:cond delay="0"/>
                                  </p:stCondLst>
                                  <p:iterate type="lt">
                                    <p:tmPct val="0"/>
                                  </p:iterate>
                                  <p:childTnLst>
                                    <p:animRot by="120000">
                                      <p:cBhvr>
                                        <p:cTn id="68" dur="1" fill="hold">
                                          <p:stCondLst>
                                            <p:cond delay="0"/>
                                          </p:stCondLst>
                                        </p:cTn>
                                        <p:tgtEl>
                                          <p:spTgt spid="8"/>
                                        </p:tgtEl>
                                        <p:attrNameLst>
                                          <p:attrName>r</p:attrName>
                                        </p:attrNameLst>
                                      </p:cBhvr>
                                    </p:animRot>
                                    <p:animRot by="-240000">
                                      <p:cBhvr>
                                        <p:cTn id="69" dur="2" fill="hold">
                                          <p:stCondLst>
                                            <p:cond delay="90"/>
                                          </p:stCondLst>
                                        </p:cTn>
                                        <p:tgtEl>
                                          <p:spTgt spid="8"/>
                                        </p:tgtEl>
                                        <p:attrNameLst>
                                          <p:attrName>r</p:attrName>
                                        </p:attrNameLst>
                                      </p:cBhvr>
                                    </p:animRot>
                                    <p:animRot by="240000">
                                      <p:cBhvr>
                                        <p:cTn id="70" dur="2" fill="hold">
                                          <p:stCondLst>
                                            <p:cond delay="180"/>
                                          </p:stCondLst>
                                        </p:cTn>
                                        <p:tgtEl>
                                          <p:spTgt spid="8"/>
                                        </p:tgtEl>
                                        <p:attrNameLst>
                                          <p:attrName>r</p:attrName>
                                        </p:attrNameLst>
                                      </p:cBhvr>
                                    </p:animRot>
                                    <p:animRot by="-240000">
                                      <p:cBhvr>
                                        <p:cTn id="71" dur="2" fill="hold">
                                          <p:stCondLst>
                                            <p:cond delay="271"/>
                                          </p:stCondLst>
                                        </p:cTn>
                                        <p:tgtEl>
                                          <p:spTgt spid="8"/>
                                        </p:tgtEl>
                                        <p:attrNameLst>
                                          <p:attrName>r</p:attrName>
                                        </p:attrNameLst>
                                      </p:cBhvr>
                                    </p:animRot>
                                    <p:animRot by="120000">
                                      <p:cBhvr>
                                        <p:cTn id="72" dur="2" fill="hold">
                                          <p:stCondLst>
                                            <p:cond delay="499"/>
                                          </p:stCondLst>
                                        </p:cTn>
                                        <p:tgtEl>
                                          <p:spTgt spid="8"/>
                                        </p:tgtEl>
                                        <p:attrNameLst>
                                          <p:attrName>r</p:attrName>
                                        </p:attrNameLst>
                                      </p:cBhvr>
                                    </p:animRot>
                                  </p:childTnLst>
                                </p:cTn>
                              </p:par>
                              <p:par>
                                <p:cTn id="73" presetID="32" presetClass="emph" presetSubtype="0" fill="hold" grpId="1" nodeType="withEffect">
                                  <p:stCondLst>
                                    <p:cond delay="0"/>
                                  </p:stCondLst>
                                  <p:iterate type="lt">
                                    <p:tmPct val="0"/>
                                  </p:iterate>
                                  <p:childTnLst>
                                    <p:animRot by="120000">
                                      <p:cBhvr>
                                        <p:cTn id="74" dur="1" fill="hold">
                                          <p:stCondLst>
                                            <p:cond delay="0"/>
                                          </p:stCondLst>
                                        </p:cTn>
                                        <p:tgtEl>
                                          <p:spTgt spid="9"/>
                                        </p:tgtEl>
                                        <p:attrNameLst>
                                          <p:attrName>r</p:attrName>
                                        </p:attrNameLst>
                                      </p:cBhvr>
                                    </p:animRot>
                                    <p:animRot by="-240000">
                                      <p:cBhvr>
                                        <p:cTn id="75" dur="2" fill="hold">
                                          <p:stCondLst>
                                            <p:cond delay="90"/>
                                          </p:stCondLst>
                                        </p:cTn>
                                        <p:tgtEl>
                                          <p:spTgt spid="9"/>
                                        </p:tgtEl>
                                        <p:attrNameLst>
                                          <p:attrName>r</p:attrName>
                                        </p:attrNameLst>
                                      </p:cBhvr>
                                    </p:animRot>
                                    <p:animRot by="240000">
                                      <p:cBhvr>
                                        <p:cTn id="76" dur="2" fill="hold">
                                          <p:stCondLst>
                                            <p:cond delay="180"/>
                                          </p:stCondLst>
                                        </p:cTn>
                                        <p:tgtEl>
                                          <p:spTgt spid="9"/>
                                        </p:tgtEl>
                                        <p:attrNameLst>
                                          <p:attrName>r</p:attrName>
                                        </p:attrNameLst>
                                      </p:cBhvr>
                                    </p:animRot>
                                    <p:animRot by="-240000">
                                      <p:cBhvr>
                                        <p:cTn id="77" dur="2" fill="hold">
                                          <p:stCondLst>
                                            <p:cond delay="271"/>
                                          </p:stCondLst>
                                        </p:cTn>
                                        <p:tgtEl>
                                          <p:spTgt spid="9"/>
                                        </p:tgtEl>
                                        <p:attrNameLst>
                                          <p:attrName>r</p:attrName>
                                        </p:attrNameLst>
                                      </p:cBhvr>
                                    </p:animRot>
                                    <p:animRot by="120000">
                                      <p:cBhvr>
                                        <p:cTn id="78" dur="2" fill="hold">
                                          <p:stCondLst>
                                            <p:cond delay="499"/>
                                          </p:stCondLst>
                                        </p:cTn>
                                        <p:tgtEl>
                                          <p:spTgt spid="9"/>
                                        </p:tgtEl>
                                        <p:attrNameLst>
                                          <p:attrName>r</p:attrName>
                                        </p:attrNameLst>
                                      </p:cBhvr>
                                    </p:animRot>
                                  </p:childTnLst>
                                </p:cTn>
                              </p:par>
                              <p:par>
                                <p:cTn id="79" presetID="32" presetClass="emph" presetSubtype="0" fill="hold" grpId="1" nodeType="withEffect">
                                  <p:stCondLst>
                                    <p:cond delay="0"/>
                                  </p:stCondLst>
                                  <p:iterate type="lt">
                                    <p:tmPct val="0"/>
                                  </p:iterate>
                                  <p:childTnLst>
                                    <p:animRot by="120000">
                                      <p:cBhvr>
                                        <p:cTn id="80" dur="1" fill="hold">
                                          <p:stCondLst>
                                            <p:cond delay="0"/>
                                          </p:stCondLst>
                                        </p:cTn>
                                        <p:tgtEl>
                                          <p:spTgt spid="10"/>
                                        </p:tgtEl>
                                        <p:attrNameLst>
                                          <p:attrName>r</p:attrName>
                                        </p:attrNameLst>
                                      </p:cBhvr>
                                    </p:animRot>
                                    <p:animRot by="-240000">
                                      <p:cBhvr>
                                        <p:cTn id="81" dur="2" fill="hold">
                                          <p:stCondLst>
                                            <p:cond delay="90"/>
                                          </p:stCondLst>
                                        </p:cTn>
                                        <p:tgtEl>
                                          <p:spTgt spid="10"/>
                                        </p:tgtEl>
                                        <p:attrNameLst>
                                          <p:attrName>r</p:attrName>
                                        </p:attrNameLst>
                                      </p:cBhvr>
                                    </p:animRot>
                                    <p:animRot by="240000">
                                      <p:cBhvr>
                                        <p:cTn id="82" dur="2" fill="hold">
                                          <p:stCondLst>
                                            <p:cond delay="180"/>
                                          </p:stCondLst>
                                        </p:cTn>
                                        <p:tgtEl>
                                          <p:spTgt spid="10"/>
                                        </p:tgtEl>
                                        <p:attrNameLst>
                                          <p:attrName>r</p:attrName>
                                        </p:attrNameLst>
                                      </p:cBhvr>
                                    </p:animRot>
                                    <p:animRot by="-240000">
                                      <p:cBhvr>
                                        <p:cTn id="83" dur="2" fill="hold">
                                          <p:stCondLst>
                                            <p:cond delay="271"/>
                                          </p:stCondLst>
                                        </p:cTn>
                                        <p:tgtEl>
                                          <p:spTgt spid="10"/>
                                        </p:tgtEl>
                                        <p:attrNameLst>
                                          <p:attrName>r</p:attrName>
                                        </p:attrNameLst>
                                      </p:cBhvr>
                                    </p:animRot>
                                    <p:animRot by="120000">
                                      <p:cBhvr>
                                        <p:cTn id="84" dur="2" fill="hold">
                                          <p:stCondLst>
                                            <p:cond delay="499"/>
                                          </p:stCondLst>
                                        </p:cTn>
                                        <p:tgtEl>
                                          <p:spTgt spid="10"/>
                                        </p:tgtEl>
                                        <p:attrNameLst>
                                          <p:attrName>r</p:attrName>
                                        </p:attrNameLst>
                                      </p:cBhvr>
                                    </p:animRot>
                                  </p:childTnLst>
                                </p:cTn>
                              </p:par>
                              <p:par>
                                <p:cTn id="85" presetID="32" presetClass="emph" presetSubtype="0" fill="hold" grpId="1" nodeType="withEffect">
                                  <p:stCondLst>
                                    <p:cond delay="0"/>
                                  </p:stCondLst>
                                  <p:iterate type="lt">
                                    <p:tmPct val="0"/>
                                  </p:iterate>
                                  <p:childTnLst>
                                    <p:animRot by="120000">
                                      <p:cBhvr>
                                        <p:cTn id="86" dur="1" fill="hold">
                                          <p:stCondLst>
                                            <p:cond delay="0"/>
                                          </p:stCondLst>
                                        </p:cTn>
                                        <p:tgtEl>
                                          <p:spTgt spid="11"/>
                                        </p:tgtEl>
                                        <p:attrNameLst>
                                          <p:attrName>r</p:attrName>
                                        </p:attrNameLst>
                                      </p:cBhvr>
                                    </p:animRot>
                                    <p:animRot by="-240000">
                                      <p:cBhvr>
                                        <p:cTn id="87" dur="2" fill="hold">
                                          <p:stCondLst>
                                            <p:cond delay="90"/>
                                          </p:stCondLst>
                                        </p:cTn>
                                        <p:tgtEl>
                                          <p:spTgt spid="11"/>
                                        </p:tgtEl>
                                        <p:attrNameLst>
                                          <p:attrName>r</p:attrName>
                                        </p:attrNameLst>
                                      </p:cBhvr>
                                    </p:animRot>
                                    <p:animRot by="240000">
                                      <p:cBhvr>
                                        <p:cTn id="88" dur="2" fill="hold">
                                          <p:stCondLst>
                                            <p:cond delay="180"/>
                                          </p:stCondLst>
                                        </p:cTn>
                                        <p:tgtEl>
                                          <p:spTgt spid="11"/>
                                        </p:tgtEl>
                                        <p:attrNameLst>
                                          <p:attrName>r</p:attrName>
                                        </p:attrNameLst>
                                      </p:cBhvr>
                                    </p:animRot>
                                    <p:animRot by="-240000">
                                      <p:cBhvr>
                                        <p:cTn id="89" dur="2" fill="hold">
                                          <p:stCondLst>
                                            <p:cond delay="271"/>
                                          </p:stCondLst>
                                        </p:cTn>
                                        <p:tgtEl>
                                          <p:spTgt spid="11"/>
                                        </p:tgtEl>
                                        <p:attrNameLst>
                                          <p:attrName>r</p:attrName>
                                        </p:attrNameLst>
                                      </p:cBhvr>
                                    </p:animRot>
                                    <p:animRot by="120000">
                                      <p:cBhvr>
                                        <p:cTn id="90" dur="2" fill="hold">
                                          <p:stCondLst>
                                            <p:cond delay="499"/>
                                          </p:stCondLst>
                                        </p:cTn>
                                        <p:tgtEl>
                                          <p:spTgt spid="11"/>
                                        </p:tgtEl>
                                        <p:attrNameLst>
                                          <p:attrName>r</p:attrName>
                                        </p:attrNameLst>
                                      </p:cBhvr>
                                    </p:animRot>
                                  </p:childTnLst>
                                </p:cTn>
                              </p:par>
                              <p:par>
                                <p:cTn id="91" presetID="32" presetClass="emph" presetSubtype="0" fill="hold" grpId="1" nodeType="withEffect">
                                  <p:stCondLst>
                                    <p:cond delay="0"/>
                                  </p:stCondLst>
                                  <p:iterate type="lt">
                                    <p:tmPct val="0"/>
                                  </p:iterate>
                                  <p:childTnLst>
                                    <p:animRot by="120000">
                                      <p:cBhvr>
                                        <p:cTn id="92" dur="1" fill="hold">
                                          <p:stCondLst>
                                            <p:cond delay="0"/>
                                          </p:stCondLst>
                                        </p:cTn>
                                        <p:tgtEl>
                                          <p:spTgt spid="12"/>
                                        </p:tgtEl>
                                        <p:attrNameLst>
                                          <p:attrName>r</p:attrName>
                                        </p:attrNameLst>
                                      </p:cBhvr>
                                    </p:animRot>
                                    <p:animRot by="-240000">
                                      <p:cBhvr>
                                        <p:cTn id="93" dur="2" fill="hold">
                                          <p:stCondLst>
                                            <p:cond delay="90"/>
                                          </p:stCondLst>
                                        </p:cTn>
                                        <p:tgtEl>
                                          <p:spTgt spid="12"/>
                                        </p:tgtEl>
                                        <p:attrNameLst>
                                          <p:attrName>r</p:attrName>
                                        </p:attrNameLst>
                                      </p:cBhvr>
                                    </p:animRot>
                                    <p:animRot by="240000">
                                      <p:cBhvr>
                                        <p:cTn id="94" dur="2" fill="hold">
                                          <p:stCondLst>
                                            <p:cond delay="180"/>
                                          </p:stCondLst>
                                        </p:cTn>
                                        <p:tgtEl>
                                          <p:spTgt spid="12"/>
                                        </p:tgtEl>
                                        <p:attrNameLst>
                                          <p:attrName>r</p:attrName>
                                        </p:attrNameLst>
                                      </p:cBhvr>
                                    </p:animRot>
                                    <p:animRot by="-240000">
                                      <p:cBhvr>
                                        <p:cTn id="95" dur="2" fill="hold">
                                          <p:stCondLst>
                                            <p:cond delay="271"/>
                                          </p:stCondLst>
                                        </p:cTn>
                                        <p:tgtEl>
                                          <p:spTgt spid="12"/>
                                        </p:tgtEl>
                                        <p:attrNameLst>
                                          <p:attrName>r</p:attrName>
                                        </p:attrNameLst>
                                      </p:cBhvr>
                                    </p:animRot>
                                    <p:animRot by="120000">
                                      <p:cBhvr>
                                        <p:cTn id="96" dur="2" fill="hold">
                                          <p:stCondLst>
                                            <p:cond delay="499"/>
                                          </p:stCondLst>
                                        </p:cTn>
                                        <p:tgtEl>
                                          <p:spTgt spid="12"/>
                                        </p:tgtEl>
                                        <p:attrNameLst>
                                          <p:attrName>r</p:attrName>
                                        </p:attrNameLst>
                                      </p:cBhvr>
                                    </p:animRot>
                                  </p:childTnLst>
                                </p:cTn>
                              </p:par>
                              <p:par>
                                <p:cTn id="97" presetID="32" presetClass="emph" presetSubtype="0" fill="hold" grpId="1" nodeType="withEffect">
                                  <p:stCondLst>
                                    <p:cond delay="0"/>
                                  </p:stCondLst>
                                  <p:iterate type="lt">
                                    <p:tmPct val="0"/>
                                  </p:iterate>
                                  <p:childTnLst>
                                    <p:animRot by="120000">
                                      <p:cBhvr>
                                        <p:cTn id="98" dur="1" fill="hold">
                                          <p:stCondLst>
                                            <p:cond delay="0"/>
                                          </p:stCondLst>
                                        </p:cTn>
                                        <p:tgtEl>
                                          <p:spTgt spid="13"/>
                                        </p:tgtEl>
                                        <p:attrNameLst>
                                          <p:attrName>r</p:attrName>
                                        </p:attrNameLst>
                                      </p:cBhvr>
                                    </p:animRot>
                                    <p:animRot by="-240000">
                                      <p:cBhvr>
                                        <p:cTn id="99" dur="2" fill="hold">
                                          <p:stCondLst>
                                            <p:cond delay="90"/>
                                          </p:stCondLst>
                                        </p:cTn>
                                        <p:tgtEl>
                                          <p:spTgt spid="13"/>
                                        </p:tgtEl>
                                        <p:attrNameLst>
                                          <p:attrName>r</p:attrName>
                                        </p:attrNameLst>
                                      </p:cBhvr>
                                    </p:animRot>
                                    <p:animRot by="240000">
                                      <p:cBhvr>
                                        <p:cTn id="100" dur="2" fill="hold">
                                          <p:stCondLst>
                                            <p:cond delay="180"/>
                                          </p:stCondLst>
                                        </p:cTn>
                                        <p:tgtEl>
                                          <p:spTgt spid="13"/>
                                        </p:tgtEl>
                                        <p:attrNameLst>
                                          <p:attrName>r</p:attrName>
                                        </p:attrNameLst>
                                      </p:cBhvr>
                                    </p:animRot>
                                    <p:animRot by="-240000">
                                      <p:cBhvr>
                                        <p:cTn id="101" dur="2" fill="hold">
                                          <p:stCondLst>
                                            <p:cond delay="271"/>
                                          </p:stCondLst>
                                        </p:cTn>
                                        <p:tgtEl>
                                          <p:spTgt spid="13"/>
                                        </p:tgtEl>
                                        <p:attrNameLst>
                                          <p:attrName>r</p:attrName>
                                        </p:attrNameLst>
                                      </p:cBhvr>
                                    </p:animRot>
                                    <p:animRot by="120000">
                                      <p:cBhvr>
                                        <p:cTn id="102" dur="2" fill="hold">
                                          <p:stCondLst>
                                            <p:cond delay="499"/>
                                          </p:stCondLst>
                                        </p:cTn>
                                        <p:tgtEl>
                                          <p:spTgt spid="13"/>
                                        </p:tgtEl>
                                        <p:attrNameLst>
                                          <p:attrName>r</p:attrName>
                                        </p:attrNameLst>
                                      </p:cBhvr>
                                    </p:animRot>
                                  </p:childTnLst>
                                </p:cTn>
                              </p:par>
                              <p:par>
                                <p:cTn id="103" presetID="32" presetClass="emph" presetSubtype="0" fill="hold" grpId="1" nodeType="withEffect">
                                  <p:stCondLst>
                                    <p:cond delay="0"/>
                                  </p:stCondLst>
                                  <p:iterate type="lt">
                                    <p:tmPct val="0"/>
                                  </p:iterate>
                                  <p:childTnLst>
                                    <p:animRot by="120000">
                                      <p:cBhvr>
                                        <p:cTn id="104" dur="1" fill="hold">
                                          <p:stCondLst>
                                            <p:cond delay="0"/>
                                          </p:stCondLst>
                                        </p:cTn>
                                        <p:tgtEl>
                                          <p:spTgt spid="14"/>
                                        </p:tgtEl>
                                        <p:attrNameLst>
                                          <p:attrName>r</p:attrName>
                                        </p:attrNameLst>
                                      </p:cBhvr>
                                    </p:animRot>
                                    <p:animRot by="-240000">
                                      <p:cBhvr>
                                        <p:cTn id="105" dur="2" fill="hold">
                                          <p:stCondLst>
                                            <p:cond delay="90"/>
                                          </p:stCondLst>
                                        </p:cTn>
                                        <p:tgtEl>
                                          <p:spTgt spid="14"/>
                                        </p:tgtEl>
                                        <p:attrNameLst>
                                          <p:attrName>r</p:attrName>
                                        </p:attrNameLst>
                                      </p:cBhvr>
                                    </p:animRot>
                                    <p:animRot by="240000">
                                      <p:cBhvr>
                                        <p:cTn id="106" dur="2" fill="hold">
                                          <p:stCondLst>
                                            <p:cond delay="180"/>
                                          </p:stCondLst>
                                        </p:cTn>
                                        <p:tgtEl>
                                          <p:spTgt spid="14"/>
                                        </p:tgtEl>
                                        <p:attrNameLst>
                                          <p:attrName>r</p:attrName>
                                        </p:attrNameLst>
                                      </p:cBhvr>
                                    </p:animRot>
                                    <p:animRot by="-240000">
                                      <p:cBhvr>
                                        <p:cTn id="107" dur="2" fill="hold">
                                          <p:stCondLst>
                                            <p:cond delay="271"/>
                                          </p:stCondLst>
                                        </p:cTn>
                                        <p:tgtEl>
                                          <p:spTgt spid="14"/>
                                        </p:tgtEl>
                                        <p:attrNameLst>
                                          <p:attrName>r</p:attrName>
                                        </p:attrNameLst>
                                      </p:cBhvr>
                                    </p:animRot>
                                    <p:animRot by="120000">
                                      <p:cBhvr>
                                        <p:cTn id="108" dur="2" fill="hold">
                                          <p:stCondLst>
                                            <p:cond delay="499"/>
                                          </p:stCondLst>
                                        </p:cTn>
                                        <p:tgtEl>
                                          <p:spTgt spid="14"/>
                                        </p:tgtEl>
                                        <p:attrNameLst>
                                          <p:attrName>r</p:attrName>
                                        </p:attrNameLst>
                                      </p:cBhvr>
                                    </p:animRot>
                                  </p:childTnLst>
                                </p:cTn>
                              </p:par>
                              <p:par>
                                <p:cTn id="109" presetID="32" presetClass="emph" presetSubtype="0" fill="hold" grpId="1" nodeType="withEffect">
                                  <p:stCondLst>
                                    <p:cond delay="0"/>
                                  </p:stCondLst>
                                  <p:iterate type="lt">
                                    <p:tmPct val="0"/>
                                  </p:iterate>
                                  <p:childTnLst>
                                    <p:animRot by="120000">
                                      <p:cBhvr>
                                        <p:cTn id="110" dur="1" fill="hold">
                                          <p:stCondLst>
                                            <p:cond delay="0"/>
                                          </p:stCondLst>
                                        </p:cTn>
                                        <p:tgtEl>
                                          <p:spTgt spid="15"/>
                                        </p:tgtEl>
                                        <p:attrNameLst>
                                          <p:attrName>r</p:attrName>
                                        </p:attrNameLst>
                                      </p:cBhvr>
                                    </p:animRot>
                                    <p:animRot by="-240000">
                                      <p:cBhvr>
                                        <p:cTn id="111" dur="2" fill="hold">
                                          <p:stCondLst>
                                            <p:cond delay="90"/>
                                          </p:stCondLst>
                                        </p:cTn>
                                        <p:tgtEl>
                                          <p:spTgt spid="15"/>
                                        </p:tgtEl>
                                        <p:attrNameLst>
                                          <p:attrName>r</p:attrName>
                                        </p:attrNameLst>
                                      </p:cBhvr>
                                    </p:animRot>
                                    <p:animRot by="240000">
                                      <p:cBhvr>
                                        <p:cTn id="112" dur="2" fill="hold">
                                          <p:stCondLst>
                                            <p:cond delay="180"/>
                                          </p:stCondLst>
                                        </p:cTn>
                                        <p:tgtEl>
                                          <p:spTgt spid="15"/>
                                        </p:tgtEl>
                                        <p:attrNameLst>
                                          <p:attrName>r</p:attrName>
                                        </p:attrNameLst>
                                      </p:cBhvr>
                                    </p:animRot>
                                    <p:animRot by="-240000">
                                      <p:cBhvr>
                                        <p:cTn id="113" dur="2" fill="hold">
                                          <p:stCondLst>
                                            <p:cond delay="271"/>
                                          </p:stCondLst>
                                        </p:cTn>
                                        <p:tgtEl>
                                          <p:spTgt spid="15"/>
                                        </p:tgtEl>
                                        <p:attrNameLst>
                                          <p:attrName>r</p:attrName>
                                        </p:attrNameLst>
                                      </p:cBhvr>
                                    </p:animRot>
                                    <p:animRot by="120000">
                                      <p:cBhvr>
                                        <p:cTn id="114" dur="2" fill="hold">
                                          <p:stCondLst>
                                            <p:cond delay="499"/>
                                          </p:stCondLst>
                                        </p:cTn>
                                        <p:tgtEl>
                                          <p:spTgt spid="15"/>
                                        </p:tgtEl>
                                        <p:attrNameLst>
                                          <p:attrName>r</p:attrName>
                                        </p:attrNameLst>
                                      </p:cBhvr>
                                    </p:animRot>
                                  </p:childTnLst>
                                </p:cTn>
                              </p:par>
                              <p:par>
                                <p:cTn id="115" presetID="2" presetClass="entr" presetSubtype="9"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0-#ppt_h/2"/>
                                          </p:val>
                                        </p:tav>
                                        <p:tav tm="100000">
                                          <p:val>
                                            <p:strVal val="#ppt_y"/>
                                          </p:val>
                                        </p:tav>
                                      </p:tavLst>
                                    </p:anim>
                                  </p:childTnLst>
                                </p:cTn>
                              </p:par>
                              <p:par>
                                <p:cTn id="119" presetID="2" presetClass="entr" presetSubtype="12" fill="hold"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0-#ppt_w/2"/>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par>
                                <p:cTn id="123" presetID="2" presetClass="entr" presetSubtype="1"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0-#ppt_h/2"/>
                                          </p:val>
                                        </p:tav>
                                        <p:tav tm="100000">
                                          <p:val>
                                            <p:strVal val="#ppt_y"/>
                                          </p:val>
                                        </p:tav>
                                      </p:tavLst>
                                    </p:anim>
                                  </p:childTnLst>
                                </p:cTn>
                              </p:par>
                              <p:par>
                                <p:cTn id="127" presetID="2" presetClass="entr" presetSubtype="3" fill="hold"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500" fill="hold"/>
                                        <p:tgtEl>
                                          <p:spTgt spid="40"/>
                                        </p:tgtEl>
                                        <p:attrNameLst>
                                          <p:attrName>ppt_x</p:attrName>
                                        </p:attrNameLst>
                                      </p:cBhvr>
                                      <p:tavLst>
                                        <p:tav tm="0">
                                          <p:val>
                                            <p:strVal val="1+#ppt_w/2"/>
                                          </p:val>
                                        </p:tav>
                                        <p:tav tm="100000">
                                          <p:val>
                                            <p:strVal val="#ppt_x"/>
                                          </p:val>
                                        </p:tav>
                                      </p:tavLst>
                                    </p:anim>
                                    <p:anim calcmode="lin" valueType="num">
                                      <p:cBhvr additive="base">
                                        <p:cTn id="130" dur="500" fill="hold"/>
                                        <p:tgtEl>
                                          <p:spTgt spid="40"/>
                                        </p:tgtEl>
                                        <p:attrNameLst>
                                          <p:attrName>ppt_y</p:attrName>
                                        </p:attrNameLst>
                                      </p:cBhvr>
                                      <p:tavLst>
                                        <p:tav tm="0">
                                          <p:val>
                                            <p:strVal val="0-#ppt_h/2"/>
                                          </p:val>
                                        </p:tav>
                                        <p:tav tm="100000">
                                          <p:val>
                                            <p:strVal val="#ppt_y"/>
                                          </p:val>
                                        </p:tav>
                                      </p:tavLst>
                                    </p:anim>
                                  </p:childTnLst>
                                </p:cTn>
                              </p:par>
                              <p:par>
                                <p:cTn id="131" presetID="2" presetClass="entr" presetSubtype="6"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1+#ppt_h/2"/>
                                          </p:val>
                                        </p:tav>
                                        <p:tav tm="100000">
                                          <p:val>
                                            <p:strVal val="#ppt_y"/>
                                          </p:val>
                                        </p:tav>
                                      </p:tavLst>
                                    </p:anim>
                                  </p:childTnLst>
                                </p:cTn>
                              </p:par>
                              <p:par>
                                <p:cTn id="135" presetID="2" presetClass="entr" presetSubtype="6"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additive="base">
                                        <p:cTn id="137" dur="500" fill="hold"/>
                                        <p:tgtEl>
                                          <p:spTgt spid="43"/>
                                        </p:tgtEl>
                                        <p:attrNameLst>
                                          <p:attrName>ppt_x</p:attrName>
                                        </p:attrNameLst>
                                      </p:cBhvr>
                                      <p:tavLst>
                                        <p:tav tm="0">
                                          <p:val>
                                            <p:strVal val="1+#ppt_w/2"/>
                                          </p:val>
                                        </p:tav>
                                        <p:tav tm="100000">
                                          <p:val>
                                            <p:strVal val="#ppt_x"/>
                                          </p:val>
                                        </p:tav>
                                      </p:tavLst>
                                    </p:anim>
                                    <p:anim calcmode="lin" valueType="num">
                                      <p:cBhvr additive="base">
                                        <p:cTn id="138" dur="500" fill="hold"/>
                                        <p:tgtEl>
                                          <p:spTgt spid="43"/>
                                        </p:tgtEl>
                                        <p:attrNameLst>
                                          <p:attrName>ppt_y</p:attrName>
                                        </p:attrNameLst>
                                      </p:cBhvr>
                                      <p:tavLst>
                                        <p:tav tm="0">
                                          <p:val>
                                            <p:strVal val="1+#ppt_h/2"/>
                                          </p:val>
                                        </p:tav>
                                        <p:tav tm="100000">
                                          <p:val>
                                            <p:strVal val="#ppt_y"/>
                                          </p:val>
                                        </p:tav>
                                      </p:tavLst>
                                    </p:anim>
                                  </p:childTnLst>
                                </p:cTn>
                              </p:par>
                              <p:par>
                                <p:cTn id="139" presetID="2" presetClass="entr" presetSubtype="12" fill="hold"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0-#ppt_w/2"/>
                                          </p:val>
                                        </p:tav>
                                        <p:tav tm="100000">
                                          <p:val>
                                            <p:strVal val="#ppt_x"/>
                                          </p:val>
                                        </p:tav>
                                      </p:tavLst>
                                    </p:anim>
                                    <p:anim calcmode="lin" valueType="num">
                                      <p:cBhvr additive="base">
                                        <p:cTn id="142" dur="500" fill="hold"/>
                                        <p:tgtEl>
                                          <p:spTgt spid="31"/>
                                        </p:tgtEl>
                                        <p:attrNameLst>
                                          <p:attrName>ppt_y</p:attrName>
                                        </p:attrNameLst>
                                      </p:cBhvr>
                                      <p:tavLst>
                                        <p:tav tm="0">
                                          <p:val>
                                            <p:strVal val="1+#ppt_h/2"/>
                                          </p:val>
                                        </p:tav>
                                        <p:tav tm="100000">
                                          <p:val>
                                            <p:strVal val="#ppt_y"/>
                                          </p:val>
                                        </p:tav>
                                      </p:tavLst>
                                    </p:anim>
                                  </p:childTnLst>
                                </p:cTn>
                              </p:par>
                              <p:par>
                                <p:cTn id="143" presetID="26" presetClass="emph" presetSubtype="0" fill="hold" grpId="0" nodeType="withEffect">
                                  <p:stCondLst>
                                    <p:cond delay="0"/>
                                  </p:stCondLst>
                                  <p:childTnLst>
                                    <p:animEffect transition="out" filter="fade">
                                      <p:cBhvr>
                                        <p:cTn id="144" dur="500" tmFilter="0, 0; .2, .5; .8, .5; 1, 0"/>
                                        <p:tgtEl>
                                          <p:spTgt spid="17"/>
                                        </p:tgtEl>
                                      </p:cBhvr>
                                    </p:animEffect>
                                    <p:animScale>
                                      <p:cBhvr>
                                        <p:cTn id="145" dur="250" autoRev="1" fill="hold"/>
                                        <p:tgtEl>
                                          <p:spTgt spid="17"/>
                                        </p:tgtEl>
                                      </p:cBhvr>
                                      <p:by x="105000" y="105000"/>
                                    </p:animScale>
                                  </p:childTnLst>
                                </p:cTn>
                              </p:par>
                              <p:par>
                                <p:cTn id="146" presetID="26" presetClass="emph" presetSubtype="0" fill="hold" nodeType="withEffect">
                                  <p:stCondLst>
                                    <p:cond delay="0"/>
                                  </p:stCondLst>
                                  <p:childTnLst>
                                    <p:animEffect transition="out" filter="fade">
                                      <p:cBhvr>
                                        <p:cTn id="147" dur="500" tmFilter="0, 0; .2, .5; .8, .5; 1, 0"/>
                                        <p:tgtEl>
                                          <p:spTgt spid="19"/>
                                        </p:tgtEl>
                                      </p:cBhvr>
                                    </p:animEffect>
                                    <p:animScale>
                                      <p:cBhvr>
                                        <p:cTn id="148" dur="250" autoRev="1" fill="hold"/>
                                        <p:tgtEl>
                                          <p:spTgt spid="19"/>
                                        </p:tgtEl>
                                      </p:cBhvr>
                                      <p:by x="105000" y="105000"/>
                                    </p:animScale>
                                  </p:childTnLst>
                                </p:cTn>
                              </p:par>
                              <p:par>
                                <p:cTn id="149" presetID="26" presetClass="emph" presetSubtype="0" fill="hold" nodeType="withEffect">
                                  <p:stCondLst>
                                    <p:cond delay="0"/>
                                  </p:stCondLst>
                                  <p:childTnLst>
                                    <p:animEffect transition="out" filter="fade">
                                      <p:cBhvr>
                                        <p:cTn id="150" dur="500" tmFilter="0, 0; .2, .5; .8, .5; 1, 0"/>
                                        <p:tgtEl>
                                          <p:spTgt spid="22"/>
                                        </p:tgtEl>
                                      </p:cBhvr>
                                    </p:animEffect>
                                    <p:animScale>
                                      <p:cBhvr>
                                        <p:cTn id="151" dur="250" autoRev="1" fill="hold"/>
                                        <p:tgtEl>
                                          <p:spTgt spid="22"/>
                                        </p:tgtEl>
                                      </p:cBhvr>
                                      <p:by x="105000" y="105000"/>
                                    </p:animScale>
                                  </p:childTnLst>
                                </p:cTn>
                              </p:par>
                              <p:par>
                                <p:cTn id="152" presetID="26" presetClass="emph" presetSubtype="0" fill="hold" nodeType="withEffect">
                                  <p:stCondLst>
                                    <p:cond delay="0"/>
                                  </p:stCondLst>
                                  <p:childTnLst>
                                    <p:animEffect transition="out" filter="fade">
                                      <p:cBhvr>
                                        <p:cTn id="153" dur="500" tmFilter="0, 0; .2, .5; .8, .5; 1, 0"/>
                                        <p:tgtEl>
                                          <p:spTgt spid="25"/>
                                        </p:tgtEl>
                                      </p:cBhvr>
                                    </p:animEffect>
                                    <p:animScale>
                                      <p:cBhvr>
                                        <p:cTn id="154"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4995</TotalTime>
  <Words>3899</Words>
  <Application>Microsoft Office PowerPoint</Application>
  <PresentationFormat>Widescreen</PresentationFormat>
  <Paragraphs>391</Paragraphs>
  <Slides>31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Aptos</vt:lpstr>
      <vt:lpstr>Aptos Display</vt:lpstr>
      <vt:lpstr>Arial</vt:lpstr>
      <vt:lpstr>Poppins</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Mobile-ID Helpdesk</dc:creator>
  <cp:lastModifiedBy>Quyên Lưu</cp:lastModifiedBy>
  <cp:revision>202</cp:revision>
  <dcterms:created xsi:type="dcterms:W3CDTF">2024-09-20T07:14:30Z</dcterms:created>
  <dcterms:modified xsi:type="dcterms:W3CDTF">2025-04-23T08:09:05Z</dcterms:modified>
</cp:coreProperties>
</file>